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983766-A6B0-4341-B54E-04B73E7C4AE1}"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6096F-E769-49C9-AEB7-101FA5AAEA4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83766-A6B0-4341-B54E-04B73E7C4AE1}"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6096F-E769-49C9-AEB7-101FA5AAEA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83766-A6B0-4341-B54E-04B73E7C4AE1}"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6096F-E769-49C9-AEB7-101FA5AAEA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83766-A6B0-4341-B54E-04B73E7C4AE1}"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6096F-E769-49C9-AEB7-101FA5AAEA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983766-A6B0-4341-B54E-04B73E7C4AE1}"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6096F-E769-49C9-AEB7-101FA5AAEA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983766-A6B0-4341-B54E-04B73E7C4AE1}"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6096F-E769-49C9-AEB7-101FA5AAEA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983766-A6B0-4341-B54E-04B73E7C4AE1}" type="datetimeFigureOut">
              <a:rPr lang="en-US" smtClean="0"/>
              <a:t>8/18/2016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6096F-E769-49C9-AEB7-101FA5AAEA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983766-A6B0-4341-B54E-04B73E7C4AE1}" type="datetimeFigureOut">
              <a:rPr lang="en-US" smtClean="0"/>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6096F-E769-49C9-AEB7-101FA5AAEA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83766-A6B0-4341-B54E-04B73E7C4AE1}" type="datetimeFigureOut">
              <a:rPr lang="en-US" smtClean="0"/>
              <a:t>8/18/2016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6096F-E769-49C9-AEB7-101FA5AAEA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83766-A6B0-4341-B54E-04B73E7C4AE1}"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6096F-E769-49C9-AEB7-101FA5AAEA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83766-A6B0-4341-B54E-04B73E7C4AE1}"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6096F-E769-49C9-AEB7-101FA5AAEA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83766-A6B0-4341-B54E-04B73E7C4AE1}" type="datetimeFigureOut">
              <a:rPr lang="en-US" smtClean="0"/>
              <a:t>8/18/2016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6096F-E769-49C9-AEB7-101FA5AAEA4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605790">
              <a:spcBef>
                <a:spcPts val="130"/>
              </a:spcBef>
            </a:pPr>
            <a:r>
              <a:rPr lang="vi-VN" sz="3100" b="1" spc="-5" dirty="0" smtClean="0">
                <a:solidFill>
                  <a:srgbClr val="FF0000"/>
                </a:solidFill>
                <a:latin typeface="Arial"/>
                <a:cs typeface="Arial"/>
              </a:rPr>
              <a:t>PPNC CHỈ </a:t>
            </a:r>
            <a:r>
              <a:rPr lang="vi-VN" sz="3100" b="1" spc="-10" dirty="0" smtClean="0">
                <a:solidFill>
                  <a:srgbClr val="FF0000"/>
                </a:solidFill>
                <a:latin typeface="Arial"/>
                <a:cs typeface="Arial"/>
              </a:rPr>
              <a:t>THỊ </a:t>
            </a:r>
            <a:r>
              <a:rPr lang="vi-VN" sz="3100" b="1" spc="-5" dirty="0" smtClean="0">
                <a:solidFill>
                  <a:srgbClr val="FF0000"/>
                </a:solidFill>
                <a:latin typeface="Arial"/>
                <a:cs typeface="Arial"/>
              </a:rPr>
              <a:t>SINH HỌC</a:t>
            </a:r>
            <a:r>
              <a:rPr lang="vi-VN" sz="3100" b="1" spc="85" dirty="0" smtClean="0">
                <a:solidFill>
                  <a:srgbClr val="FF0000"/>
                </a:solidFill>
                <a:latin typeface="Arial"/>
                <a:cs typeface="Arial"/>
              </a:rPr>
              <a:t> </a:t>
            </a:r>
            <a:r>
              <a:rPr lang="vi-VN" sz="3100" b="1" spc="10" dirty="0" smtClean="0">
                <a:solidFill>
                  <a:srgbClr val="FF0000"/>
                </a:solidFill>
                <a:latin typeface="Arial"/>
                <a:cs typeface="Arial"/>
              </a:rPr>
              <a:t>MT</a:t>
            </a:r>
            <a:r>
              <a:rPr lang="vi-VN" sz="3100" dirty="0" smtClean="0">
                <a:latin typeface="Arial"/>
                <a:cs typeface="Arial"/>
              </a:rPr>
              <a:t/>
            </a:r>
            <a:br>
              <a:rPr lang="vi-VN" sz="3100" dirty="0" smtClean="0">
                <a:latin typeface="Arial"/>
                <a:cs typeface="Arial"/>
              </a:rPr>
            </a:br>
            <a:r>
              <a:rPr lang="vi-VN" sz="3100" b="1" spc="20" dirty="0" smtClean="0">
                <a:solidFill>
                  <a:srgbClr val="006FC0"/>
                </a:solidFill>
                <a:latin typeface="Arial"/>
                <a:cs typeface="Arial"/>
              </a:rPr>
              <a:t>NỘI DUNG</a:t>
            </a:r>
            <a:r>
              <a:rPr lang="vi-VN" sz="3100" b="1" spc="-75" dirty="0" smtClean="0">
                <a:solidFill>
                  <a:srgbClr val="006FC0"/>
                </a:solidFill>
                <a:latin typeface="Arial"/>
                <a:cs typeface="Arial"/>
              </a:rPr>
              <a:t> </a:t>
            </a:r>
            <a:r>
              <a:rPr lang="vi-VN" sz="3100" b="1" spc="20" dirty="0" smtClean="0">
                <a:solidFill>
                  <a:srgbClr val="006FC0"/>
                </a:solidFill>
                <a:latin typeface="Arial"/>
                <a:cs typeface="Arial"/>
              </a:rPr>
              <a:t>CHÍNH</a:t>
            </a:r>
            <a:r>
              <a:rPr lang="vi-VN" sz="3100" dirty="0" smtClean="0">
                <a:latin typeface="Arial"/>
                <a:cs typeface="Arial"/>
              </a:rPr>
              <a:t/>
            </a:r>
            <a:br>
              <a:rPr lang="vi-VN" sz="3100" dirty="0" smtClean="0">
                <a:latin typeface="Arial"/>
                <a:cs typeface="Arial"/>
              </a:rPr>
            </a:br>
            <a:r>
              <a:rPr lang="en-US" sz="3100" dirty="0" smtClean="0">
                <a:latin typeface="Arial"/>
                <a:cs typeface="Arial"/>
              </a:rPr>
              <a:t>1.</a:t>
            </a:r>
            <a:r>
              <a:rPr lang="vi-VN" sz="3100" b="1" spc="-10" dirty="0" smtClean="0">
                <a:latin typeface="Arial"/>
                <a:cs typeface="Arial"/>
              </a:rPr>
              <a:t>PHƯƠNG PHÁP GIÁM SÁT SINH</a:t>
            </a:r>
            <a:r>
              <a:rPr lang="en-US" sz="3100" b="1" spc="-65" dirty="0">
                <a:latin typeface="Arial"/>
                <a:cs typeface="Arial"/>
              </a:rPr>
              <a:t> </a:t>
            </a:r>
            <a:r>
              <a:rPr lang="vi-VN" sz="3100" b="1" spc="-10" dirty="0" smtClean="0">
                <a:latin typeface="Arial"/>
                <a:cs typeface="Arial"/>
              </a:rPr>
              <a:t>HỌC</a:t>
            </a:r>
            <a:r>
              <a:rPr lang="en-US" sz="3100" b="1" spc="-10" dirty="0" smtClean="0">
                <a:latin typeface="Arial"/>
                <a:cs typeface="Arial"/>
              </a:rPr>
              <a:t/>
            </a:r>
            <a:br>
              <a:rPr lang="en-US" sz="3100" b="1" spc="-10" dirty="0" smtClean="0">
                <a:latin typeface="Arial"/>
                <a:cs typeface="Arial"/>
              </a:rPr>
            </a:br>
            <a:r>
              <a:rPr lang="en-US" sz="3100" b="1" spc="-10" dirty="0" smtClean="0">
                <a:latin typeface="Arial"/>
                <a:cs typeface="Arial"/>
              </a:rPr>
              <a:t/>
            </a:r>
            <a:br>
              <a:rPr lang="en-US" sz="3100" b="1" spc="-10" dirty="0" smtClean="0">
                <a:latin typeface="Arial"/>
                <a:cs typeface="Arial"/>
              </a:rPr>
            </a:br>
            <a:r>
              <a:rPr lang="en-US" sz="3100" b="1" spc="-10" dirty="0" smtClean="0">
                <a:latin typeface="Arial"/>
                <a:cs typeface="Arial"/>
              </a:rPr>
              <a:t>2. </a:t>
            </a:r>
            <a:r>
              <a:rPr lang="vi-VN" sz="3100" b="1" spc="-10" dirty="0" smtClean="0">
                <a:latin typeface="Arial"/>
                <a:cs typeface="Arial"/>
              </a:rPr>
              <a:t>PHƯƠNG PHÁP </a:t>
            </a:r>
            <a:r>
              <a:rPr lang="vi-VN" sz="3100" b="1" spc="-5" dirty="0" smtClean="0">
                <a:latin typeface="Arial"/>
                <a:cs typeface="Arial"/>
              </a:rPr>
              <a:t>THU</a:t>
            </a:r>
            <a:r>
              <a:rPr lang="vi-VN" sz="3100" b="1" spc="-110" dirty="0" smtClean="0">
                <a:latin typeface="Arial"/>
                <a:cs typeface="Arial"/>
              </a:rPr>
              <a:t> </a:t>
            </a:r>
            <a:r>
              <a:rPr lang="vi-VN" sz="3100" b="1" spc="-10" dirty="0" smtClean="0">
                <a:latin typeface="Arial"/>
                <a:cs typeface="Arial"/>
              </a:rPr>
              <a:t>MẪU</a:t>
            </a:r>
            <a:r>
              <a:rPr lang="en-US" sz="3100" b="1" spc="-10" dirty="0" smtClean="0">
                <a:latin typeface="Arial"/>
                <a:cs typeface="Arial"/>
              </a:rPr>
              <a:t/>
            </a:r>
            <a:br>
              <a:rPr lang="en-US" sz="3100" b="1" spc="-10" dirty="0" smtClean="0">
                <a:latin typeface="Arial"/>
                <a:cs typeface="Arial"/>
              </a:rPr>
            </a:br>
            <a:r>
              <a:rPr lang="en-US" sz="3100" dirty="0">
                <a:latin typeface="Arial"/>
                <a:cs typeface="Arial"/>
              </a:rPr>
              <a:t/>
            </a:r>
            <a:br>
              <a:rPr lang="en-US" sz="3100" dirty="0">
                <a:latin typeface="Arial"/>
                <a:cs typeface="Arial"/>
              </a:rPr>
            </a:br>
            <a:r>
              <a:rPr lang="en-US" sz="3100" dirty="0" smtClean="0">
                <a:latin typeface="Arial"/>
                <a:cs typeface="Arial"/>
              </a:rPr>
              <a:t>3.</a:t>
            </a:r>
            <a:r>
              <a:rPr lang="vi-VN" sz="3100" b="1" spc="-10" dirty="0" smtClean="0">
                <a:latin typeface="Arial"/>
                <a:cs typeface="Arial"/>
              </a:rPr>
              <a:t>PHƯƠNG PHÁP SỬ </a:t>
            </a:r>
            <a:r>
              <a:rPr lang="vi-VN" sz="3100" b="1" spc="-5" dirty="0" smtClean="0">
                <a:latin typeface="Arial"/>
                <a:cs typeface="Arial"/>
              </a:rPr>
              <a:t>DỤNG CHỈ THỊ </a:t>
            </a:r>
            <a:r>
              <a:rPr lang="vi-VN" sz="3100" b="1" spc="-10" dirty="0" smtClean="0">
                <a:latin typeface="Arial"/>
                <a:cs typeface="Arial"/>
              </a:rPr>
              <a:t>SINH HỌC TRONG  NGHIÊN CỨU </a:t>
            </a:r>
            <a:r>
              <a:rPr lang="vi-VN" sz="3100" b="1" spc="-5" dirty="0" smtClean="0">
                <a:latin typeface="Arial"/>
                <a:cs typeface="Arial"/>
              </a:rPr>
              <a:t>Ô </a:t>
            </a:r>
            <a:r>
              <a:rPr lang="vi-VN" sz="3100" b="1" spc="-10" dirty="0" smtClean="0">
                <a:latin typeface="Arial"/>
                <a:cs typeface="Arial"/>
              </a:rPr>
              <a:t>NHIỄM </a:t>
            </a:r>
            <a:r>
              <a:rPr lang="vi-VN" sz="3100" b="1" spc="-5" dirty="0" smtClean="0">
                <a:latin typeface="Arial"/>
                <a:cs typeface="Arial"/>
              </a:rPr>
              <a:t>MÔI</a:t>
            </a:r>
            <a:r>
              <a:rPr lang="vi-VN" sz="3100" b="1" spc="-70" dirty="0" smtClean="0">
                <a:latin typeface="Arial"/>
                <a:cs typeface="Arial"/>
              </a:rPr>
              <a:t> </a:t>
            </a:r>
            <a:r>
              <a:rPr lang="vi-VN" sz="3100" b="1" spc="-10" dirty="0" smtClean="0">
                <a:latin typeface="Arial"/>
                <a:cs typeface="Arial"/>
              </a:rPr>
              <a:t>TRƯỜNG</a:t>
            </a:r>
            <a:r>
              <a:rPr lang="vi-VN" sz="3100" dirty="0" smtClean="0">
                <a:latin typeface="Arial"/>
                <a:cs typeface="Arial"/>
              </a:rPr>
              <a:t/>
            </a:r>
            <a:br>
              <a:rPr lang="vi-VN" sz="3100" dirty="0" smtClean="0">
                <a:latin typeface="Arial"/>
                <a:cs typeface="Arial"/>
              </a:rPr>
            </a:br>
            <a:endParaRPr lang="en-US" sz="3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9"/>
          <p:cNvSpPr txBox="1"/>
          <p:nvPr/>
        </p:nvSpPr>
        <p:spPr>
          <a:xfrm>
            <a:off x="228600" y="228601"/>
            <a:ext cx="8915400" cy="5156604"/>
          </a:xfrm>
          <a:prstGeom prst="rect">
            <a:avLst/>
          </a:prstGeom>
          <a:ln w="24384">
            <a:solidFill>
              <a:srgbClr val="000000"/>
            </a:solidFill>
          </a:ln>
        </p:spPr>
        <p:txBody>
          <a:bodyPr vert="horz" wrap="square" lIns="0" tIns="19685" rIns="0" bIns="0" rtlCol="0">
            <a:spAutoFit/>
          </a:bodyPr>
          <a:lstStyle/>
          <a:p>
            <a:pPr marL="228600">
              <a:lnSpc>
                <a:spcPct val="150000"/>
              </a:lnSpc>
              <a:spcBef>
                <a:spcPts val="155"/>
              </a:spcBef>
            </a:pPr>
            <a:r>
              <a:rPr sz="2000" b="1" spc="10" dirty="0">
                <a:solidFill>
                  <a:srgbClr val="FF0000"/>
                </a:solidFill>
                <a:latin typeface="Arial"/>
                <a:cs typeface="Arial"/>
              </a:rPr>
              <a:t>2.1. </a:t>
            </a:r>
            <a:r>
              <a:rPr sz="2000" b="1" spc="15" dirty="0">
                <a:solidFill>
                  <a:srgbClr val="FF0000"/>
                </a:solidFill>
                <a:latin typeface="Arial"/>
                <a:cs typeface="Arial"/>
              </a:rPr>
              <a:t>PHƯƠNG PHÁP </a:t>
            </a:r>
            <a:r>
              <a:rPr sz="2000" b="1" spc="10" dirty="0">
                <a:solidFill>
                  <a:srgbClr val="FF0000"/>
                </a:solidFill>
                <a:latin typeface="Arial"/>
                <a:cs typeface="Arial"/>
              </a:rPr>
              <a:t>GIÁM SÁT SINH</a:t>
            </a:r>
            <a:r>
              <a:rPr sz="2000" b="1" spc="-70" dirty="0">
                <a:solidFill>
                  <a:srgbClr val="FF0000"/>
                </a:solidFill>
                <a:latin typeface="Arial"/>
                <a:cs typeface="Arial"/>
              </a:rPr>
              <a:t> </a:t>
            </a:r>
            <a:r>
              <a:rPr sz="2000" b="1" spc="15" dirty="0">
                <a:solidFill>
                  <a:srgbClr val="FF0000"/>
                </a:solidFill>
                <a:latin typeface="Arial"/>
                <a:cs typeface="Arial"/>
              </a:rPr>
              <a:t>HỌC</a:t>
            </a:r>
            <a:endParaRPr sz="2000" dirty="0">
              <a:latin typeface="Arial"/>
              <a:cs typeface="Arial"/>
            </a:endParaRPr>
          </a:p>
          <a:p>
            <a:pPr marL="109220">
              <a:lnSpc>
                <a:spcPct val="150000"/>
              </a:lnSpc>
              <a:spcBef>
                <a:spcPts val="60"/>
              </a:spcBef>
            </a:pPr>
            <a:r>
              <a:rPr sz="2000" b="1" dirty="0">
                <a:solidFill>
                  <a:srgbClr val="006FC0"/>
                </a:solidFill>
                <a:latin typeface="Arial"/>
                <a:cs typeface="Arial"/>
              </a:rPr>
              <a:t>2.1.2. </a:t>
            </a:r>
            <a:r>
              <a:rPr sz="2000" b="1" spc="5" dirty="0">
                <a:solidFill>
                  <a:srgbClr val="006FC0"/>
                </a:solidFill>
                <a:latin typeface="Arial"/>
                <a:cs typeface="Arial"/>
              </a:rPr>
              <a:t>Phương pháp đa</a:t>
            </a:r>
            <a:r>
              <a:rPr sz="2000" b="1" spc="-55" dirty="0">
                <a:solidFill>
                  <a:srgbClr val="006FC0"/>
                </a:solidFill>
                <a:latin typeface="Arial"/>
                <a:cs typeface="Arial"/>
              </a:rPr>
              <a:t> </a:t>
            </a:r>
            <a:r>
              <a:rPr sz="2000" b="1" dirty="0">
                <a:solidFill>
                  <a:srgbClr val="006FC0"/>
                </a:solidFill>
                <a:latin typeface="Arial"/>
                <a:cs typeface="Arial"/>
              </a:rPr>
              <a:t>loài</a:t>
            </a:r>
            <a:endParaRPr sz="2000" dirty="0">
              <a:latin typeface="Arial"/>
              <a:cs typeface="Arial"/>
            </a:endParaRPr>
          </a:p>
          <a:p>
            <a:pPr marL="109220">
              <a:lnSpc>
                <a:spcPct val="150000"/>
              </a:lnSpc>
            </a:pPr>
            <a:r>
              <a:rPr sz="2000" b="1" i="1" dirty="0">
                <a:solidFill>
                  <a:srgbClr val="001F5F"/>
                </a:solidFill>
                <a:latin typeface="Arial"/>
                <a:cs typeface="Arial"/>
              </a:rPr>
              <a:t>2.  </a:t>
            </a:r>
            <a:r>
              <a:rPr sz="2000" b="1" i="1" spc="5" dirty="0">
                <a:solidFill>
                  <a:srgbClr val="001F5F"/>
                </a:solidFill>
                <a:latin typeface="Arial"/>
                <a:cs typeface="Arial"/>
              </a:rPr>
              <a:t>Sự </a:t>
            </a:r>
            <a:r>
              <a:rPr sz="2000" b="1" i="1" dirty="0">
                <a:solidFill>
                  <a:srgbClr val="001F5F"/>
                </a:solidFill>
                <a:latin typeface="Arial"/>
                <a:cs typeface="Arial"/>
              </a:rPr>
              <a:t>liệt kê: </a:t>
            </a:r>
            <a:r>
              <a:rPr sz="2000" b="1" spc="5" dirty="0">
                <a:latin typeface="Arial"/>
                <a:cs typeface="Arial"/>
              </a:rPr>
              <a:t>Chrironomidae/Côn trùng</a:t>
            </a:r>
            <a:r>
              <a:rPr sz="2000" b="1" spc="-110" dirty="0">
                <a:latin typeface="Arial"/>
                <a:cs typeface="Arial"/>
              </a:rPr>
              <a:t> </a:t>
            </a:r>
            <a:r>
              <a:rPr sz="2000" b="1" dirty="0">
                <a:latin typeface="Arial"/>
                <a:cs typeface="Arial"/>
              </a:rPr>
              <a:t>khác</a:t>
            </a:r>
            <a:endParaRPr sz="2000" dirty="0">
              <a:latin typeface="Arial"/>
              <a:cs typeface="Arial"/>
            </a:endParaRPr>
          </a:p>
          <a:p>
            <a:pPr marL="251460" indent="-142240">
              <a:lnSpc>
                <a:spcPct val="150000"/>
              </a:lnSpc>
              <a:spcBef>
                <a:spcPts val="185"/>
              </a:spcBef>
              <a:buChar char="•"/>
              <a:tabLst>
                <a:tab pos="252095" algn="l"/>
              </a:tabLst>
            </a:pPr>
            <a:r>
              <a:rPr sz="2000" spc="-15" dirty="0">
                <a:latin typeface="Arial"/>
                <a:cs typeface="Arial"/>
              </a:rPr>
              <a:t>Muỗi </a:t>
            </a:r>
            <a:r>
              <a:rPr sz="2000" spc="-5" dirty="0">
                <a:latin typeface="Arial"/>
                <a:cs typeface="Arial"/>
              </a:rPr>
              <a:t>CH </a:t>
            </a:r>
            <a:r>
              <a:rPr sz="2000" spc="-15" dirty="0">
                <a:latin typeface="Arial"/>
                <a:cs typeface="Arial"/>
              </a:rPr>
              <a:t>phân </a:t>
            </a:r>
            <a:r>
              <a:rPr sz="2000" spc="-10" dirty="0">
                <a:latin typeface="Arial"/>
                <a:cs typeface="Arial"/>
              </a:rPr>
              <a:t>bố rất rộng khắp thế </a:t>
            </a:r>
            <a:r>
              <a:rPr sz="2000" spc="-5" dirty="0">
                <a:latin typeface="Arial"/>
                <a:cs typeface="Arial"/>
              </a:rPr>
              <a:t>giới, có </a:t>
            </a:r>
            <a:r>
              <a:rPr sz="2000" spc="-10" dirty="0">
                <a:latin typeface="Arial"/>
                <a:cs typeface="Arial"/>
              </a:rPr>
              <a:t>mật độ</a:t>
            </a:r>
            <a:r>
              <a:rPr sz="2000" spc="55" dirty="0">
                <a:latin typeface="Arial"/>
                <a:cs typeface="Arial"/>
              </a:rPr>
              <a:t> </a:t>
            </a:r>
            <a:r>
              <a:rPr sz="2000" spc="-10" dirty="0">
                <a:latin typeface="Arial"/>
                <a:cs typeface="Arial"/>
              </a:rPr>
              <a:t>cao</a:t>
            </a:r>
            <a:endParaRPr sz="2000" dirty="0">
              <a:latin typeface="Arial"/>
              <a:cs typeface="Arial"/>
            </a:endParaRPr>
          </a:p>
          <a:p>
            <a:pPr marL="251460">
              <a:lnSpc>
                <a:spcPct val="150000"/>
              </a:lnSpc>
              <a:spcBef>
                <a:spcPts val="170"/>
              </a:spcBef>
            </a:pPr>
            <a:r>
              <a:rPr sz="2000" spc="-10" dirty="0">
                <a:latin typeface="Arial"/>
                <a:cs typeface="Arial"/>
              </a:rPr>
              <a:t>trong các thủy </a:t>
            </a:r>
            <a:r>
              <a:rPr sz="2000" spc="-5" dirty="0">
                <a:latin typeface="Arial"/>
                <a:cs typeface="Arial"/>
              </a:rPr>
              <a:t>vực nước</a:t>
            </a:r>
            <a:r>
              <a:rPr sz="2000" spc="-55" dirty="0">
                <a:latin typeface="Arial"/>
                <a:cs typeface="Arial"/>
              </a:rPr>
              <a:t> </a:t>
            </a:r>
            <a:r>
              <a:rPr sz="2000" spc="-10" dirty="0">
                <a:latin typeface="Arial"/>
                <a:cs typeface="Arial"/>
              </a:rPr>
              <a:t>ngọt.</a:t>
            </a:r>
            <a:endParaRPr sz="2000" dirty="0">
              <a:latin typeface="Arial"/>
              <a:cs typeface="Arial"/>
            </a:endParaRPr>
          </a:p>
          <a:p>
            <a:pPr marL="251460" marR="190500" indent="-142240">
              <a:lnSpc>
                <a:spcPct val="150000"/>
              </a:lnSpc>
              <a:buFont typeface="Arial"/>
              <a:buChar char="•"/>
              <a:tabLst>
                <a:tab pos="252095" algn="l"/>
              </a:tabLst>
            </a:pPr>
            <a:r>
              <a:rPr sz="2000" spc="-10" dirty="0">
                <a:latin typeface="Arial"/>
                <a:cs typeface="Arial"/>
              </a:rPr>
              <a:t>Sâu </a:t>
            </a:r>
            <a:r>
              <a:rPr sz="2000" spc="-15" dirty="0">
                <a:latin typeface="Arial"/>
                <a:cs typeface="Arial"/>
              </a:rPr>
              <a:t>non </a:t>
            </a:r>
            <a:r>
              <a:rPr sz="2000" spc="-10" dirty="0">
                <a:latin typeface="Arial"/>
                <a:cs typeface="Arial"/>
              </a:rPr>
              <a:t>một </a:t>
            </a:r>
            <a:r>
              <a:rPr sz="2000" spc="-5" dirty="0">
                <a:latin typeface="Arial"/>
                <a:cs typeface="Arial"/>
              </a:rPr>
              <a:t>số </a:t>
            </a:r>
            <a:r>
              <a:rPr sz="2000" spc="-10" dirty="0">
                <a:latin typeface="Arial"/>
                <a:cs typeface="Arial"/>
              </a:rPr>
              <a:t>loài mẫn cảm, trong </a:t>
            </a:r>
            <a:r>
              <a:rPr sz="2000" spc="-5" dirty="0">
                <a:latin typeface="Arial"/>
                <a:cs typeface="Arial"/>
              </a:rPr>
              <a:t>khi </a:t>
            </a:r>
            <a:r>
              <a:rPr sz="2000" spc="-10" dirty="0">
                <a:latin typeface="Arial"/>
                <a:cs typeface="Arial"/>
              </a:rPr>
              <a:t>đó nhiều loài lại  chống </a:t>
            </a:r>
            <a:r>
              <a:rPr sz="2000" spc="-5" dirty="0">
                <a:latin typeface="Arial"/>
                <a:cs typeface="Arial"/>
              </a:rPr>
              <a:t>được ô</a:t>
            </a:r>
            <a:r>
              <a:rPr sz="2000" spc="-95" dirty="0">
                <a:latin typeface="Arial"/>
                <a:cs typeface="Arial"/>
              </a:rPr>
              <a:t> </a:t>
            </a:r>
            <a:r>
              <a:rPr sz="2000" spc="-10" dirty="0">
                <a:latin typeface="Arial"/>
                <a:cs typeface="Arial"/>
              </a:rPr>
              <a:t>nhiễm</a:t>
            </a:r>
            <a:endParaRPr sz="2000" dirty="0">
              <a:latin typeface="Arial"/>
              <a:cs typeface="Arial"/>
            </a:endParaRPr>
          </a:p>
          <a:p>
            <a:pPr marL="251460" marR="237490" indent="-142240">
              <a:lnSpc>
                <a:spcPct val="150000"/>
              </a:lnSpc>
              <a:spcBef>
                <a:spcPts val="50"/>
              </a:spcBef>
              <a:buFont typeface="Arial"/>
              <a:buChar char="•"/>
              <a:tabLst>
                <a:tab pos="252095" algn="l"/>
              </a:tabLst>
            </a:pPr>
            <a:r>
              <a:rPr sz="2000" spc="-10" dirty="0">
                <a:latin typeface="Arial"/>
                <a:cs typeface="Arial"/>
              </a:rPr>
              <a:t>Sâu </a:t>
            </a:r>
            <a:r>
              <a:rPr sz="2000" spc="-15" dirty="0">
                <a:latin typeface="Arial"/>
                <a:cs typeface="Arial"/>
              </a:rPr>
              <a:t>non </a:t>
            </a:r>
            <a:r>
              <a:rPr sz="2000" spc="-10" dirty="0">
                <a:latin typeface="Arial"/>
                <a:cs typeface="Arial"/>
              </a:rPr>
              <a:t>ăn </a:t>
            </a:r>
            <a:r>
              <a:rPr sz="2000" spc="-15" dirty="0">
                <a:latin typeface="Arial"/>
                <a:cs typeface="Arial"/>
              </a:rPr>
              <a:t>xác </a:t>
            </a:r>
            <a:r>
              <a:rPr sz="2000" spc="-10" dirty="0">
                <a:latin typeface="Arial"/>
                <a:cs typeface="Arial"/>
              </a:rPr>
              <a:t>sinh vật lắng </a:t>
            </a:r>
            <a:r>
              <a:rPr sz="2000" spc="-15" dirty="0">
                <a:latin typeface="Arial"/>
                <a:cs typeface="Arial"/>
              </a:rPr>
              <a:t>đọng nên </a:t>
            </a:r>
            <a:r>
              <a:rPr sz="2000" spc="-10" dirty="0">
                <a:latin typeface="Arial"/>
                <a:cs typeface="Arial"/>
              </a:rPr>
              <a:t>chúng chịu </a:t>
            </a:r>
            <a:r>
              <a:rPr sz="2000" spc="-15" dirty="0">
                <a:latin typeface="Arial"/>
                <a:cs typeface="Arial"/>
              </a:rPr>
              <a:t>ảnh  </a:t>
            </a:r>
            <a:r>
              <a:rPr sz="2000" spc="-10" dirty="0">
                <a:latin typeface="Arial"/>
                <a:cs typeface="Arial"/>
              </a:rPr>
              <a:t>hưởng của chất gây </a:t>
            </a:r>
            <a:r>
              <a:rPr sz="2000" spc="-5" dirty="0">
                <a:latin typeface="Arial"/>
                <a:cs typeface="Arial"/>
              </a:rPr>
              <a:t>ô </a:t>
            </a:r>
            <a:r>
              <a:rPr sz="2000" spc="-10" dirty="0">
                <a:latin typeface="Arial"/>
                <a:cs typeface="Arial"/>
              </a:rPr>
              <a:t>nhiễm </a:t>
            </a:r>
            <a:r>
              <a:rPr sz="2000" spc="-5" dirty="0">
                <a:latin typeface="Arial"/>
                <a:cs typeface="Arial"/>
              </a:rPr>
              <a:t>có </a:t>
            </a:r>
            <a:r>
              <a:rPr sz="2000" spc="-10" dirty="0">
                <a:latin typeface="Arial"/>
                <a:cs typeface="Arial"/>
              </a:rPr>
              <a:t>trong</a:t>
            </a:r>
            <a:r>
              <a:rPr sz="2000" spc="-20" dirty="0">
                <a:latin typeface="Arial"/>
                <a:cs typeface="Arial"/>
              </a:rPr>
              <a:t> </a:t>
            </a:r>
            <a:r>
              <a:rPr sz="2000" spc="-10" dirty="0">
                <a:latin typeface="Arial"/>
                <a:cs typeface="Arial"/>
              </a:rPr>
              <a:t>đó.</a:t>
            </a:r>
            <a:endParaRPr sz="2000" dirty="0">
              <a:latin typeface="Arial"/>
              <a:cs typeface="Arial"/>
            </a:endParaRPr>
          </a:p>
          <a:p>
            <a:pPr marL="251460" indent="-142240">
              <a:lnSpc>
                <a:spcPct val="150000"/>
              </a:lnSpc>
              <a:spcBef>
                <a:spcPts val="100"/>
              </a:spcBef>
              <a:buChar char="•"/>
              <a:tabLst>
                <a:tab pos="252095" algn="l"/>
              </a:tabLst>
            </a:pPr>
            <a:r>
              <a:rPr sz="2000" spc="-10" dirty="0">
                <a:latin typeface="Arial"/>
                <a:cs typeface="Arial"/>
              </a:rPr>
              <a:t>Số </a:t>
            </a:r>
            <a:r>
              <a:rPr sz="2000" spc="-5" dirty="0">
                <a:latin typeface="Arial"/>
                <a:cs typeface="Arial"/>
              </a:rPr>
              <a:t>lượng cá </a:t>
            </a:r>
            <a:r>
              <a:rPr sz="2000" spc="-10" dirty="0">
                <a:latin typeface="Arial"/>
                <a:cs typeface="Arial"/>
              </a:rPr>
              <a:t>thể loài chịu </a:t>
            </a:r>
            <a:r>
              <a:rPr sz="2000" spc="-5" dirty="0">
                <a:latin typeface="Arial"/>
                <a:cs typeface="Arial"/>
              </a:rPr>
              <a:t>được ô </a:t>
            </a:r>
            <a:r>
              <a:rPr sz="2000" spc="-10" dirty="0">
                <a:latin typeface="Arial"/>
                <a:cs typeface="Arial"/>
              </a:rPr>
              <a:t>nhiễm </a:t>
            </a:r>
            <a:r>
              <a:rPr sz="2000" spc="-5" dirty="0">
                <a:latin typeface="Arial"/>
                <a:cs typeface="Arial"/>
              </a:rPr>
              <a:t>lớn </a:t>
            </a:r>
            <a:r>
              <a:rPr sz="2000" spc="-10" dirty="0">
                <a:latin typeface="Arial"/>
                <a:cs typeface="Arial"/>
              </a:rPr>
              <a:t>chỉ thi</a:t>
            </a:r>
            <a:r>
              <a:rPr sz="2000" dirty="0">
                <a:latin typeface="Arial"/>
                <a:cs typeface="Arial"/>
              </a:rPr>
              <a:t> </a:t>
            </a:r>
            <a:r>
              <a:rPr sz="2000" spc="-10" dirty="0">
                <a:latin typeface="Arial"/>
                <a:cs typeface="Arial"/>
              </a:rPr>
              <a:t>cho</a:t>
            </a:r>
            <a:endParaRPr sz="2000" dirty="0">
              <a:latin typeface="Arial"/>
              <a:cs typeface="Arial"/>
            </a:endParaRPr>
          </a:p>
          <a:p>
            <a:pPr marL="251460">
              <a:lnSpc>
                <a:spcPct val="150000"/>
              </a:lnSpc>
              <a:spcBef>
                <a:spcPts val="165"/>
              </a:spcBef>
            </a:pPr>
            <a:r>
              <a:rPr sz="2000" spc="-10" dirty="0">
                <a:latin typeface="Arial"/>
                <a:cs typeface="Arial"/>
              </a:rPr>
              <a:t>chất </a:t>
            </a:r>
            <a:r>
              <a:rPr sz="2000" spc="-5" dirty="0">
                <a:latin typeface="Arial"/>
                <a:cs typeface="Arial"/>
              </a:rPr>
              <a:t>lượng </a:t>
            </a:r>
            <a:r>
              <a:rPr sz="2000" spc="-15" dirty="0">
                <a:latin typeface="Arial"/>
                <a:cs typeface="Arial"/>
              </a:rPr>
              <a:t>xấu </a:t>
            </a:r>
            <a:r>
              <a:rPr sz="2000" spc="-10" dirty="0">
                <a:latin typeface="Arial"/>
                <a:cs typeface="Arial"/>
              </a:rPr>
              <a:t>của </a:t>
            </a:r>
            <a:r>
              <a:rPr sz="2000" spc="-5" dirty="0">
                <a:latin typeface="Arial"/>
                <a:cs typeface="Arial"/>
              </a:rPr>
              <a:t>nước (ít </a:t>
            </a:r>
            <a:r>
              <a:rPr sz="2000" spc="-10" dirty="0">
                <a:latin typeface="Arial"/>
                <a:cs typeface="Arial"/>
              </a:rPr>
              <a:t>DO, </a:t>
            </a:r>
            <a:r>
              <a:rPr sz="2000" spc="-15" dirty="0">
                <a:latin typeface="Arial"/>
                <a:cs typeface="Arial"/>
              </a:rPr>
              <a:t>phú</a:t>
            </a:r>
            <a:r>
              <a:rPr sz="2000" spc="10" dirty="0">
                <a:latin typeface="Arial"/>
                <a:cs typeface="Arial"/>
              </a:rPr>
              <a:t> </a:t>
            </a:r>
            <a:r>
              <a:rPr sz="2000" spc="-10" dirty="0">
                <a:latin typeface="Arial"/>
                <a:cs typeface="Arial"/>
              </a:rPr>
              <a:t>dưỡng).</a:t>
            </a:r>
            <a:endParaRPr sz="2000" dirty="0">
              <a:latin typeface="Arial"/>
              <a:cs typeface="Arial"/>
            </a:endParaRPr>
          </a:p>
        </p:txBody>
      </p:sp>
      <p:sp>
        <p:nvSpPr>
          <p:cNvPr id="5" name="object 20"/>
          <p:cNvSpPr/>
          <p:nvPr/>
        </p:nvSpPr>
        <p:spPr>
          <a:xfrm>
            <a:off x="5334000" y="5486400"/>
            <a:ext cx="3054591" cy="1371600"/>
          </a:xfrm>
          <a:prstGeom prst="rect">
            <a:avLst/>
          </a:prstGeom>
          <a:blipFill>
            <a:blip r:embed="rId2" cstate="print"/>
            <a:stretch>
              <a:fillRect/>
            </a:stretch>
          </a:blipFill>
        </p:spPr>
        <p:txBody>
          <a:bodyPr wrap="square" lIns="0" tIns="0" rIns="0" bIns="0" rtlCol="0"/>
          <a:lstStyle/>
          <a:p>
            <a:endParaRPr/>
          </a:p>
        </p:txBody>
      </p:sp>
      <p:sp>
        <p:nvSpPr>
          <p:cNvPr id="6" name="object 21"/>
          <p:cNvSpPr/>
          <p:nvPr/>
        </p:nvSpPr>
        <p:spPr>
          <a:xfrm>
            <a:off x="838200" y="5334000"/>
            <a:ext cx="2895600" cy="17108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7"/>
          <p:cNvSpPr txBox="1"/>
          <p:nvPr/>
        </p:nvSpPr>
        <p:spPr>
          <a:xfrm>
            <a:off x="381000" y="685800"/>
            <a:ext cx="8153400" cy="3378425"/>
          </a:xfrm>
          <a:prstGeom prst="rect">
            <a:avLst/>
          </a:prstGeom>
          <a:ln w="24384">
            <a:solidFill>
              <a:srgbClr val="000000"/>
            </a:solidFill>
          </a:ln>
        </p:spPr>
        <p:txBody>
          <a:bodyPr vert="horz" wrap="square" lIns="0" tIns="19685" rIns="0" bIns="0" rtlCol="0">
            <a:spAutoFit/>
          </a:bodyPr>
          <a:lstStyle/>
          <a:p>
            <a:pPr marL="228600">
              <a:lnSpc>
                <a:spcPct val="100000"/>
              </a:lnSpc>
              <a:spcBef>
                <a:spcPts val="155"/>
              </a:spcBef>
            </a:pPr>
            <a:r>
              <a:rPr sz="2400" b="1" spc="5" dirty="0">
                <a:solidFill>
                  <a:srgbClr val="FF0000"/>
                </a:solidFill>
                <a:latin typeface="Arial"/>
                <a:cs typeface="Arial"/>
              </a:rPr>
              <a:t>2.1. </a:t>
            </a:r>
            <a:r>
              <a:rPr sz="2400" b="1" spc="20" dirty="0">
                <a:solidFill>
                  <a:srgbClr val="FF0000"/>
                </a:solidFill>
                <a:latin typeface="Arial"/>
                <a:cs typeface="Arial"/>
              </a:rPr>
              <a:t>PHƯƠNG </a:t>
            </a:r>
            <a:r>
              <a:rPr sz="2400" b="1" spc="15" dirty="0">
                <a:solidFill>
                  <a:srgbClr val="FF0000"/>
                </a:solidFill>
                <a:latin typeface="Arial"/>
                <a:cs typeface="Arial"/>
              </a:rPr>
              <a:t>PHÁP GIÁM SÁT </a:t>
            </a:r>
            <a:r>
              <a:rPr sz="2400" b="1" spc="10" dirty="0">
                <a:solidFill>
                  <a:srgbClr val="FF0000"/>
                </a:solidFill>
                <a:latin typeface="Arial"/>
                <a:cs typeface="Arial"/>
              </a:rPr>
              <a:t>SINH</a:t>
            </a:r>
            <a:r>
              <a:rPr sz="2400" b="1" spc="-125" dirty="0">
                <a:solidFill>
                  <a:srgbClr val="FF0000"/>
                </a:solidFill>
                <a:latin typeface="Arial"/>
                <a:cs typeface="Arial"/>
              </a:rPr>
              <a:t> </a:t>
            </a:r>
            <a:r>
              <a:rPr sz="2400" b="1" spc="15" dirty="0">
                <a:solidFill>
                  <a:srgbClr val="FF0000"/>
                </a:solidFill>
                <a:latin typeface="Arial"/>
                <a:cs typeface="Arial"/>
              </a:rPr>
              <a:t>HỌC</a:t>
            </a:r>
            <a:endParaRPr sz="2400" dirty="0">
              <a:latin typeface="Arial"/>
              <a:cs typeface="Arial"/>
            </a:endParaRPr>
          </a:p>
          <a:p>
            <a:pPr marL="109220">
              <a:lnSpc>
                <a:spcPct val="100000"/>
              </a:lnSpc>
              <a:spcBef>
                <a:spcPts val="60"/>
              </a:spcBef>
            </a:pPr>
            <a:r>
              <a:rPr sz="2400" b="1" dirty="0">
                <a:solidFill>
                  <a:srgbClr val="006FC0"/>
                </a:solidFill>
                <a:latin typeface="Arial"/>
                <a:cs typeface="Arial"/>
              </a:rPr>
              <a:t>2.1.2. </a:t>
            </a:r>
            <a:r>
              <a:rPr sz="2400" b="1" spc="5" dirty="0">
                <a:solidFill>
                  <a:srgbClr val="006FC0"/>
                </a:solidFill>
                <a:latin typeface="Arial"/>
                <a:cs typeface="Arial"/>
              </a:rPr>
              <a:t>Phương pháp đa</a:t>
            </a:r>
            <a:r>
              <a:rPr sz="2400" b="1" spc="-55" dirty="0">
                <a:solidFill>
                  <a:srgbClr val="006FC0"/>
                </a:solidFill>
                <a:latin typeface="Arial"/>
                <a:cs typeface="Arial"/>
              </a:rPr>
              <a:t> </a:t>
            </a:r>
            <a:r>
              <a:rPr sz="2400" b="1" dirty="0">
                <a:solidFill>
                  <a:srgbClr val="006FC0"/>
                </a:solidFill>
                <a:latin typeface="Arial"/>
                <a:cs typeface="Arial"/>
              </a:rPr>
              <a:t>loài</a:t>
            </a:r>
            <a:endParaRPr sz="2400" dirty="0">
              <a:latin typeface="Arial"/>
              <a:cs typeface="Arial"/>
            </a:endParaRPr>
          </a:p>
          <a:p>
            <a:pPr marL="109220">
              <a:lnSpc>
                <a:spcPct val="100000"/>
              </a:lnSpc>
              <a:spcBef>
                <a:spcPts val="365"/>
              </a:spcBef>
            </a:pPr>
            <a:r>
              <a:rPr sz="2400" b="1" i="1" dirty="0">
                <a:solidFill>
                  <a:srgbClr val="001F5F"/>
                </a:solidFill>
                <a:latin typeface="Arial"/>
                <a:cs typeface="Arial"/>
              </a:rPr>
              <a:t>2.  </a:t>
            </a:r>
            <a:r>
              <a:rPr sz="2400" b="1" i="1" spc="5" dirty="0">
                <a:solidFill>
                  <a:srgbClr val="001F5F"/>
                </a:solidFill>
                <a:latin typeface="Arial"/>
                <a:cs typeface="Arial"/>
              </a:rPr>
              <a:t>Sự </a:t>
            </a:r>
            <a:r>
              <a:rPr sz="2400" b="1" i="1" dirty="0">
                <a:solidFill>
                  <a:srgbClr val="001F5F"/>
                </a:solidFill>
                <a:latin typeface="Arial"/>
                <a:cs typeface="Arial"/>
              </a:rPr>
              <a:t>liệt kê: </a:t>
            </a:r>
            <a:r>
              <a:rPr sz="2400" spc="5" dirty="0">
                <a:latin typeface="Arial"/>
                <a:cs typeface="Arial"/>
              </a:rPr>
              <a:t>Chrironomidae/Côn </a:t>
            </a:r>
            <a:r>
              <a:rPr sz="2400" dirty="0">
                <a:latin typeface="Arial"/>
                <a:cs typeface="Arial"/>
              </a:rPr>
              <a:t>trùng</a:t>
            </a:r>
            <a:r>
              <a:rPr sz="2400" spc="-100" dirty="0">
                <a:latin typeface="Arial"/>
                <a:cs typeface="Arial"/>
              </a:rPr>
              <a:t> </a:t>
            </a:r>
            <a:r>
              <a:rPr sz="2400" spc="5" dirty="0">
                <a:latin typeface="Arial"/>
                <a:cs typeface="Arial"/>
              </a:rPr>
              <a:t>khác</a:t>
            </a:r>
            <a:endParaRPr sz="2400" dirty="0">
              <a:latin typeface="Arial"/>
              <a:cs typeface="Arial"/>
            </a:endParaRPr>
          </a:p>
          <a:p>
            <a:pPr marL="251460" marR="279400" indent="-142240">
              <a:lnSpc>
                <a:spcPct val="118700"/>
              </a:lnSpc>
              <a:spcBef>
                <a:spcPts val="15"/>
              </a:spcBef>
              <a:buFont typeface="Arial"/>
              <a:buChar char="•"/>
              <a:tabLst>
                <a:tab pos="251460" algn="l"/>
              </a:tabLst>
            </a:pPr>
            <a:r>
              <a:rPr sz="2400" spc="-15" dirty="0">
                <a:latin typeface="Arial"/>
                <a:cs typeface="Arial"/>
              </a:rPr>
              <a:t>Trong </a:t>
            </a:r>
            <a:r>
              <a:rPr sz="2400" spc="-5" dirty="0">
                <a:latin typeface="Arial"/>
                <a:cs typeface="Arial"/>
              </a:rPr>
              <a:t>cơ </a:t>
            </a:r>
            <a:r>
              <a:rPr sz="2400" spc="-10" dirty="0">
                <a:latin typeface="Arial"/>
                <a:cs typeface="Arial"/>
              </a:rPr>
              <a:t>thể sâu </a:t>
            </a:r>
            <a:r>
              <a:rPr sz="2400" spc="-15" dirty="0">
                <a:latin typeface="Arial"/>
                <a:cs typeface="Arial"/>
              </a:rPr>
              <a:t>non </a:t>
            </a:r>
            <a:r>
              <a:rPr sz="2400" spc="-10" dirty="0">
                <a:latin typeface="Arial"/>
                <a:cs typeface="Arial"/>
              </a:rPr>
              <a:t>muỗi chỉ </a:t>
            </a:r>
            <a:r>
              <a:rPr sz="2400" spc="-15" dirty="0">
                <a:latin typeface="Arial"/>
                <a:cs typeface="Arial"/>
              </a:rPr>
              <a:t>hồng </a:t>
            </a:r>
            <a:r>
              <a:rPr sz="2400" spc="-5" dirty="0">
                <a:latin typeface="Arial"/>
                <a:cs typeface="Arial"/>
              </a:rPr>
              <a:t>có </a:t>
            </a:r>
            <a:r>
              <a:rPr sz="2400" spc="-10" dirty="0">
                <a:latin typeface="Arial"/>
                <a:cs typeface="Arial"/>
              </a:rPr>
              <a:t>chất giống </a:t>
            </a:r>
            <a:r>
              <a:rPr sz="2400" spc="-5" dirty="0">
                <a:latin typeface="Arial"/>
                <a:cs typeface="Arial"/>
              </a:rPr>
              <a:t>với  </a:t>
            </a:r>
            <a:r>
              <a:rPr sz="2400" spc="-15" dirty="0">
                <a:latin typeface="Arial"/>
                <a:cs typeface="Arial"/>
              </a:rPr>
              <a:t>hồng </a:t>
            </a:r>
            <a:r>
              <a:rPr sz="2400" spc="-10" dirty="0">
                <a:latin typeface="Arial"/>
                <a:cs typeface="Arial"/>
              </a:rPr>
              <a:t>cầu giúp chúng sống </a:t>
            </a:r>
            <a:r>
              <a:rPr sz="2400" spc="-5" dirty="0">
                <a:latin typeface="Arial"/>
                <a:cs typeface="Arial"/>
              </a:rPr>
              <a:t>được ở </a:t>
            </a:r>
            <a:r>
              <a:rPr sz="2400" spc="-10" dirty="0">
                <a:latin typeface="Arial"/>
                <a:cs typeface="Arial"/>
              </a:rPr>
              <a:t>nơi </a:t>
            </a:r>
            <a:r>
              <a:rPr sz="2400" spc="-5" dirty="0">
                <a:latin typeface="Arial"/>
                <a:cs typeface="Arial"/>
              </a:rPr>
              <a:t>có ít</a:t>
            </a:r>
            <a:r>
              <a:rPr sz="2400" spc="10" dirty="0">
                <a:latin typeface="Arial"/>
                <a:cs typeface="Arial"/>
              </a:rPr>
              <a:t> </a:t>
            </a:r>
            <a:r>
              <a:rPr sz="2400" spc="-15" dirty="0">
                <a:latin typeface="Arial"/>
                <a:cs typeface="Arial"/>
              </a:rPr>
              <a:t>ôxy</a:t>
            </a:r>
            <a:endParaRPr sz="2400" dirty="0">
              <a:latin typeface="Arial"/>
              <a:cs typeface="Arial"/>
            </a:endParaRPr>
          </a:p>
          <a:p>
            <a:pPr marL="251460" marR="150495" indent="-142240">
              <a:lnSpc>
                <a:spcPct val="118200"/>
              </a:lnSpc>
              <a:spcBef>
                <a:spcPts val="5"/>
              </a:spcBef>
              <a:buChar char="•"/>
              <a:tabLst>
                <a:tab pos="251460" algn="l"/>
              </a:tabLst>
            </a:pPr>
            <a:r>
              <a:rPr sz="2400" spc="-5" dirty="0">
                <a:latin typeface="Arial"/>
                <a:cs typeface="Arial"/>
              </a:rPr>
              <a:t>Nước có </a:t>
            </a:r>
            <a:r>
              <a:rPr sz="2400" spc="-10" dirty="0">
                <a:latin typeface="Arial"/>
                <a:cs typeface="Arial"/>
              </a:rPr>
              <a:t>chất </a:t>
            </a:r>
            <a:r>
              <a:rPr sz="2400" spc="-5" dirty="0">
                <a:latin typeface="Arial"/>
                <a:cs typeface="Arial"/>
              </a:rPr>
              <a:t>lượng </a:t>
            </a:r>
            <a:r>
              <a:rPr sz="2400" spc="-10" dirty="0">
                <a:latin typeface="Arial"/>
                <a:cs typeface="Arial"/>
              </a:rPr>
              <a:t>tốt </a:t>
            </a:r>
            <a:r>
              <a:rPr sz="2400" spc="-5" dirty="0">
                <a:latin typeface="Arial"/>
                <a:cs typeface="Arial"/>
              </a:rPr>
              <a:t>có </a:t>
            </a:r>
            <a:r>
              <a:rPr sz="2400" spc="-10" dirty="0">
                <a:latin typeface="Arial"/>
                <a:cs typeface="Arial"/>
              </a:rPr>
              <a:t>đặc điểm: mật độ </a:t>
            </a:r>
            <a:r>
              <a:rPr sz="2400" spc="-5" dirty="0">
                <a:latin typeface="Arial"/>
                <a:cs typeface="Arial"/>
              </a:rPr>
              <a:t>cá </a:t>
            </a:r>
            <a:r>
              <a:rPr sz="2400" spc="-10" dirty="0">
                <a:latin typeface="Arial"/>
                <a:cs typeface="Arial"/>
              </a:rPr>
              <a:t>thể của  từng loài thấp, </a:t>
            </a:r>
            <a:r>
              <a:rPr sz="2400" spc="-5" dirty="0">
                <a:latin typeface="Arial"/>
                <a:cs typeface="Arial"/>
              </a:rPr>
              <a:t>có </a:t>
            </a:r>
            <a:r>
              <a:rPr sz="2400" spc="-10" dirty="0">
                <a:latin typeface="Arial"/>
                <a:cs typeface="Arial"/>
              </a:rPr>
              <a:t>nhiều loài (mật độ loài cao, </a:t>
            </a:r>
            <a:r>
              <a:rPr sz="2400" spc="-5" dirty="0">
                <a:latin typeface="Arial"/>
                <a:cs typeface="Arial"/>
              </a:rPr>
              <a:t>= </a:t>
            </a:r>
            <a:r>
              <a:rPr sz="2400" spc="-15" dirty="0">
                <a:latin typeface="Arial"/>
                <a:cs typeface="Arial"/>
              </a:rPr>
              <a:t>hoặc </a:t>
            </a:r>
            <a:r>
              <a:rPr sz="2400" spc="-10" dirty="0">
                <a:latin typeface="Arial"/>
                <a:cs typeface="Arial"/>
              </a:rPr>
              <a:t>trên  </a:t>
            </a:r>
            <a:r>
              <a:rPr sz="2400" spc="-15" dirty="0">
                <a:latin typeface="Arial"/>
                <a:cs typeface="Arial"/>
              </a:rPr>
              <a:t>50% </a:t>
            </a:r>
            <a:r>
              <a:rPr sz="2400" spc="-10" dirty="0">
                <a:latin typeface="Arial"/>
                <a:cs typeface="Arial"/>
              </a:rPr>
              <a:t>loài </a:t>
            </a:r>
            <a:r>
              <a:rPr sz="2400" spc="-5" dirty="0">
                <a:latin typeface="Arial"/>
                <a:cs typeface="Arial"/>
              </a:rPr>
              <a:t>là </a:t>
            </a:r>
            <a:r>
              <a:rPr sz="2400" spc="-10" dirty="0">
                <a:latin typeface="Arial"/>
                <a:cs typeface="Arial"/>
              </a:rPr>
              <a:t>muỗi chỉ</a:t>
            </a:r>
            <a:r>
              <a:rPr sz="2400" spc="-30" dirty="0">
                <a:latin typeface="Arial"/>
                <a:cs typeface="Arial"/>
              </a:rPr>
              <a:t> </a:t>
            </a:r>
            <a:r>
              <a:rPr sz="2400" spc="-10" dirty="0">
                <a:latin typeface="Arial"/>
                <a:cs typeface="Arial"/>
              </a:rPr>
              <a:t>hồng).</a:t>
            </a:r>
            <a:endParaRPr sz="2400" dirty="0">
              <a:latin typeface="Arial"/>
              <a:cs typeface="Arial"/>
            </a:endParaRPr>
          </a:p>
        </p:txBody>
      </p:sp>
      <p:sp>
        <p:nvSpPr>
          <p:cNvPr id="5" name="object 28"/>
          <p:cNvSpPr/>
          <p:nvPr/>
        </p:nvSpPr>
        <p:spPr>
          <a:xfrm>
            <a:off x="5257800" y="4648200"/>
            <a:ext cx="3200400" cy="1717281"/>
          </a:xfrm>
          <a:prstGeom prst="rect">
            <a:avLst/>
          </a:prstGeom>
          <a:blipFill>
            <a:blip r:embed="rId2" cstate="print"/>
            <a:stretch>
              <a:fillRect/>
            </a:stretch>
          </a:blipFill>
        </p:spPr>
        <p:txBody>
          <a:bodyPr wrap="square" lIns="0" tIns="0" rIns="0" bIns="0" rtlCol="0"/>
          <a:lstStyle/>
          <a:p>
            <a:endParaRPr/>
          </a:p>
        </p:txBody>
      </p:sp>
      <p:sp>
        <p:nvSpPr>
          <p:cNvPr id="6" name="object 29"/>
          <p:cNvSpPr/>
          <p:nvPr/>
        </p:nvSpPr>
        <p:spPr>
          <a:xfrm>
            <a:off x="1295400" y="4800600"/>
            <a:ext cx="3581400" cy="1676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p:nvPr/>
        </p:nvSpPr>
        <p:spPr>
          <a:xfrm>
            <a:off x="457200" y="3886200"/>
            <a:ext cx="3733800" cy="2504367"/>
          </a:xfrm>
          <a:prstGeom prst="rect">
            <a:avLst/>
          </a:prstGeom>
          <a:blipFill>
            <a:blip r:embed="rId2" cstate="print"/>
            <a:stretch>
              <a:fillRect/>
            </a:stretch>
          </a:blipFill>
        </p:spPr>
        <p:txBody>
          <a:bodyPr wrap="square" lIns="0" tIns="0" rIns="0" bIns="0" rtlCol="0"/>
          <a:lstStyle/>
          <a:p>
            <a:endParaRPr/>
          </a:p>
        </p:txBody>
      </p:sp>
      <p:sp>
        <p:nvSpPr>
          <p:cNvPr id="5" name="object 10"/>
          <p:cNvSpPr/>
          <p:nvPr/>
        </p:nvSpPr>
        <p:spPr>
          <a:xfrm>
            <a:off x="4724400" y="3886200"/>
            <a:ext cx="3733800" cy="2514600"/>
          </a:xfrm>
          <a:prstGeom prst="rect">
            <a:avLst/>
          </a:prstGeom>
          <a:blipFill>
            <a:blip r:embed="rId3" cstate="print"/>
            <a:stretch>
              <a:fillRect/>
            </a:stretch>
          </a:blipFill>
        </p:spPr>
        <p:txBody>
          <a:bodyPr wrap="square" lIns="0" tIns="0" rIns="0" bIns="0" rtlCol="0"/>
          <a:lstStyle/>
          <a:p>
            <a:endParaRPr/>
          </a:p>
        </p:txBody>
      </p:sp>
      <p:sp>
        <p:nvSpPr>
          <p:cNvPr id="6" name="object 12"/>
          <p:cNvSpPr txBox="1"/>
          <p:nvPr/>
        </p:nvSpPr>
        <p:spPr>
          <a:xfrm>
            <a:off x="381000" y="914400"/>
            <a:ext cx="8382000" cy="2848216"/>
          </a:xfrm>
          <a:prstGeom prst="rect">
            <a:avLst/>
          </a:prstGeom>
          <a:ln w="24384">
            <a:solidFill>
              <a:srgbClr val="000000"/>
            </a:solidFill>
          </a:ln>
        </p:spPr>
        <p:txBody>
          <a:bodyPr vert="horz" wrap="square" lIns="0" tIns="19050" rIns="0" bIns="0" rtlCol="0">
            <a:spAutoFit/>
          </a:bodyPr>
          <a:lstStyle/>
          <a:p>
            <a:pPr marL="228600">
              <a:lnSpc>
                <a:spcPct val="100000"/>
              </a:lnSpc>
              <a:spcBef>
                <a:spcPts val="150"/>
              </a:spcBef>
            </a:pPr>
            <a:r>
              <a:rPr sz="2400" b="1" spc="10" dirty="0">
                <a:solidFill>
                  <a:srgbClr val="FF0000"/>
                </a:solidFill>
                <a:latin typeface="Arial"/>
                <a:cs typeface="Arial"/>
              </a:rPr>
              <a:t>2.1. </a:t>
            </a:r>
            <a:r>
              <a:rPr sz="2400" b="1" spc="15" dirty="0">
                <a:solidFill>
                  <a:srgbClr val="FF0000"/>
                </a:solidFill>
                <a:latin typeface="Arial"/>
                <a:cs typeface="Arial"/>
              </a:rPr>
              <a:t>PHƯƠNG PHÁP </a:t>
            </a:r>
            <a:r>
              <a:rPr sz="2400" b="1" spc="10" dirty="0">
                <a:solidFill>
                  <a:srgbClr val="FF0000"/>
                </a:solidFill>
                <a:latin typeface="Arial"/>
                <a:cs typeface="Arial"/>
              </a:rPr>
              <a:t>GIÁM SÁT SINH</a:t>
            </a:r>
            <a:r>
              <a:rPr sz="2400" b="1" spc="-70" dirty="0">
                <a:solidFill>
                  <a:srgbClr val="FF0000"/>
                </a:solidFill>
                <a:latin typeface="Arial"/>
                <a:cs typeface="Arial"/>
              </a:rPr>
              <a:t> </a:t>
            </a:r>
            <a:r>
              <a:rPr sz="2400" b="1" spc="15" dirty="0">
                <a:solidFill>
                  <a:srgbClr val="FF0000"/>
                </a:solidFill>
                <a:latin typeface="Arial"/>
                <a:cs typeface="Arial"/>
              </a:rPr>
              <a:t>HỌC</a:t>
            </a:r>
            <a:endParaRPr sz="2400" dirty="0">
              <a:latin typeface="Arial"/>
              <a:cs typeface="Arial"/>
            </a:endParaRPr>
          </a:p>
          <a:p>
            <a:pPr marL="109220">
              <a:lnSpc>
                <a:spcPct val="100000"/>
              </a:lnSpc>
              <a:spcBef>
                <a:spcPts val="245"/>
              </a:spcBef>
            </a:pPr>
            <a:r>
              <a:rPr sz="2400" b="1" dirty="0">
                <a:solidFill>
                  <a:srgbClr val="006FC0"/>
                </a:solidFill>
                <a:latin typeface="Arial"/>
                <a:cs typeface="Arial"/>
              </a:rPr>
              <a:t>2.1.2. </a:t>
            </a:r>
            <a:r>
              <a:rPr sz="2400" b="1" spc="5" dirty="0">
                <a:solidFill>
                  <a:srgbClr val="006FC0"/>
                </a:solidFill>
                <a:latin typeface="Arial"/>
                <a:cs typeface="Arial"/>
              </a:rPr>
              <a:t>Phương pháp đa</a:t>
            </a:r>
            <a:r>
              <a:rPr sz="2400" b="1" spc="-55" dirty="0">
                <a:solidFill>
                  <a:srgbClr val="006FC0"/>
                </a:solidFill>
                <a:latin typeface="Arial"/>
                <a:cs typeface="Arial"/>
              </a:rPr>
              <a:t> </a:t>
            </a:r>
            <a:r>
              <a:rPr sz="2400" b="1" dirty="0">
                <a:solidFill>
                  <a:srgbClr val="006FC0"/>
                </a:solidFill>
                <a:latin typeface="Arial"/>
                <a:cs typeface="Arial"/>
              </a:rPr>
              <a:t>loài</a:t>
            </a:r>
            <a:endParaRPr sz="2400" dirty="0">
              <a:latin typeface="Arial"/>
              <a:cs typeface="Arial"/>
            </a:endParaRPr>
          </a:p>
          <a:p>
            <a:pPr marL="109220">
              <a:lnSpc>
                <a:spcPct val="100000"/>
              </a:lnSpc>
              <a:spcBef>
                <a:spcPts val="550"/>
              </a:spcBef>
            </a:pPr>
            <a:r>
              <a:rPr sz="2400" b="1" i="1" dirty="0">
                <a:solidFill>
                  <a:srgbClr val="001F5F"/>
                </a:solidFill>
                <a:latin typeface="Arial"/>
                <a:cs typeface="Arial"/>
              </a:rPr>
              <a:t>2.  </a:t>
            </a:r>
            <a:r>
              <a:rPr sz="2400" b="1" i="1" spc="5" dirty="0">
                <a:solidFill>
                  <a:srgbClr val="001F5F"/>
                </a:solidFill>
                <a:latin typeface="Arial"/>
                <a:cs typeface="Arial"/>
              </a:rPr>
              <a:t>Sự </a:t>
            </a:r>
            <a:r>
              <a:rPr sz="2400" b="1" i="1" dirty="0">
                <a:solidFill>
                  <a:srgbClr val="001F5F"/>
                </a:solidFill>
                <a:latin typeface="Arial"/>
                <a:cs typeface="Arial"/>
              </a:rPr>
              <a:t>liệt kê: </a:t>
            </a:r>
            <a:r>
              <a:rPr sz="2400" dirty="0">
                <a:latin typeface="Arial"/>
                <a:cs typeface="Arial"/>
              </a:rPr>
              <a:t>tỷ </a:t>
            </a:r>
            <a:r>
              <a:rPr sz="2400" spc="5" dirty="0">
                <a:latin typeface="Arial"/>
                <a:cs typeface="Arial"/>
              </a:rPr>
              <a:t>lệ giữa </a:t>
            </a:r>
            <a:r>
              <a:rPr sz="2400" dirty="0">
                <a:latin typeface="Arial"/>
                <a:cs typeface="Arial"/>
              </a:rPr>
              <a:t>một </a:t>
            </a:r>
            <a:r>
              <a:rPr sz="2400" spc="5" dirty="0">
                <a:latin typeface="Arial"/>
                <a:cs typeface="Arial"/>
              </a:rPr>
              <a:t>số nhóm sinh</a:t>
            </a:r>
            <a:r>
              <a:rPr sz="2400" spc="-90" dirty="0">
                <a:latin typeface="Arial"/>
                <a:cs typeface="Arial"/>
              </a:rPr>
              <a:t> </a:t>
            </a:r>
            <a:r>
              <a:rPr sz="2400" spc="5" dirty="0">
                <a:latin typeface="Arial"/>
                <a:cs typeface="Arial"/>
              </a:rPr>
              <a:t>vật</a:t>
            </a:r>
            <a:endParaRPr sz="2400" dirty="0">
              <a:latin typeface="Arial"/>
              <a:cs typeface="Arial"/>
            </a:endParaRPr>
          </a:p>
          <a:p>
            <a:pPr marL="251460" indent="-142240">
              <a:lnSpc>
                <a:spcPct val="100000"/>
              </a:lnSpc>
              <a:spcBef>
                <a:spcPts val="180"/>
              </a:spcBef>
              <a:buFont typeface="Arial"/>
              <a:buChar char="•"/>
              <a:tabLst>
                <a:tab pos="252095" algn="l"/>
              </a:tabLst>
            </a:pPr>
            <a:r>
              <a:rPr sz="2400" b="1" spc="-10" dirty="0">
                <a:latin typeface="Arial"/>
                <a:cs typeface="Arial"/>
              </a:rPr>
              <a:t>Asellus/Gammarus: </a:t>
            </a:r>
            <a:r>
              <a:rPr sz="2400" b="1" spc="-5" dirty="0">
                <a:latin typeface="Arial"/>
                <a:cs typeface="Arial"/>
              </a:rPr>
              <a:t>Bộ </a:t>
            </a:r>
            <a:r>
              <a:rPr sz="2400" b="1" spc="-10" dirty="0">
                <a:latin typeface="Arial"/>
                <a:cs typeface="Arial"/>
              </a:rPr>
              <a:t>chân đều </a:t>
            </a:r>
            <a:r>
              <a:rPr sz="2400" b="1" spc="-5" dirty="0">
                <a:latin typeface="Arial"/>
                <a:cs typeface="Arial"/>
              </a:rPr>
              <a:t>/ tôm</a:t>
            </a:r>
            <a:r>
              <a:rPr sz="2400" b="1" spc="-40" dirty="0">
                <a:latin typeface="Arial"/>
                <a:cs typeface="Arial"/>
              </a:rPr>
              <a:t> </a:t>
            </a:r>
            <a:r>
              <a:rPr sz="2400" b="1" spc="-10" dirty="0">
                <a:latin typeface="Arial"/>
                <a:cs typeface="Arial"/>
              </a:rPr>
              <a:t>tép</a:t>
            </a:r>
            <a:endParaRPr sz="2400" dirty="0">
              <a:latin typeface="Arial"/>
              <a:cs typeface="Arial"/>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spcBef>
                <a:spcPts val="44"/>
              </a:spcBef>
            </a:pPr>
            <a:endParaRPr sz="650" dirty="0">
              <a:latin typeface="Times New Roman"/>
              <a:cs typeface="Times New Roman"/>
            </a:endParaRPr>
          </a:p>
          <a:p>
            <a:pPr marL="1727200">
              <a:lnSpc>
                <a:spcPts val="555"/>
              </a:lnSpc>
            </a:pPr>
            <a:r>
              <a:rPr sz="550" dirty="0">
                <a:solidFill>
                  <a:srgbClr val="FFFFFF"/>
                </a:solidFill>
                <a:latin typeface="Calibri"/>
                <a:cs typeface="Calibri"/>
              </a:rPr>
              <a:t>Gammarus</a:t>
            </a:r>
            <a:endParaRPr sz="550" dirty="0">
              <a:latin typeface="Calibri"/>
              <a:cs typeface="Calibri"/>
            </a:endParaRPr>
          </a:p>
          <a:p>
            <a:pPr marL="827405">
              <a:lnSpc>
                <a:spcPts val="555"/>
              </a:lnSpc>
            </a:pPr>
            <a:r>
              <a:rPr sz="550" spc="-5" dirty="0">
                <a:latin typeface="Calibri"/>
                <a:cs typeface="Calibri"/>
              </a:rPr>
              <a:t>Asellus_aquaticus</a:t>
            </a:r>
            <a:endParaRPr sz="550" dirty="0">
              <a:latin typeface="Calibri"/>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p:cNvSpPr txBox="1"/>
          <p:nvPr/>
        </p:nvSpPr>
        <p:spPr>
          <a:xfrm>
            <a:off x="381000" y="0"/>
            <a:ext cx="8153400" cy="4668009"/>
          </a:xfrm>
          <a:prstGeom prst="rect">
            <a:avLst/>
          </a:prstGeom>
          <a:ln w="24384">
            <a:solidFill>
              <a:srgbClr val="000000"/>
            </a:solidFill>
          </a:ln>
        </p:spPr>
        <p:txBody>
          <a:bodyPr vert="horz" wrap="square" lIns="0" tIns="19050" rIns="0" bIns="0" rtlCol="0">
            <a:spAutoFit/>
          </a:bodyPr>
          <a:lstStyle/>
          <a:p>
            <a:pPr marL="228600">
              <a:lnSpc>
                <a:spcPct val="150000"/>
              </a:lnSpc>
              <a:spcBef>
                <a:spcPts val="150"/>
              </a:spcBef>
            </a:pPr>
            <a:r>
              <a:rPr sz="2200" b="1" spc="5" dirty="0">
                <a:solidFill>
                  <a:srgbClr val="FF0000"/>
                </a:solidFill>
                <a:latin typeface="Arial"/>
                <a:cs typeface="Arial"/>
              </a:rPr>
              <a:t>2.1. </a:t>
            </a:r>
            <a:r>
              <a:rPr sz="2200" b="1" spc="20" dirty="0">
                <a:solidFill>
                  <a:srgbClr val="FF0000"/>
                </a:solidFill>
                <a:latin typeface="Arial"/>
                <a:cs typeface="Arial"/>
              </a:rPr>
              <a:t>PHƯƠNG </a:t>
            </a:r>
            <a:r>
              <a:rPr sz="2200" b="1" spc="15" dirty="0">
                <a:solidFill>
                  <a:srgbClr val="FF0000"/>
                </a:solidFill>
                <a:latin typeface="Arial"/>
                <a:cs typeface="Arial"/>
              </a:rPr>
              <a:t>PHÁP GIÁM SÁT </a:t>
            </a:r>
            <a:r>
              <a:rPr sz="2200" b="1" spc="10" dirty="0">
                <a:solidFill>
                  <a:srgbClr val="FF0000"/>
                </a:solidFill>
                <a:latin typeface="Arial"/>
                <a:cs typeface="Arial"/>
              </a:rPr>
              <a:t>SINH</a:t>
            </a:r>
            <a:r>
              <a:rPr sz="2200" b="1" spc="-125" dirty="0">
                <a:solidFill>
                  <a:srgbClr val="FF0000"/>
                </a:solidFill>
                <a:latin typeface="Arial"/>
                <a:cs typeface="Arial"/>
              </a:rPr>
              <a:t> </a:t>
            </a:r>
            <a:r>
              <a:rPr sz="2200" b="1" spc="15" dirty="0">
                <a:solidFill>
                  <a:srgbClr val="FF0000"/>
                </a:solidFill>
                <a:latin typeface="Arial"/>
                <a:cs typeface="Arial"/>
              </a:rPr>
              <a:t>HỌC</a:t>
            </a:r>
            <a:endParaRPr sz="2200" dirty="0">
              <a:latin typeface="Arial"/>
              <a:cs typeface="Arial"/>
            </a:endParaRPr>
          </a:p>
          <a:p>
            <a:pPr marL="109220">
              <a:lnSpc>
                <a:spcPct val="150000"/>
              </a:lnSpc>
              <a:spcBef>
                <a:spcPts val="245"/>
              </a:spcBef>
            </a:pPr>
            <a:r>
              <a:rPr sz="2200" b="1" dirty="0">
                <a:solidFill>
                  <a:srgbClr val="006FC0"/>
                </a:solidFill>
                <a:latin typeface="Arial"/>
                <a:cs typeface="Arial"/>
              </a:rPr>
              <a:t>2.1.2. </a:t>
            </a:r>
            <a:r>
              <a:rPr sz="2200" b="1" spc="5" dirty="0">
                <a:solidFill>
                  <a:srgbClr val="006FC0"/>
                </a:solidFill>
                <a:latin typeface="Arial"/>
                <a:cs typeface="Arial"/>
              </a:rPr>
              <a:t>Phương pháp đa</a:t>
            </a:r>
            <a:r>
              <a:rPr sz="2200" b="1" spc="-55" dirty="0">
                <a:solidFill>
                  <a:srgbClr val="006FC0"/>
                </a:solidFill>
                <a:latin typeface="Arial"/>
                <a:cs typeface="Arial"/>
              </a:rPr>
              <a:t> </a:t>
            </a:r>
            <a:r>
              <a:rPr sz="2200" b="1" dirty="0">
                <a:solidFill>
                  <a:srgbClr val="006FC0"/>
                </a:solidFill>
                <a:latin typeface="Arial"/>
                <a:cs typeface="Arial"/>
              </a:rPr>
              <a:t>loài</a:t>
            </a:r>
            <a:endParaRPr sz="2200" dirty="0">
              <a:latin typeface="Arial"/>
              <a:cs typeface="Arial"/>
            </a:endParaRPr>
          </a:p>
          <a:p>
            <a:pPr marL="109220">
              <a:lnSpc>
                <a:spcPct val="150000"/>
              </a:lnSpc>
              <a:spcBef>
                <a:spcPts val="550"/>
              </a:spcBef>
            </a:pPr>
            <a:r>
              <a:rPr sz="2200" b="1" i="1" dirty="0">
                <a:solidFill>
                  <a:srgbClr val="001F5F"/>
                </a:solidFill>
                <a:latin typeface="Arial"/>
                <a:cs typeface="Arial"/>
              </a:rPr>
              <a:t>2.  </a:t>
            </a:r>
            <a:r>
              <a:rPr sz="2200" b="1" i="1" spc="5" dirty="0">
                <a:solidFill>
                  <a:srgbClr val="001F5F"/>
                </a:solidFill>
                <a:latin typeface="Arial"/>
                <a:cs typeface="Arial"/>
              </a:rPr>
              <a:t>Sự </a:t>
            </a:r>
            <a:r>
              <a:rPr sz="2200" b="1" i="1" dirty="0">
                <a:solidFill>
                  <a:srgbClr val="001F5F"/>
                </a:solidFill>
                <a:latin typeface="Arial"/>
                <a:cs typeface="Arial"/>
              </a:rPr>
              <a:t>liệt kê: </a:t>
            </a:r>
            <a:r>
              <a:rPr sz="2200" dirty="0">
                <a:latin typeface="Arial"/>
                <a:cs typeface="Arial"/>
              </a:rPr>
              <a:t>tỷ </a:t>
            </a:r>
            <a:r>
              <a:rPr sz="2200" spc="5" dirty="0">
                <a:latin typeface="Arial"/>
                <a:cs typeface="Arial"/>
              </a:rPr>
              <a:t>lệ giữa </a:t>
            </a:r>
            <a:r>
              <a:rPr sz="2200" dirty="0">
                <a:latin typeface="Arial"/>
                <a:cs typeface="Arial"/>
              </a:rPr>
              <a:t>một </a:t>
            </a:r>
            <a:r>
              <a:rPr sz="2200" spc="5" dirty="0">
                <a:latin typeface="Arial"/>
                <a:cs typeface="Arial"/>
              </a:rPr>
              <a:t>số nhóm sinh</a:t>
            </a:r>
            <a:r>
              <a:rPr sz="2200" spc="-95" dirty="0">
                <a:latin typeface="Arial"/>
                <a:cs typeface="Arial"/>
              </a:rPr>
              <a:t> </a:t>
            </a:r>
            <a:r>
              <a:rPr sz="2200" spc="5" dirty="0">
                <a:latin typeface="Arial"/>
                <a:cs typeface="Arial"/>
              </a:rPr>
              <a:t>vật</a:t>
            </a:r>
            <a:endParaRPr sz="2200" dirty="0">
              <a:latin typeface="Arial"/>
              <a:cs typeface="Arial"/>
            </a:endParaRPr>
          </a:p>
          <a:p>
            <a:pPr marL="251460" indent="-142240">
              <a:lnSpc>
                <a:spcPct val="150000"/>
              </a:lnSpc>
              <a:spcBef>
                <a:spcPts val="180"/>
              </a:spcBef>
              <a:buFont typeface="Arial"/>
              <a:buChar char="•"/>
              <a:tabLst>
                <a:tab pos="251460" algn="l"/>
              </a:tabLst>
            </a:pPr>
            <a:r>
              <a:rPr sz="2200" b="1" i="1" spc="-5" dirty="0">
                <a:latin typeface="Arial"/>
                <a:cs typeface="Arial"/>
              </a:rPr>
              <a:t>Limnodrilus </a:t>
            </a:r>
            <a:r>
              <a:rPr sz="2200" b="1" i="1" spc="-10" dirty="0">
                <a:latin typeface="Arial"/>
                <a:cs typeface="Arial"/>
              </a:rPr>
              <a:t>hoffmeisteri</a:t>
            </a:r>
            <a:r>
              <a:rPr sz="2200" b="1" spc="-10" dirty="0">
                <a:latin typeface="Arial"/>
                <a:cs typeface="Arial"/>
              </a:rPr>
              <a:t>/Oligochaeta </a:t>
            </a:r>
            <a:r>
              <a:rPr sz="2200" spc="-10" dirty="0">
                <a:latin typeface="Arial"/>
                <a:cs typeface="Arial"/>
              </a:rPr>
              <a:t>(giun </a:t>
            </a:r>
            <a:r>
              <a:rPr sz="2200" spc="-5" dirty="0">
                <a:latin typeface="Arial"/>
                <a:cs typeface="Arial"/>
              </a:rPr>
              <a:t>ít </a:t>
            </a:r>
            <a:r>
              <a:rPr sz="2200" spc="-10" dirty="0">
                <a:latin typeface="Arial"/>
                <a:cs typeface="Arial"/>
              </a:rPr>
              <a:t>tơ</a:t>
            </a:r>
            <a:r>
              <a:rPr sz="2200" spc="-40" dirty="0">
                <a:latin typeface="Arial"/>
                <a:cs typeface="Arial"/>
              </a:rPr>
              <a:t> </a:t>
            </a:r>
            <a:r>
              <a:rPr sz="2200" spc="-5" dirty="0">
                <a:latin typeface="Arial"/>
                <a:cs typeface="Arial"/>
              </a:rPr>
              <a:t>khác)</a:t>
            </a:r>
            <a:endParaRPr sz="2200" dirty="0">
              <a:latin typeface="Arial"/>
              <a:cs typeface="Arial"/>
            </a:endParaRPr>
          </a:p>
          <a:p>
            <a:pPr marL="251460" marR="142875" indent="-142240">
              <a:lnSpc>
                <a:spcPct val="150000"/>
              </a:lnSpc>
              <a:spcBef>
                <a:spcPts val="120"/>
              </a:spcBef>
              <a:buFont typeface="Arial"/>
              <a:buChar char="•"/>
              <a:tabLst>
                <a:tab pos="251460" algn="l"/>
              </a:tabLst>
            </a:pPr>
            <a:r>
              <a:rPr sz="2200" spc="-10" dirty="0">
                <a:latin typeface="Arial"/>
                <a:cs typeface="Arial"/>
              </a:rPr>
              <a:t>Giun </a:t>
            </a:r>
            <a:r>
              <a:rPr sz="2200" spc="-5" dirty="0">
                <a:latin typeface="Arial"/>
                <a:cs typeface="Arial"/>
              </a:rPr>
              <a:t>ít </a:t>
            </a:r>
            <a:r>
              <a:rPr sz="2200" spc="-10" dirty="0">
                <a:latin typeface="Arial"/>
                <a:cs typeface="Arial"/>
              </a:rPr>
              <a:t>tơ </a:t>
            </a:r>
            <a:r>
              <a:rPr sz="2200" i="1" spc="-10" dirty="0">
                <a:latin typeface="Arial"/>
                <a:cs typeface="Arial"/>
              </a:rPr>
              <a:t>Limnodrilus hoffmeisteri </a:t>
            </a:r>
            <a:r>
              <a:rPr sz="2200" spc="-10" dirty="0">
                <a:latin typeface="Arial"/>
                <a:cs typeface="Arial"/>
              </a:rPr>
              <a:t>“Aquatic worms”  thường thấy các thủy </a:t>
            </a:r>
            <a:r>
              <a:rPr sz="2200" spc="-5" dirty="0">
                <a:latin typeface="Arial"/>
                <a:cs typeface="Arial"/>
              </a:rPr>
              <a:t>vực nước </a:t>
            </a:r>
            <a:r>
              <a:rPr sz="2200" spc="-15" dirty="0">
                <a:latin typeface="Arial"/>
                <a:cs typeface="Arial"/>
              </a:rPr>
              <a:t>ngọt </a:t>
            </a:r>
            <a:r>
              <a:rPr sz="2200" spc="-10" dirty="0">
                <a:latin typeface="Arial"/>
                <a:cs typeface="Arial"/>
              </a:rPr>
              <a:t>thích nơi </a:t>
            </a:r>
            <a:r>
              <a:rPr sz="2200" spc="-5" dirty="0">
                <a:latin typeface="Arial"/>
                <a:cs typeface="Arial"/>
              </a:rPr>
              <a:t>nước khá  </a:t>
            </a:r>
            <a:r>
              <a:rPr sz="2200" spc="-15" dirty="0">
                <a:latin typeface="Arial"/>
                <a:cs typeface="Arial"/>
              </a:rPr>
              <a:t>nông, </a:t>
            </a:r>
            <a:r>
              <a:rPr sz="2200" spc="-10" dirty="0">
                <a:latin typeface="Arial"/>
                <a:cs typeface="Arial"/>
              </a:rPr>
              <a:t>dài </a:t>
            </a:r>
            <a:r>
              <a:rPr sz="2200" spc="-15" dirty="0">
                <a:latin typeface="Arial"/>
                <a:cs typeface="Arial"/>
              </a:rPr>
              <a:t>đến </a:t>
            </a:r>
            <a:r>
              <a:rPr sz="2200" spc="-10" dirty="0">
                <a:latin typeface="Arial"/>
                <a:cs typeface="Arial"/>
              </a:rPr>
              <a:t>5cm, rộng 1mm, màu đỏ, </a:t>
            </a:r>
            <a:r>
              <a:rPr sz="2200" spc="-5" dirty="0">
                <a:latin typeface="Arial"/>
                <a:cs typeface="Arial"/>
              </a:rPr>
              <a:t>có n </a:t>
            </a:r>
            <a:r>
              <a:rPr sz="2200" spc="-10" dirty="0">
                <a:latin typeface="Arial"/>
                <a:cs typeface="Arial"/>
              </a:rPr>
              <a:t>đốt. Giống  </a:t>
            </a:r>
            <a:r>
              <a:rPr sz="2200" spc="-15" dirty="0">
                <a:latin typeface="Arial"/>
                <a:cs typeface="Arial"/>
              </a:rPr>
              <a:t>như </a:t>
            </a:r>
            <a:r>
              <a:rPr sz="2200" spc="-10" dirty="0">
                <a:latin typeface="Arial"/>
                <a:cs typeface="Arial"/>
              </a:rPr>
              <a:t>giun đất, cuối thân </a:t>
            </a:r>
            <a:r>
              <a:rPr sz="2200" spc="-5" dirty="0">
                <a:latin typeface="Arial"/>
                <a:cs typeface="Arial"/>
              </a:rPr>
              <a:t>có </a:t>
            </a:r>
            <a:r>
              <a:rPr sz="2200" spc="-15" dirty="0">
                <a:latin typeface="Arial"/>
                <a:cs typeface="Arial"/>
              </a:rPr>
              <a:t>dạng nhọn </a:t>
            </a:r>
            <a:r>
              <a:rPr sz="2200" spc="-10" dirty="0">
                <a:latin typeface="Arial"/>
                <a:cs typeface="Arial"/>
              </a:rPr>
              <a:t>nhưng da rất mỏng  </a:t>
            </a:r>
            <a:r>
              <a:rPr sz="2200" spc="-15" dirty="0">
                <a:latin typeface="Arial"/>
                <a:cs typeface="Arial"/>
              </a:rPr>
              <a:t>nên </a:t>
            </a:r>
            <a:r>
              <a:rPr sz="2200" spc="-5" dirty="0">
                <a:latin typeface="Arial"/>
                <a:cs typeface="Arial"/>
              </a:rPr>
              <a:t>có </a:t>
            </a:r>
            <a:r>
              <a:rPr sz="2200" spc="-10" dirty="0">
                <a:latin typeface="Arial"/>
                <a:cs typeface="Arial"/>
              </a:rPr>
              <a:t>thể nhìn thấy các </a:t>
            </a:r>
            <a:r>
              <a:rPr sz="2200" spc="-5" dirty="0">
                <a:latin typeface="Arial"/>
                <a:cs typeface="Arial"/>
              </a:rPr>
              <a:t>cơ </a:t>
            </a:r>
            <a:r>
              <a:rPr sz="2200" spc="-15" dirty="0">
                <a:latin typeface="Arial"/>
                <a:cs typeface="Arial"/>
              </a:rPr>
              <a:t>quan bênn</a:t>
            </a:r>
            <a:r>
              <a:rPr sz="2200" spc="55" dirty="0">
                <a:latin typeface="Arial"/>
                <a:cs typeface="Arial"/>
              </a:rPr>
              <a:t> </a:t>
            </a:r>
            <a:r>
              <a:rPr sz="2200" spc="-10" dirty="0">
                <a:latin typeface="Arial"/>
                <a:cs typeface="Arial"/>
              </a:rPr>
              <a:t>trong.</a:t>
            </a:r>
            <a:endParaRPr sz="2200" dirty="0">
              <a:latin typeface="Arial"/>
              <a:cs typeface="Arial"/>
            </a:endParaRPr>
          </a:p>
        </p:txBody>
      </p:sp>
      <p:sp>
        <p:nvSpPr>
          <p:cNvPr id="5" name="object 19"/>
          <p:cNvSpPr/>
          <p:nvPr/>
        </p:nvSpPr>
        <p:spPr>
          <a:xfrm>
            <a:off x="609600" y="4876800"/>
            <a:ext cx="2286000" cy="1752600"/>
          </a:xfrm>
          <a:prstGeom prst="rect">
            <a:avLst/>
          </a:prstGeom>
          <a:blipFill>
            <a:blip r:embed="rId2" cstate="print"/>
            <a:stretch>
              <a:fillRect/>
            </a:stretch>
          </a:blipFill>
        </p:spPr>
        <p:txBody>
          <a:bodyPr wrap="square" lIns="0" tIns="0" rIns="0" bIns="0" rtlCol="0"/>
          <a:lstStyle/>
          <a:p>
            <a:endParaRPr/>
          </a:p>
        </p:txBody>
      </p:sp>
      <p:sp>
        <p:nvSpPr>
          <p:cNvPr id="6" name="object 20"/>
          <p:cNvSpPr/>
          <p:nvPr/>
        </p:nvSpPr>
        <p:spPr>
          <a:xfrm>
            <a:off x="3200400" y="4800600"/>
            <a:ext cx="2590800" cy="2057400"/>
          </a:xfrm>
          <a:prstGeom prst="rect">
            <a:avLst/>
          </a:prstGeom>
          <a:blipFill>
            <a:blip r:embed="rId3" cstate="print"/>
            <a:stretch>
              <a:fillRect/>
            </a:stretch>
          </a:blipFill>
        </p:spPr>
        <p:txBody>
          <a:bodyPr wrap="square" lIns="0" tIns="0" rIns="0" bIns="0" rtlCol="0"/>
          <a:lstStyle/>
          <a:p>
            <a:endParaRPr/>
          </a:p>
        </p:txBody>
      </p:sp>
      <p:sp>
        <p:nvSpPr>
          <p:cNvPr id="7" name="object 21"/>
          <p:cNvSpPr/>
          <p:nvPr/>
        </p:nvSpPr>
        <p:spPr>
          <a:xfrm>
            <a:off x="6324600" y="4953000"/>
            <a:ext cx="2286000" cy="19050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7"/>
          <p:cNvSpPr txBox="1"/>
          <p:nvPr/>
        </p:nvSpPr>
        <p:spPr>
          <a:xfrm>
            <a:off x="609600" y="685800"/>
            <a:ext cx="6553200" cy="1969129"/>
          </a:xfrm>
          <a:prstGeom prst="rect">
            <a:avLst/>
          </a:prstGeom>
          <a:ln w="24384">
            <a:solidFill>
              <a:srgbClr val="000000"/>
            </a:solidFill>
          </a:ln>
        </p:spPr>
        <p:txBody>
          <a:bodyPr vert="horz" wrap="square" lIns="0" tIns="19685" rIns="0" bIns="0" rtlCol="0">
            <a:spAutoFit/>
          </a:bodyPr>
          <a:lstStyle/>
          <a:p>
            <a:pPr marL="228600">
              <a:lnSpc>
                <a:spcPct val="100000"/>
              </a:lnSpc>
              <a:spcBef>
                <a:spcPts val="155"/>
              </a:spcBef>
            </a:pPr>
            <a:r>
              <a:rPr sz="2200" b="1" spc="10" dirty="0">
                <a:solidFill>
                  <a:srgbClr val="FF0000"/>
                </a:solidFill>
                <a:latin typeface="Arial"/>
                <a:cs typeface="Arial"/>
              </a:rPr>
              <a:t>2.1. </a:t>
            </a:r>
            <a:r>
              <a:rPr sz="2200" b="1" spc="15" dirty="0">
                <a:solidFill>
                  <a:srgbClr val="FF0000"/>
                </a:solidFill>
                <a:latin typeface="Arial"/>
                <a:cs typeface="Arial"/>
              </a:rPr>
              <a:t>PHƯƠNG PHÁP </a:t>
            </a:r>
            <a:r>
              <a:rPr sz="2200" b="1" spc="10" dirty="0">
                <a:solidFill>
                  <a:srgbClr val="FF0000"/>
                </a:solidFill>
                <a:latin typeface="Arial"/>
                <a:cs typeface="Arial"/>
              </a:rPr>
              <a:t>GIÁM SÁT SINH</a:t>
            </a:r>
            <a:r>
              <a:rPr sz="2200" b="1" spc="-70" dirty="0">
                <a:solidFill>
                  <a:srgbClr val="FF0000"/>
                </a:solidFill>
                <a:latin typeface="Arial"/>
                <a:cs typeface="Arial"/>
              </a:rPr>
              <a:t> </a:t>
            </a:r>
            <a:r>
              <a:rPr sz="2200" b="1" spc="15" dirty="0">
                <a:solidFill>
                  <a:srgbClr val="FF0000"/>
                </a:solidFill>
                <a:latin typeface="Arial"/>
                <a:cs typeface="Arial"/>
              </a:rPr>
              <a:t>HỌC</a:t>
            </a:r>
            <a:endParaRPr sz="2200" dirty="0">
              <a:latin typeface="Arial"/>
              <a:cs typeface="Arial"/>
            </a:endParaRPr>
          </a:p>
          <a:p>
            <a:pPr marL="109220">
              <a:lnSpc>
                <a:spcPct val="100000"/>
              </a:lnSpc>
              <a:spcBef>
                <a:spcPts val="245"/>
              </a:spcBef>
            </a:pPr>
            <a:r>
              <a:rPr sz="2200" b="1" dirty="0">
                <a:solidFill>
                  <a:srgbClr val="006FC0"/>
                </a:solidFill>
                <a:latin typeface="Arial"/>
                <a:cs typeface="Arial"/>
              </a:rPr>
              <a:t>2.1.2. </a:t>
            </a:r>
            <a:r>
              <a:rPr sz="2200" b="1" spc="5" dirty="0">
                <a:solidFill>
                  <a:srgbClr val="006FC0"/>
                </a:solidFill>
                <a:latin typeface="Arial"/>
                <a:cs typeface="Arial"/>
              </a:rPr>
              <a:t>Phương pháp đa</a:t>
            </a:r>
            <a:r>
              <a:rPr sz="2200" b="1" spc="-55" dirty="0">
                <a:solidFill>
                  <a:srgbClr val="006FC0"/>
                </a:solidFill>
                <a:latin typeface="Arial"/>
                <a:cs typeface="Arial"/>
              </a:rPr>
              <a:t> </a:t>
            </a:r>
            <a:r>
              <a:rPr sz="2200" b="1" dirty="0">
                <a:solidFill>
                  <a:srgbClr val="006FC0"/>
                </a:solidFill>
                <a:latin typeface="Arial"/>
                <a:cs typeface="Arial"/>
              </a:rPr>
              <a:t>loài</a:t>
            </a:r>
            <a:endParaRPr sz="2200" dirty="0">
              <a:latin typeface="Arial"/>
              <a:cs typeface="Arial"/>
            </a:endParaRPr>
          </a:p>
          <a:p>
            <a:pPr marL="109220">
              <a:lnSpc>
                <a:spcPct val="100000"/>
              </a:lnSpc>
              <a:spcBef>
                <a:spcPts val="550"/>
              </a:spcBef>
            </a:pPr>
            <a:r>
              <a:rPr sz="2200" b="1" i="1" dirty="0">
                <a:solidFill>
                  <a:srgbClr val="001F5F"/>
                </a:solidFill>
                <a:latin typeface="Arial"/>
                <a:cs typeface="Arial"/>
              </a:rPr>
              <a:t>2.  </a:t>
            </a:r>
            <a:r>
              <a:rPr sz="2200" b="1" i="1" spc="5" dirty="0">
                <a:solidFill>
                  <a:srgbClr val="001F5F"/>
                </a:solidFill>
                <a:latin typeface="Arial"/>
                <a:cs typeface="Arial"/>
              </a:rPr>
              <a:t>Sự </a:t>
            </a:r>
            <a:r>
              <a:rPr sz="2200" b="1" i="1" dirty="0">
                <a:solidFill>
                  <a:srgbClr val="001F5F"/>
                </a:solidFill>
                <a:latin typeface="Arial"/>
                <a:cs typeface="Arial"/>
              </a:rPr>
              <a:t>liệt kê: </a:t>
            </a:r>
            <a:r>
              <a:rPr sz="2200" dirty="0">
                <a:latin typeface="Arial"/>
                <a:cs typeface="Arial"/>
              </a:rPr>
              <a:t>tỷ </a:t>
            </a:r>
            <a:r>
              <a:rPr sz="2200" spc="5" dirty="0">
                <a:latin typeface="Arial"/>
                <a:cs typeface="Arial"/>
              </a:rPr>
              <a:t>lệ giữa </a:t>
            </a:r>
            <a:r>
              <a:rPr sz="2200" dirty="0">
                <a:latin typeface="Arial"/>
                <a:cs typeface="Arial"/>
              </a:rPr>
              <a:t>một </a:t>
            </a:r>
            <a:r>
              <a:rPr sz="2200" spc="5" dirty="0">
                <a:latin typeface="Arial"/>
                <a:cs typeface="Arial"/>
              </a:rPr>
              <a:t>số nhóm sinh</a:t>
            </a:r>
            <a:r>
              <a:rPr sz="2200" spc="-90" dirty="0">
                <a:latin typeface="Arial"/>
                <a:cs typeface="Arial"/>
              </a:rPr>
              <a:t> </a:t>
            </a:r>
            <a:r>
              <a:rPr sz="2200" spc="5" dirty="0">
                <a:latin typeface="Arial"/>
                <a:cs typeface="Arial"/>
              </a:rPr>
              <a:t>vật</a:t>
            </a:r>
            <a:endParaRPr sz="2200" dirty="0">
              <a:latin typeface="Arial"/>
              <a:cs typeface="Arial"/>
            </a:endParaRPr>
          </a:p>
          <a:p>
            <a:pPr marL="251460" indent="-142240">
              <a:lnSpc>
                <a:spcPct val="100000"/>
              </a:lnSpc>
              <a:spcBef>
                <a:spcPts val="185"/>
              </a:spcBef>
              <a:buFont typeface="Arial"/>
              <a:buChar char="•"/>
              <a:tabLst>
                <a:tab pos="252095" algn="l"/>
              </a:tabLst>
            </a:pPr>
            <a:r>
              <a:rPr sz="2200" b="1" i="1" spc="-5" dirty="0">
                <a:latin typeface="Arial"/>
                <a:cs typeface="Arial"/>
              </a:rPr>
              <a:t>Chironomidae </a:t>
            </a:r>
            <a:r>
              <a:rPr sz="2200" b="1" i="1" spc="-15" dirty="0">
                <a:latin typeface="Arial"/>
                <a:cs typeface="Arial"/>
              </a:rPr>
              <a:t>Muỗi </a:t>
            </a:r>
            <a:r>
              <a:rPr sz="2200" b="1" i="1" spc="-10" dirty="0">
                <a:latin typeface="Arial"/>
                <a:cs typeface="Arial"/>
              </a:rPr>
              <a:t>chỉ hồng</a:t>
            </a:r>
            <a:r>
              <a:rPr sz="2200" b="1" spc="-10" dirty="0">
                <a:latin typeface="Arial"/>
                <a:cs typeface="Arial"/>
              </a:rPr>
              <a:t>/Oligochaeta </a:t>
            </a:r>
            <a:r>
              <a:rPr sz="2200" b="1" spc="-5" dirty="0">
                <a:latin typeface="Arial"/>
                <a:cs typeface="Arial"/>
              </a:rPr>
              <a:t>(giun ít</a:t>
            </a:r>
            <a:r>
              <a:rPr sz="2200" b="1" spc="-40" dirty="0">
                <a:latin typeface="Arial"/>
                <a:cs typeface="Arial"/>
              </a:rPr>
              <a:t> </a:t>
            </a:r>
            <a:r>
              <a:rPr sz="2200" b="1" spc="-5" dirty="0">
                <a:latin typeface="Arial"/>
                <a:cs typeface="Arial"/>
              </a:rPr>
              <a:t>tơ)</a:t>
            </a:r>
            <a:endParaRPr sz="2200" dirty="0">
              <a:latin typeface="Arial"/>
              <a:cs typeface="Arial"/>
            </a:endParaRPr>
          </a:p>
          <a:p>
            <a:pPr marL="109220">
              <a:lnSpc>
                <a:spcPct val="100000"/>
              </a:lnSpc>
              <a:spcBef>
                <a:spcPts val="80"/>
              </a:spcBef>
            </a:pPr>
            <a:r>
              <a:rPr sz="750" spc="-5" dirty="0">
                <a:latin typeface="Arial"/>
                <a:cs typeface="Arial"/>
              </a:rPr>
              <a:t>•</a:t>
            </a:r>
            <a:endParaRPr sz="750" dirty="0">
              <a:latin typeface="Arial"/>
              <a:cs typeface="Arial"/>
            </a:endParaRPr>
          </a:p>
        </p:txBody>
      </p:sp>
      <p:sp>
        <p:nvSpPr>
          <p:cNvPr id="5" name="object 28"/>
          <p:cNvSpPr/>
          <p:nvPr/>
        </p:nvSpPr>
        <p:spPr>
          <a:xfrm>
            <a:off x="685800" y="2895600"/>
            <a:ext cx="2192242" cy="1148764"/>
          </a:xfrm>
          <a:prstGeom prst="rect">
            <a:avLst/>
          </a:prstGeom>
          <a:blipFill>
            <a:blip r:embed="rId2" cstate="print"/>
            <a:stretch>
              <a:fillRect/>
            </a:stretch>
          </a:blipFill>
        </p:spPr>
        <p:txBody>
          <a:bodyPr wrap="square" lIns="0" tIns="0" rIns="0" bIns="0" rtlCol="0"/>
          <a:lstStyle/>
          <a:p>
            <a:endParaRPr/>
          </a:p>
        </p:txBody>
      </p:sp>
      <p:sp>
        <p:nvSpPr>
          <p:cNvPr id="6" name="object 29"/>
          <p:cNvSpPr/>
          <p:nvPr/>
        </p:nvSpPr>
        <p:spPr>
          <a:xfrm>
            <a:off x="3962400" y="2895600"/>
            <a:ext cx="2236066" cy="1538520"/>
          </a:xfrm>
          <a:prstGeom prst="rect">
            <a:avLst/>
          </a:prstGeom>
          <a:blipFill>
            <a:blip r:embed="rId3" cstate="print"/>
            <a:stretch>
              <a:fillRect/>
            </a:stretch>
          </a:blipFill>
        </p:spPr>
        <p:txBody>
          <a:bodyPr wrap="square" lIns="0" tIns="0" rIns="0" bIns="0" rtlCol="0"/>
          <a:lstStyle/>
          <a:p>
            <a:endParaRPr/>
          </a:p>
        </p:txBody>
      </p:sp>
      <p:sp>
        <p:nvSpPr>
          <p:cNvPr id="7" name="object 30"/>
          <p:cNvSpPr/>
          <p:nvPr/>
        </p:nvSpPr>
        <p:spPr>
          <a:xfrm>
            <a:off x="4419600" y="4648200"/>
            <a:ext cx="2743200" cy="1752600"/>
          </a:xfrm>
          <a:prstGeom prst="rect">
            <a:avLst/>
          </a:prstGeom>
          <a:blipFill>
            <a:blip r:embed="rId4" cstate="print"/>
            <a:stretch>
              <a:fillRect/>
            </a:stretch>
          </a:blipFill>
        </p:spPr>
        <p:txBody>
          <a:bodyPr wrap="square" lIns="0" tIns="0" rIns="0" bIns="0" rtlCol="0"/>
          <a:lstStyle/>
          <a:p>
            <a:endParaRPr/>
          </a:p>
        </p:txBody>
      </p:sp>
      <p:sp>
        <p:nvSpPr>
          <p:cNvPr id="8" name="object 31"/>
          <p:cNvSpPr/>
          <p:nvPr/>
        </p:nvSpPr>
        <p:spPr>
          <a:xfrm>
            <a:off x="381000" y="4267200"/>
            <a:ext cx="2895600" cy="21336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7"/>
          <p:cNvSpPr txBox="1"/>
          <p:nvPr/>
        </p:nvSpPr>
        <p:spPr>
          <a:xfrm>
            <a:off x="1828800" y="762000"/>
            <a:ext cx="5334000" cy="2861681"/>
          </a:xfrm>
          <a:prstGeom prst="rect">
            <a:avLst/>
          </a:prstGeom>
          <a:ln w="24384">
            <a:solidFill>
              <a:srgbClr val="000000"/>
            </a:solidFill>
          </a:ln>
        </p:spPr>
        <p:txBody>
          <a:bodyPr vert="horz" wrap="square" lIns="0" tIns="19685" rIns="0" bIns="0" rtlCol="0">
            <a:spAutoFit/>
          </a:bodyPr>
          <a:lstStyle/>
          <a:p>
            <a:pPr marL="228600">
              <a:lnSpc>
                <a:spcPct val="100000"/>
              </a:lnSpc>
              <a:spcBef>
                <a:spcPts val="155"/>
              </a:spcBef>
            </a:pPr>
            <a:r>
              <a:rPr sz="2400" b="1" spc="5" dirty="0">
                <a:solidFill>
                  <a:srgbClr val="FF0000"/>
                </a:solidFill>
                <a:latin typeface="Arial"/>
                <a:cs typeface="Arial"/>
              </a:rPr>
              <a:t>2.1. </a:t>
            </a:r>
            <a:r>
              <a:rPr sz="2400" b="1" spc="20" dirty="0">
                <a:solidFill>
                  <a:srgbClr val="FF0000"/>
                </a:solidFill>
                <a:latin typeface="Arial"/>
                <a:cs typeface="Arial"/>
              </a:rPr>
              <a:t>PHƯƠNG </a:t>
            </a:r>
            <a:r>
              <a:rPr sz="2400" b="1" spc="15" dirty="0">
                <a:solidFill>
                  <a:srgbClr val="FF0000"/>
                </a:solidFill>
                <a:latin typeface="Arial"/>
                <a:cs typeface="Arial"/>
              </a:rPr>
              <a:t>PHÁP GIÁM SÁT </a:t>
            </a:r>
            <a:r>
              <a:rPr sz="2400" b="1" spc="10" dirty="0">
                <a:solidFill>
                  <a:srgbClr val="FF0000"/>
                </a:solidFill>
                <a:latin typeface="Arial"/>
                <a:cs typeface="Arial"/>
              </a:rPr>
              <a:t>SINH</a:t>
            </a:r>
            <a:r>
              <a:rPr sz="2400" b="1" spc="-125" dirty="0">
                <a:solidFill>
                  <a:srgbClr val="FF0000"/>
                </a:solidFill>
                <a:latin typeface="Arial"/>
                <a:cs typeface="Arial"/>
              </a:rPr>
              <a:t> </a:t>
            </a:r>
            <a:r>
              <a:rPr sz="2400" b="1" spc="15" dirty="0">
                <a:solidFill>
                  <a:srgbClr val="FF0000"/>
                </a:solidFill>
                <a:latin typeface="Arial"/>
                <a:cs typeface="Arial"/>
              </a:rPr>
              <a:t>HỌC</a:t>
            </a:r>
            <a:endParaRPr sz="2400" dirty="0">
              <a:latin typeface="Arial"/>
              <a:cs typeface="Arial"/>
            </a:endParaRPr>
          </a:p>
          <a:p>
            <a:pPr marL="109220">
              <a:lnSpc>
                <a:spcPct val="100000"/>
              </a:lnSpc>
              <a:spcBef>
                <a:spcPts val="245"/>
              </a:spcBef>
            </a:pPr>
            <a:r>
              <a:rPr sz="2400" b="1" dirty="0">
                <a:solidFill>
                  <a:srgbClr val="006FC0"/>
                </a:solidFill>
                <a:latin typeface="Arial"/>
                <a:cs typeface="Arial"/>
              </a:rPr>
              <a:t>2.1.2. </a:t>
            </a:r>
            <a:r>
              <a:rPr sz="2400" b="1" spc="5" dirty="0">
                <a:solidFill>
                  <a:srgbClr val="006FC0"/>
                </a:solidFill>
                <a:latin typeface="Arial"/>
                <a:cs typeface="Arial"/>
              </a:rPr>
              <a:t>Phương pháp đa</a:t>
            </a:r>
            <a:r>
              <a:rPr sz="2400" b="1" spc="-55" dirty="0">
                <a:solidFill>
                  <a:srgbClr val="006FC0"/>
                </a:solidFill>
                <a:latin typeface="Arial"/>
                <a:cs typeface="Arial"/>
              </a:rPr>
              <a:t> </a:t>
            </a:r>
            <a:r>
              <a:rPr sz="2400" b="1" dirty="0">
                <a:solidFill>
                  <a:srgbClr val="006FC0"/>
                </a:solidFill>
                <a:latin typeface="Arial"/>
                <a:cs typeface="Arial"/>
              </a:rPr>
              <a:t>loài</a:t>
            </a:r>
            <a:endParaRPr sz="2400" dirty="0">
              <a:latin typeface="Arial"/>
              <a:cs typeface="Arial"/>
            </a:endParaRPr>
          </a:p>
          <a:p>
            <a:pPr marL="109220">
              <a:lnSpc>
                <a:spcPct val="100000"/>
              </a:lnSpc>
              <a:spcBef>
                <a:spcPts val="550"/>
              </a:spcBef>
            </a:pPr>
            <a:r>
              <a:rPr sz="2400" b="1" i="1" dirty="0">
                <a:solidFill>
                  <a:srgbClr val="001F5F"/>
                </a:solidFill>
                <a:latin typeface="Arial"/>
                <a:cs typeface="Arial"/>
              </a:rPr>
              <a:t>2.  </a:t>
            </a:r>
            <a:r>
              <a:rPr sz="2400" b="1" i="1" spc="5" dirty="0">
                <a:solidFill>
                  <a:srgbClr val="001F5F"/>
                </a:solidFill>
                <a:latin typeface="Arial"/>
                <a:cs typeface="Arial"/>
              </a:rPr>
              <a:t>Sự </a:t>
            </a:r>
            <a:r>
              <a:rPr sz="2400" b="1" i="1" dirty="0">
                <a:solidFill>
                  <a:srgbClr val="001F5F"/>
                </a:solidFill>
                <a:latin typeface="Arial"/>
                <a:cs typeface="Arial"/>
              </a:rPr>
              <a:t>liệt kê: </a:t>
            </a:r>
            <a:r>
              <a:rPr sz="2400" dirty="0">
                <a:latin typeface="Arial"/>
                <a:cs typeface="Arial"/>
              </a:rPr>
              <a:t>tỷ </a:t>
            </a:r>
            <a:r>
              <a:rPr sz="2400" spc="5" dirty="0">
                <a:latin typeface="Arial"/>
                <a:cs typeface="Arial"/>
              </a:rPr>
              <a:t>lệ giữa </a:t>
            </a:r>
            <a:r>
              <a:rPr sz="2400" dirty="0">
                <a:latin typeface="Arial"/>
                <a:cs typeface="Arial"/>
              </a:rPr>
              <a:t>một </a:t>
            </a:r>
            <a:r>
              <a:rPr sz="2400" spc="5" dirty="0">
                <a:latin typeface="Arial"/>
                <a:cs typeface="Arial"/>
              </a:rPr>
              <a:t>số nhóm sinh</a:t>
            </a:r>
            <a:r>
              <a:rPr sz="2400" spc="-95" dirty="0">
                <a:latin typeface="Arial"/>
                <a:cs typeface="Arial"/>
              </a:rPr>
              <a:t> </a:t>
            </a:r>
            <a:r>
              <a:rPr sz="2400" spc="5" dirty="0">
                <a:latin typeface="Arial"/>
                <a:cs typeface="Arial"/>
              </a:rPr>
              <a:t>vật</a:t>
            </a:r>
            <a:endParaRPr sz="2400" dirty="0">
              <a:latin typeface="Arial"/>
              <a:cs typeface="Arial"/>
            </a:endParaRPr>
          </a:p>
          <a:p>
            <a:pPr marL="251460" indent="-142240">
              <a:lnSpc>
                <a:spcPct val="100000"/>
              </a:lnSpc>
              <a:spcBef>
                <a:spcPts val="185"/>
              </a:spcBef>
              <a:buFont typeface="Arial"/>
              <a:buChar char="•"/>
              <a:tabLst>
                <a:tab pos="251460" algn="l"/>
              </a:tabLst>
            </a:pPr>
            <a:r>
              <a:rPr sz="2400" b="1" i="1" spc="-10" dirty="0">
                <a:latin typeface="Arial"/>
                <a:cs typeface="Arial"/>
              </a:rPr>
              <a:t>Giun </a:t>
            </a:r>
            <a:r>
              <a:rPr sz="2400" b="1" i="1" spc="-5" dirty="0">
                <a:latin typeface="Arial"/>
                <a:cs typeface="Arial"/>
              </a:rPr>
              <a:t>ống </a:t>
            </a:r>
            <a:r>
              <a:rPr sz="2400" b="1" i="1" spc="-10" dirty="0">
                <a:latin typeface="Arial"/>
                <a:cs typeface="Arial"/>
              </a:rPr>
              <a:t>Turbificidae</a:t>
            </a:r>
            <a:r>
              <a:rPr sz="2400" b="1" spc="-10" dirty="0">
                <a:latin typeface="Arial"/>
                <a:cs typeface="Arial"/>
              </a:rPr>
              <a:t>/ĐV không xương sống</a:t>
            </a:r>
            <a:r>
              <a:rPr sz="2400" b="1" spc="-5" dirty="0">
                <a:latin typeface="Arial"/>
                <a:cs typeface="Arial"/>
              </a:rPr>
              <a:t> </a:t>
            </a:r>
            <a:r>
              <a:rPr sz="2400" b="1" spc="-10" dirty="0">
                <a:latin typeface="Arial"/>
                <a:cs typeface="Arial"/>
              </a:rPr>
              <a:t>khác</a:t>
            </a:r>
            <a:endParaRPr sz="2400" dirty="0">
              <a:latin typeface="Arial"/>
              <a:cs typeface="Arial"/>
            </a:endParaRPr>
          </a:p>
          <a:p>
            <a:pPr marL="109220">
              <a:lnSpc>
                <a:spcPct val="100000"/>
              </a:lnSpc>
              <a:spcBef>
                <a:spcPts val="80"/>
              </a:spcBef>
            </a:pPr>
            <a:r>
              <a:rPr sz="750" spc="-5" dirty="0">
                <a:latin typeface="Arial"/>
                <a:cs typeface="Arial"/>
              </a:rPr>
              <a:t>•</a:t>
            </a:r>
            <a:endParaRPr sz="750" dirty="0">
              <a:latin typeface="Arial"/>
              <a:cs typeface="Arial"/>
            </a:endParaRPr>
          </a:p>
        </p:txBody>
      </p:sp>
      <p:sp>
        <p:nvSpPr>
          <p:cNvPr id="5" name="object 38"/>
          <p:cNvSpPr/>
          <p:nvPr/>
        </p:nvSpPr>
        <p:spPr>
          <a:xfrm>
            <a:off x="4724400" y="5029200"/>
            <a:ext cx="3124200" cy="1447800"/>
          </a:xfrm>
          <a:prstGeom prst="rect">
            <a:avLst/>
          </a:prstGeom>
          <a:blipFill>
            <a:blip r:embed="rId2" cstate="print"/>
            <a:stretch>
              <a:fillRect/>
            </a:stretch>
          </a:blipFill>
        </p:spPr>
        <p:txBody>
          <a:bodyPr wrap="square" lIns="0" tIns="0" rIns="0" bIns="0" rtlCol="0"/>
          <a:lstStyle/>
          <a:p>
            <a:endParaRPr/>
          </a:p>
        </p:txBody>
      </p:sp>
      <p:sp>
        <p:nvSpPr>
          <p:cNvPr id="6" name="object 39"/>
          <p:cNvSpPr/>
          <p:nvPr/>
        </p:nvSpPr>
        <p:spPr>
          <a:xfrm>
            <a:off x="1371600" y="4724400"/>
            <a:ext cx="2564947" cy="1600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txBox="1"/>
          <p:nvPr/>
        </p:nvSpPr>
        <p:spPr>
          <a:xfrm>
            <a:off x="609600" y="228600"/>
            <a:ext cx="7924800" cy="6339684"/>
          </a:xfrm>
          <a:prstGeom prst="rect">
            <a:avLst/>
          </a:prstGeom>
          <a:ln w="24384">
            <a:solidFill>
              <a:srgbClr val="000000"/>
            </a:solidFill>
          </a:ln>
        </p:spPr>
        <p:txBody>
          <a:bodyPr vert="horz" wrap="square" lIns="0" tIns="19050" rIns="0" bIns="0" rtlCol="0">
            <a:spAutoFit/>
          </a:bodyPr>
          <a:lstStyle/>
          <a:p>
            <a:pPr marL="228600">
              <a:lnSpc>
                <a:spcPct val="150000"/>
              </a:lnSpc>
              <a:spcBef>
                <a:spcPts val="150"/>
              </a:spcBef>
            </a:pPr>
            <a:r>
              <a:rPr sz="2400" b="1" spc="10" dirty="0">
                <a:solidFill>
                  <a:srgbClr val="FF0000"/>
                </a:solidFill>
                <a:latin typeface="Arial"/>
                <a:cs typeface="Arial"/>
              </a:rPr>
              <a:t>2.1. </a:t>
            </a:r>
            <a:r>
              <a:rPr sz="2400" b="1" spc="15" dirty="0">
                <a:solidFill>
                  <a:srgbClr val="FF0000"/>
                </a:solidFill>
                <a:latin typeface="Arial"/>
                <a:cs typeface="Arial"/>
              </a:rPr>
              <a:t>PHƯƠNG PHÁP </a:t>
            </a:r>
            <a:r>
              <a:rPr sz="2400" b="1" spc="10" dirty="0">
                <a:solidFill>
                  <a:srgbClr val="FF0000"/>
                </a:solidFill>
                <a:latin typeface="Arial"/>
                <a:cs typeface="Arial"/>
              </a:rPr>
              <a:t>GIÁM SÁT SINH</a:t>
            </a:r>
            <a:r>
              <a:rPr sz="2400" b="1" spc="-70" dirty="0">
                <a:solidFill>
                  <a:srgbClr val="FF0000"/>
                </a:solidFill>
                <a:latin typeface="Arial"/>
                <a:cs typeface="Arial"/>
              </a:rPr>
              <a:t> </a:t>
            </a:r>
            <a:r>
              <a:rPr sz="2400" b="1" spc="15" dirty="0">
                <a:solidFill>
                  <a:srgbClr val="FF0000"/>
                </a:solidFill>
                <a:latin typeface="Arial"/>
                <a:cs typeface="Arial"/>
              </a:rPr>
              <a:t>HỌC</a:t>
            </a:r>
            <a:endParaRPr sz="2400" dirty="0">
              <a:latin typeface="Arial"/>
              <a:cs typeface="Arial"/>
            </a:endParaRPr>
          </a:p>
          <a:p>
            <a:pPr marL="109220">
              <a:lnSpc>
                <a:spcPct val="150000"/>
              </a:lnSpc>
              <a:spcBef>
                <a:spcPts val="245"/>
              </a:spcBef>
            </a:pPr>
            <a:r>
              <a:rPr sz="2400" b="1" dirty="0">
                <a:solidFill>
                  <a:srgbClr val="006FC0"/>
                </a:solidFill>
                <a:latin typeface="Arial"/>
                <a:cs typeface="Arial"/>
              </a:rPr>
              <a:t>2.1.2. </a:t>
            </a:r>
            <a:r>
              <a:rPr sz="2400" b="1" spc="5" dirty="0">
                <a:solidFill>
                  <a:srgbClr val="006FC0"/>
                </a:solidFill>
                <a:latin typeface="Arial"/>
                <a:cs typeface="Arial"/>
              </a:rPr>
              <a:t>Phương pháp đa</a:t>
            </a:r>
            <a:r>
              <a:rPr sz="2400" b="1" spc="-55" dirty="0">
                <a:solidFill>
                  <a:srgbClr val="006FC0"/>
                </a:solidFill>
                <a:latin typeface="Arial"/>
                <a:cs typeface="Arial"/>
              </a:rPr>
              <a:t> </a:t>
            </a:r>
            <a:r>
              <a:rPr sz="2400" b="1" dirty="0">
                <a:solidFill>
                  <a:srgbClr val="006FC0"/>
                </a:solidFill>
                <a:latin typeface="Arial"/>
                <a:cs typeface="Arial"/>
              </a:rPr>
              <a:t>loài</a:t>
            </a:r>
            <a:endParaRPr sz="2400" dirty="0">
              <a:latin typeface="Arial"/>
              <a:cs typeface="Arial"/>
            </a:endParaRPr>
          </a:p>
          <a:p>
            <a:pPr marL="251460" indent="-142240">
              <a:lnSpc>
                <a:spcPct val="150000"/>
              </a:lnSpc>
              <a:spcBef>
                <a:spcPts val="550"/>
              </a:spcBef>
              <a:buFont typeface="Arial"/>
              <a:buAutoNum type="arabicPeriod" startAt="2"/>
              <a:tabLst>
                <a:tab pos="252095" algn="l"/>
              </a:tabLst>
            </a:pPr>
            <a:r>
              <a:rPr sz="2400" b="1" i="1" spc="5" dirty="0">
                <a:solidFill>
                  <a:srgbClr val="001F5F"/>
                </a:solidFill>
                <a:latin typeface="Arial"/>
                <a:cs typeface="Arial"/>
              </a:rPr>
              <a:t>Sự </a:t>
            </a:r>
            <a:r>
              <a:rPr sz="2400" b="1" i="1" dirty="0">
                <a:solidFill>
                  <a:srgbClr val="001F5F"/>
                </a:solidFill>
                <a:latin typeface="Arial"/>
                <a:cs typeface="Arial"/>
              </a:rPr>
              <a:t>liệt kê: </a:t>
            </a:r>
            <a:r>
              <a:rPr sz="2400" spc="5" dirty="0">
                <a:latin typeface="Arial"/>
                <a:cs typeface="Arial"/>
              </a:rPr>
              <a:t>Các chỉ số </a:t>
            </a:r>
            <a:r>
              <a:rPr sz="2400" dirty="0">
                <a:latin typeface="Arial"/>
                <a:cs typeface="Arial"/>
              </a:rPr>
              <a:t>định </a:t>
            </a:r>
            <a:r>
              <a:rPr sz="2400" spc="5" dirty="0">
                <a:latin typeface="Arial"/>
                <a:cs typeface="Arial"/>
              </a:rPr>
              <a:t>lượng: </a:t>
            </a:r>
            <a:r>
              <a:rPr sz="2400" dirty="0">
                <a:latin typeface="Arial"/>
                <a:cs typeface="Arial"/>
              </a:rPr>
              <a:t>Trent,</a:t>
            </a:r>
            <a:r>
              <a:rPr sz="2400" spc="-60" dirty="0">
                <a:latin typeface="Arial"/>
                <a:cs typeface="Arial"/>
              </a:rPr>
              <a:t> </a:t>
            </a:r>
            <a:r>
              <a:rPr sz="2400" spc="15" dirty="0">
                <a:latin typeface="Arial"/>
                <a:cs typeface="Arial"/>
              </a:rPr>
              <a:t>BMWP…</a:t>
            </a:r>
            <a:endParaRPr sz="2400" dirty="0">
              <a:latin typeface="Arial"/>
              <a:cs typeface="Arial"/>
            </a:endParaRPr>
          </a:p>
          <a:p>
            <a:pPr marL="391795" lvl="1" indent="-140335">
              <a:lnSpc>
                <a:spcPct val="150000"/>
              </a:lnSpc>
              <a:spcBef>
                <a:spcPts val="215"/>
              </a:spcBef>
              <a:buFont typeface="Wingdings"/>
              <a:buChar char=""/>
              <a:tabLst>
                <a:tab pos="392430" algn="l"/>
              </a:tabLst>
            </a:pPr>
            <a:r>
              <a:rPr sz="2400" b="1" spc="5" dirty="0">
                <a:latin typeface="Arial"/>
                <a:cs typeface="Arial"/>
              </a:rPr>
              <a:t>Chỉ số </a:t>
            </a:r>
            <a:r>
              <a:rPr sz="2400" b="1" dirty="0">
                <a:latin typeface="Arial"/>
                <a:cs typeface="Arial"/>
              </a:rPr>
              <a:t>sinh </a:t>
            </a:r>
            <a:r>
              <a:rPr sz="2400" b="1" spc="5" dirty="0">
                <a:latin typeface="Arial"/>
                <a:cs typeface="Arial"/>
              </a:rPr>
              <a:t>học </a:t>
            </a:r>
            <a:r>
              <a:rPr sz="2400" b="1" spc="-5" dirty="0">
                <a:latin typeface="Arial"/>
                <a:cs typeface="Arial"/>
              </a:rPr>
              <a:t>Trent (Trent </a:t>
            </a:r>
            <a:r>
              <a:rPr sz="2400" b="1" spc="5" dirty="0">
                <a:latin typeface="Arial"/>
                <a:cs typeface="Arial"/>
              </a:rPr>
              <a:t>biotic</a:t>
            </a:r>
            <a:r>
              <a:rPr sz="2400" b="1" spc="-20" dirty="0">
                <a:latin typeface="Arial"/>
                <a:cs typeface="Arial"/>
              </a:rPr>
              <a:t> </a:t>
            </a:r>
            <a:r>
              <a:rPr sz="2400" b="1" dirty="0">
                <a:latin typeface="Arial"/>
                <a:cs typeface="Arial"/>
              </a:rPr>
              <a:t>index)</a:t>
            </a:r>
            <a:endParaRPr sz="2400" dirty="0">
              <a:latin typeface="Arial"/>
              <a:cs typeface="Arial"/>
            </a:endParaRPr>
          </a:p>
          <a:p>
            <a:pPr marL="391795" lvl="1" indent="-140335">
              <a:lnSpc>
                <a:spcPct val="150000"/>
              </a:lnSpc>
              <a:spcBef>
                <a:spcPts val="385"/>
              </a:spcBef>
              <a:buFont typeface="Wingdings"/>
              <a:buChar char=""/>
              <a:tabLst>
                <a:tab pos="392430" algn="l"/>
              </a:tabLst>
            </a:pPr>
            <a:r>
              <a:rPr sz="2400" spc="-10" dirty="0">
                <a:latin typeface="Arial"/>
                <a:cs typeface="Arial"/>
              </a:rPr>
              <a:t>So sánh chất </a:t>
            </a:r>
            <a:r>
              <a:rPr sz="2400" spc="-5" dirty="0">
                <a:latin typeface="Arial"/>
                <a:cs typeface="Arial"/>
              </a:rPr>
              <a:t>lượng nước </a:t>
            </a:r>
            <a:r>
              <a:rPr sz="2400" spc="-10" dirty="0">
                <a:latin typeface="Arial"/>
                <a:cs typeface="Arial"/>
              </a:rPr>
              <a:t>không cần </a:t>
            </a:r>
            <a:r>
              <a:rPr sz="2400" spc="-15" dirty="0">
                <a:latin typeface="Arial"/>
                <a:cs typeface="Arial"/>
              </a:rPr>
              <a:t>phép </a:t>
            </a:r>
            <a:r>
              <a:rPr sz="2400" spc="-10" dirty="0">
                <a:latin typeface="Arial"/>
                <a:cs typeface="Arial"/>
              </a:rPr>
              <a:t>thử </a:t>
            </a:r>
            <a:r>
              <a:rPr sz="2400" spc="-15" dirty="0">
                <a:latin typeface="Arial"/>
                <a:cs typeface="Arial"/>
              </a:rPr>
              <a:t>hóa</a:t>
            </a:r>
            <a:r>
              <a:rPr sz="2400" spc="35" dirty="0">
                <a:latin typeface="Arial"/>
                <a:cs typeface="Arial"/>
              </a:rPr>
              <a:t> </a:t>
            </a:r>
            <a:r>
              <a:rPr sz="2400" spc="-15" dirty="0">
                <a:latin typeface="Arial"/>
                <a:cs typeface="Arial"/>
              </a:rPr>
              <a:t>học</a:t>
            </a:r>
            <a:endParaRPr sz="2400" dirty="0">
              <a:latin typeface="Arial"/>
              <a:cs typeface="Arial"/>
            </a:endParaRPr>
          </a:p>
          <a:p>
            <a:pPr marL="391795" lvl="1" indent="-140335">
              <a:lnSpc>
                <a:spcPct val="150000"/>
              </a:lnSpc>
              <a:spcBef>
                <a:spcPts val="430"/>
              </a:spcBef>
              <a:buFont typeface="Wingdings"/>
              <a:buChar char=""/>
              <a:tabLst>
                <a:tab pos="392430" algn="l"/>
              </a:tabLst>
            </a:pPr>
            <a:r>
              <a:rPr sz="2400" spc="-10" dirty="0">
                <a:latin typeface="Arial"/>
                <a:cs typeface="Arial"/>
              </a:rPr>
              <a:t>Điểm </a:t>
            </a:r>
            <a:r>
              <a:rPr sz="2400" spc="-5" dirty="0">
                <a:latin typeface="Arial"/>
                <a:cs typeface="Arial"/>
              </a:rPr>
              <a:t>0 = mức ô </a:t>
            </a:r>
            <a:r>
              <a:rPr sz="2400" spc="-10" dirty="0">
                <a:latin typeface="Arial"/>
                <a:cs typeface="Arial"/>
              </a:rPr>
              <a:t>nhiễm </a:t>
            </a:r>
            <a:r>
              <a:rPr sz="2400" spc="-15" dirty="0">
                <a:latin typeface="Arial"/>
                <a:cs typeface="Arial"/>
              </a:rPr>
              <a:t>nặng, </a:t>
            </a:r>
            <a:r>
              <a:rPr sz="2400" spc="-10" dirty="0">
                <a:latin typeface="Arial"/>
                <a:cs typeface="Arial"/>
              </a:rPr>
              <a:t>điểm 15 </a:t>
            </a:r>
            <a:r>
              <a:rPr sz="2400" spc="-5" dirty="0">
                <a:latin typeface="Arial"/>
                <a:cs typeface="Arial"/>
              </a:rPr>
              <a:t>= nước</a:t>
            </a:r>
            <a:r>
              <a:rPr sz="2400" spc="-20" dirty="0">
                <a:latin typeface="Arial"/>
                <a:cs typeface="Arial"/>
              </a:rPr>
              <a:t> </a:t>
            </a:r>
            <a:r>
              <a:rPr sz="2400" spc="-10" dirty="0">
                <a:latin typeface="Arial"/>
                <a:cs typeface="Arial"/>
              </a:rPr>
              <a:t>sạch</a:t>
            </a:r>
            <a:endParaRPr sz="2400" dirty="0">
              <a:latin typeface="Arial"/>
              <a:cs typeface="Arial"/>
            </a:endParaRPr>
          </a:p>
          <a:p>
            <a:pPr marL="391795" lvl="1" indent="-140335">
              <a:lnSpc>
                <a:spcPct val="150000"/>
              </a:lnSpc>
              <a:spcBef>
                <a:spcPts val="430"/>
              </a:spcBef>
              <a:buFont typeface="Wingdings"/>
              <a:buChar char=""/>
              <a:tabLst>
                <a:tab pos="392430" algn="l"/>
              </a:tabLst>
            </a:pPr>
            <a:r>
              <a:rPr sz="2400" spc="-10" dirty="0">
                <a:latin typeface="Arial"/>
                <a:cs typeface="Arial"/>
              </a:rPr>
              <a:t>Giám sát sinh học </a:t>
            </a:r>
            <a:r>
              <a:rPr sz="2400" spc="-15" dirty="0">
                <a:latin typeface="Arial"/>
                <a:cs typeface="Arial"/>
              </a:rPr>
              <a:t>dạng </a:t>
            </a:r>
            <a:r>
              <a:rPr sz="2400" spc="-10" dirty="0">
                <a:latin typeface="Arial"/>
                <a:cs typeface="Arial"/>
              </a:rPr>
              <a:t>này </a:t>
            </a:r>
            <a:r>
              <a:rPr sz="2400" spc="-5" dirty="0">
                <a:latin typeface="Arial"/>
                <a:cs typeface="Arial"/>
              </a:rPr>
              <a:t>có </a:t>
            </a:r>
            <a:r>
              <a:rPr sz="2400" spc="-10" dirty="0">
                <a:latin typeface="Arial"/>
                <a:cs typeface="Arial"/>
              </a:rPr>
              <a:t>thể </a:t>
            </a:r>
            <a:r>
              <a:rPr sz="2400" spc="-15" dirty="0">
                <a:latin typeface="Arial"/>
                <a:cs typeface="Arial"/>
              </a:rPr>
              <a:t>phát</a:t>
            </a:r>
            <a:r>
              <a:rPr sz="2400" spc="50" dirty="0">
                <a:latin typeface="Arial"/>
                <a:cs typeface="Arial"/>
              </a:rPr>
              <a:t> </a:t>
            </a:r>
            <a:r>
              <a:rPr sz="2400" spc="-10" dirty="0">
                <a:latin typeface="Arial"/>
                <a:cs typeface="Arial"/>
              </a:rPr>
              <a:t>hiện:</a:t>
            </a:r>
            <a:endParaRPr sz="2400" dirty="0">
              <a:latin typeface="Arial"/>
              <a:cs typeface="Arial"/>
            </a:endParaRPr>
          </a:p>
          <a:p>
            <a:pPr marL="533400" marR="31115" lvl="2" indent="-141605">
              <a:lnSpc>
                <a:spcPct val="150000"/>
              </a:lnSpc>
              <a:buFont typeface="Arial"/>
              <a:buChar char="•"/>
              <a:tabLst>
                <a:tab pos="534035" algn="l"/>
              </a:tabLst>
            </a:pPr>
            <a:r>
              <a:rPr sz="2400" spc="-95" dirty="0">
                <a:latin typeface="Arial"/>
                <a:cs typeface="Arial"/>
              </a:rPr>
              <a:t>ƒKhi </a:t>
            </a:r>
            <a:r>
              <a:rPr sz="2400" spc="-5" dirty="0">
                <a:latin typeface="Arial"/>
                <a:cs typeface="Arial"/>
              </a:rPr>
              <a:t>có ô </a:t>
            </a:r>
            <a:r>
              <a:rPr sz="2400" spc="-10" dirty="0">
                <a:latin typeface="Arial"/>
                <a:cs typeface="Arial"/>
              </a:rPr>
              <a:t>nhiễm không thường </a:t>
            </a:r>
            <a:r>
              <a:rPr sz="2400" spc="-15" dirty="0">
                <a:latin typeface="Arial"/>
                <a:cs typeface="Arial"/>
              </a:rPr>
              <a:t>xuyên, ảnh </a:t>
            </a:r>
            <a:r>
              <a:rPr sz="2400" spc="-10" dirty="0">
                <a:latin typeface="Arial"/>
                <a:cs typeface="Arial"/>
              </a:rPr>
              <a:t>hưởng </a:t>
            </a:r>
            <a:r>
              <a:rPr sz="2400" spc="-15" dirty="0">
                <a:latin typeface="Arial"/>
                <a:cs typeface="Arial"/>
              </a:rPr>
              <a:t>đến  </a:t>
            </a:r>
            <a:r>
              <a:rPr sz="2400" spc="-10" dirty="0">
                <a:latin typeface="Arial"/>
                <a:cs typeface="Arial"/>
              </a:rPr>
              <a:t>sinh vật nhưng </a:t>
            </a:r>
            <a:r>
              <a:rPr sz="2400" spc="-5" dirty="0">
                <a:latin typeface="Arial"/>
                <a:cs typeface="Arial"/>
              </a:rPr>
              <a:t>khó </a:t>
            </a:r>
            <a:r>
              <a:rPr sz="2400" spc="-15" dirty="0">
                <a:latin typeface="Arial"/>
                <a:cs typeface="Arial"/>
              </a:rPr>
              <a:t>phân </a:t>
            </a:r>
            <a:r>
              <a:rPr sz="2400" spc="-5" dirty="0">
                <a:latin typeface="Arial"/>
                <a:cs typeface="Arial"/>
              </a:rPr>
              <a:t>tích </a:t>
            </a:r>
            <a:r>
              <a:rPr sz="2400" spc="-15" dirty="0">
                <a:latin typeface="Arial"/>
                <a:cs typeface="Arial"/>
              </a:rPr>
              <a:t>hóa</a:t>
            </a:r>
            <a:r>
              <a:rPr sz="2400" spc="-5" dirty="0">
                <a:latin typeface="Arial"/>
                <a:cs typeface="Arial"/>
              </a:rPr>
              <a:t> </a:t>
            </a:r>
            <a:r>
              <a:rPr sz="2400" spc="-15" dirty="0">
                <a:latin typeface="Arial"/>
                <a:cs typeface="Arial"/>
              </a:rPr>
              <a:t>học</a:t>
            </a:r>
            <a:endParaRPr sz="2400" dirty="0">
              <a:latin typeface="Arial"/>
              <a:cs typeface="Arial"/>
            </a:endParaRPr>
          </a:p>
          <a:p>
            <a:pPr marL="533400" marR="109220" lvl="2" indent="-141605">
              <a:lnSpc>
                <a:spcPct val="150000"/>
              </a:lnSpc>
              <a:spcBef>
                <a:spcPts val="110"/>
              </a:spcBef>
              <a:buFont typeface="Arial"/>
              <a:buChar char="•"/>
              <a:tabLst>
                <a:tab pos="534035" algn="l"/>
              </a:tabLst>
            </a:pPr>
            <a:r>
              <a:rPr sz="2400" spc="-114" dirty="0">
                <a:latin typeface="Arial"/>
                <a:cs typeface="Arial"/>
              </a:rPr>
              <a:t>ƒẢnh </a:t>
            </a:r>
            <a:r>
              <a:rPr sz="2400" spc="-10" dirty="0">
                <a:latin typeface="Arial"/>
                <a:cs typeface="Arial"/>
              </a:rPr>
              <a:t>hưởng của </a:t>
            </a:r>
            <a:r>
              <a:rPr sz="2400" spc="-15" dirty="0">
                <a:latin typeface="Arial"/>
                <a:cs typeface="Arial"/>
              </a:rPr>
              <a:t>hóa </a:t>
            </a:r>
            <a:r>
              <a:rPr sz="2400" spc="-10" dirty="0">
                <a:latin typeface="Arial"/>
                <a:cs typeface="Arial"/>
              </a:rPr>
              <a:t>chất </a:t>
            </a:r>
            <a:r>
              <a:rPr sz="2400" spc="-5" dirty="0">
                <a:latin typeface="Arial"/>
                <a:cs typeface="Arial"/>
              </a:rPr>
              <a:t>ở </a:t>
            </a:r>
            <a:r>
              <a:rPr sz="2400" spc="-15" dirty="0">
                <a:latin typeface="Arial"/>
                <a:cs typeface="Arial"/>
              </a:rPr>
              <a:t>nồng </a:t>
            </a:r>
            <a:r>
              <a:rPr sz="2400" spc="-10" dirty="0">
                <a:latin typeface="Arial"/>
                <a:cs typeface="Arial"/>
              </a:rPr>
              <a:t>độ rất thấp nhưng  </a:t>
            </a:r>
            <a:r>
              <a:rPr sz="2400" spc="-5" dirty="0">
                <a:latin typeface="Arial"/>
                <a:cs typeface="Arial"/>
              </a:rPr>
              <a:t>tích </a:t>
            </a:r>
            <a:r>
              <a:rPr sz="2400" spc="-10" dirty="0">
                <a:latin typeface="Arial"/>
                <a:cs typeface="Arial"/>
              </a:rPr>
              <a:t>lũy trong </a:t>
            </a:r>
            <a:r>
              <a:rPr sz="2400" spc="-5" dirty="0">
                <a:latin typeface="Arial"/>
                <a:cs typeface="Arial"/>
              </a:rPr>
              <a:t>cơ </a:t>
            </a:r>
            <a:r>
              <a:rPr sz="2400" spc="-10" dirty="0">
                <a:latin typeface="Arial"/>
                <a:cs typeface="Arial"/>
              </a:rPr>
              <a:t>thể sinh</a:t>
            </a:r>
            <a:r>
              <a:rPr sz="2400" spc="-30" dirty="0">
                <a:latin typeface="Arial"/>
                <a:cs typeface="Arial"/>
              </a:rPr>
              <a:t> </a:t>
            </a:r>
            <a:r>
              <a:rPr sz="2400" spc="-10" dirty="0">
                <a:latin typeface="Arial"/>
                <a:cs typeface="Arial"/>
              </a:rPr>
              <a:t>vật</a:t>
            </a:r>
            <a:endParaRPr sz="24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txBox="1"/>
          <p:nvPr/>
        </p:nvSpPr>
        <p:spPr>
          <a:xfrm>
            <a:off x="457200" y="1527428"/>
            <a:ext cx="7924800" cy="3351880"/>
          </a:xfrm>
          <a:prstGeom prst="rect">
            <a:avLst/>
          </a:prstGeom>
          <a:ln w="24384">
            <a:solidFill>
              <a:srgbClr val="000000"/>
            </a:solidFill>
          </a:ln>
        </p:spPr>
        <p:txBody>
          <a:bodyPr vert="horz" wrap="square" lIns="0" tIns="19050" rIns="0" bIns="0" rtlCol="0">
            <a:spAutoFit/>
          </a:bodyPr>
          <a:lstStyle/>
          <a:p>
            <a:pPr marL="228600">
              <a:lnSpc>
                <a:spcPct val="100000"/>
              </a:lnSpc>
              <a:spcBef>
                <a:spcPts val="150"/>
              </a:spcBef>
            </a:pPr>
            <a:r>
              <a:rPr sz="900" b="1" spc="5" dirty="0">
                <a:solidFill>
                  <a:srgbClr val="FF0000"/>
                </a:solidFill>
                <a:latin typeface="Arial"/>
                <a:cs typeface="Arial"/>
              </a:rPr>
              <a:t>2.1. </a:t>
            </a:r>
            <a:r>
              <a:rPr sz="900" b="1" spc="20" dirty="0">
                <a:solidFill>
                  <a:srgbClr val="FF0000"/>
                </a:solidFill>
                <a:latin typeface="Arial"/>
                <a:cs typeface="Arial"/>
              </a:rPr>
              <a:t>PHƯƠNG </a:t>
            </a:r>
            <a:r>
              <a:rPr sz="900" b="1" spc="15" dirty="0">
                <a:solidFill>
                  <a:srgbClr val="FF0000"/>
                </a:solidFill>
                <a:latin typeface="Arial"/>
                <a:cs typeface="Arial"/>
              </a:rPr>
              <a:t>PHÁP GIÁM SÁT </a:t>
            </a:r>
            <a:r>
              <a:rPr sz="900" b="1" spc="10" dirty="0">
                <a:solidFill>
                  <a:srgbClr val="FF0000"/>
                </a:solidFill>
                <a:latin typeface="Arial"/>
                <a:cs typeface="Arial"/>
              </a:rPr>
              <a:t>SINH</a:t>
            </a:r>
            <a:r>
              <a:rPr sz="900" b="1" spc="-125" dirty="0">
                <a:solidFill>
                  <a:srgbClr val="FF0000"/>
                </a:solidFill>
                <a:latin typeface="Arial"/>
                <a:cs typeface="Arial"/>
              </a:rPr>
              <a:t> </a:t>
            </a:r>
            <a:r>
              <a:rPr sz="900" b="1" spc="15" dirty="0">
                <a:solidFill>
                  <a:srgbClr val="FF0000"/>
                </a:solidFill>
                <a:latin typeface="Arial"/>
                <a:cs typeface="Arial"/>
              </a:rPr>
              <a:t>HỌC</a:t>
            </a:r>
            <a:endParaRPr sz="900" dirty="0">
              <a:latin typeface="Arial"/>
              <a:cs typeface="Arial"/>
            </a:endParaRPr>
          </a:p>
          <a:p>
            <a:pPr marL="109220">
              <a:lnSpc>
                <a:spcPct val="100000"/>
              </a:lnSpc>
              <a:spcBef>
                <a:spcPts val="245"/>
              </a:spcBef>
            </a:pPr>
            <a:r>
              <a:rPr sz="850" b="1" dirty="0">
                <a:solidFill>
                  <a:srgbClr val="006FC0"/>
                </a:solidFill>
                <a:latin typeface="Arial"/>
                <a:cs typeface="Arial"/>
              </a:rPr>
              <a:t>2.1.2. </a:t>
            </a:r>
            <a:r>
              <a:rPr sz="2400" b="1" spc="5" dirty="0">
                <a:solidFill>
                  <a:srgbClr val="006FC0"/>
                </a:solidFill>
                <a:latin typeface="Arial"/>
                <a:cs typeface="Arial"/>
              </a:rPr>
              <a:t>Phương pháp đa</a:t>
            </a:r>
            <a:r>
              <a:rPr sz="2400" b="1" spc="-55" dirty="0">
                <a:solidFill>
                  <a:srgbClr val="006FC0"/>
                </a:solidFill>
                <a:latin typeface="Arial"/>
                <a:cs typeface="Arial"/>
              </a:rPr>
              <a:t> </a:t>
            </a:r>
            <a:r>
              <a:rPr sz="2400" b="1" dirty="0">
                <a:solidFill>
                  <a:srgbClr val="006FC0"/>
                </a:solidFill>
                <a:latin typeface="Arial"/>
                <a:cs typeface="Arial"/>
              </a:rPr>
              <a:t>loài</a:t>
            </a:r>
            <a:endParaRPr sz="2400" dirty="0">
              <a:latin typeface="Arial"/>
              <a:cs typeface="Arial"/>
            </a:endParaRPr>
          </a:p>
          <a:p>
            <a:pPr>
              <a:lnSpc>
                <a:spcPct val="100000"/>
              </a:lnSpc>
              <a:spcBef>
                <a:spcPts val="34"/>
              </a:spcBef>
            </a:pPr>
            <a:endParaRPr sz="2400" dirty="0">
              <a:latin typeface="Times New Roman"/>
              <a:cs typeface="Times New Roman"/>
            </a:endParaRPr>
          </a:p>
          <a:p>
            <a:pPr marL="251460" indent="-142240">
              <a:lnSpc>
                <a:spcPct val="100000"/>
              </a:lnSpc>
              <a:buFont typeface="Arial"/>
              <a:buAutoNum type="arabicPeriod" startAt="2"/>
              <a:tabLst>
                <a:tab pos="251460" algn="l"/>
              </a:tabLst>
            </a:pPr>
            <a:r>
              <a:rPr sz="2400" b="1" i="1" spc="5" dirty="0">
                <a:solidFill>
                  <a:srgbClr val="001F5F"/>
                </a:solidFill>
                <a:latin typeface="Arial"/>
                <a:cs typeface="Arial"/>
              </a:rPr>
              <a:t>Sự </a:t>
            </a:r>
            <a:r>
              <a:rPr sz="2400" b="1" i="1" dirty="0">
                <a:solidFill>
                  <a:srgbClr val="001F5F"/>
                </a:solidFill>
                <a:latin typeface="Arial"/>
                <a:cs typeface="Arial"/>
              </a:rPr>
              <a:t>liệt kê: </a:t>
            </a:r>
            <a:r>
              <a:rPr sz="2400" b="1" spc="-5" dirty="0">
                <a:latin typeface="Arial"/>
                <a:cs typeface="Arial"/>
              </a:rPr>
              <a:t>Chỉ </a:t>
            </a:r>
            <a:r>
              <a:rPr sz="2400" b="1" spc="-10" dirty="0">
                <a:latin typeface="Arial"/>
                <a:cs typeface="Arial"/>
              </a:rPr>
              <a:t>số sinh </a:t>
            </a:r>
            <a:r>
              <a:rPr sz="2400" b="1" spc="-5" dirty="0">
                <a:latin typeface="Arial"/>
                <a:cs typeface="Arial"/>
              </a:rPr>
              <a:t>học </a:t>
            </a:r>
            <a:r>
              <a:rPr sz="2400" b="1" spc="-15" dirty="0">
                <a:latin typeface="Arial"/>
                <a:cs typeface="Arial"/>
              </a:rPr>
              <a:t>Trent (Trent </a:t>
            </a:r>
            <a:r>
              <a:rPr sz="2400" b="1" spc="-5" dirty="0">
                <a:latin typeface="Arial"/>
                <a:cs typeface="Arial"/>
              </a:rPr>
              <a:t>biotic</a:t>
            </a:r>
            <a:r>
              <a:rPr sz="2400" b="1" spc="-40" dirty="0">
                <a:latin typeface="Arial"/>
                <a:cs typeface="Arial"/>
              </a:rPr>
              <a:t> </a:t>
            </a:r>
            <a:r>
              <a:rPr sz="2400" b="1" spc="-10" dirty="0">
                <a:latin typeface="Arial"/>
                <a:cs typeface="Arial"/>
              </a:rPr>
              <a:t>index)</a:t>
            </a:r>
            <a:endParaRPr sz="2400" dirty="0">
              <a:latin typeface="Arial"/>
              <a:cs typeface="Arial"/>
            </a:endParaRPr>
          </a:p>
          <a:p>
            <a:pPr marL="391160" marR="149860" lvl="1" indent="-139700">
              <a:lnSpc>
                <a:spcPct val="148000"/>
              </a:lnSpc>
              <a:spcBef>
                <a:spcPts val="40"/>
              </a:spcBef>
              <a:buFont typeface="Wingdings"/>
              <a:buChar char=""/>
              <a:tabLst>
                <a:tab pos="391795" algn="l"/>
              </a:tabLst>
            </a:pPr>
            <a:r>
              <a:rPr sz="2400" spc="-10" dirty="0">
                <a:latin typeface="Arial"/>
                <a:cs typeface="Arial"/>
              </a:rPr>
              <a:t>Công bố lần </a:t>
            </a:r>
            <a:r>
              <a:rPr sz="2400" spc="-15" dirty="0">
                <a:latin typeface="Arial"/>
                <a:cs typeface="Arial"/>
              </a:rPr>
              <a:t>đầu </a:t>
            </a:r>
            <a:r>
              <a:rPr sz="2400" spc="-10" dirty="0">
                <a:latin typeface="Arial"/>
                <a:cs typeface="Arial"/>
              </a:rPr>
              <a:t>tiên bởi Woodiwiss (1964) chỉ </a:t>
            </a:r>
            <a:r>
              <a:rPr sz="2400" spc="-5" dirty="0">
                <a:latin typeface="Arial"/>
                <a:cs typeface="Arial"/>
              </a:rPr>
              <a:t>sử  </a:t>
            </a:r>
            <a:r>
              <a:rPr sz="2400" spc="-15" dirty="0">
                <a:latin typeface="Arial"/>
                <a:cs typeface="Arial"/>
              </a:rPr>
              <a:t>dụng </a:t>
            </a:r>
            <a:r>
              <a:rPr sz="2400" spc="-10" dirty="0">
                <a:latin typeface="Arial"/>
                <a:cs typeface="Arial"/>
              </a:rPr>
              <a:t>các loài không xương sống </a:t>
            </a:r>
            <a:r>
              <a:rPr sz="2400" spc="-5" dirty="0">
                <a:latin typeface="Arial"/>
                <a:cs typeface="Arial"/>
              </a:rPr>
              <a:t>cư trú </a:t>
            </a:r>
            <a:r>
              <a:rPr sz="2400" spc="-10" dirty="0">
                <a:latin typeface="Arial"/>
                <a:cs typeface="Arial"/>
              </a:rPr>
              <a:t>nơi </a:t>
            </a:r>
            <a:r>
              <a:rPr sz="2400" spc="-5" dirty="0">
                <a:latin typeface="Arial"/>
                <a:cs typeface="Arial"/>
              </a:rPr>
              <a:t>nước  </a:t>
            </a:r>
            <a:r>
              <a:rPr sz="2400" spc="-15" dirty="0">
                <a:latin typeface="Arial"/>
                <a:cs typeface="Arial"/>
              </a:rPr>
              <a:t>nông </a:t>
            </a:r>
            <a:r>
              <a:rPr sz="2400" spc="-10" dirty="0">
                <a:latin typeface="Arial"/>
                <a:cs typeface="Arial"/>
              </a:rPr>
              <a:t>của các con sông </a:t>
            </a:r>
            <a:r>
              <a:rPr sz="2400" spc="-5" dirty="0">
                <a:latin typeface="Arial"/>
                <a:cs typeface="Arial"/>
              </a:rPr>
              <a:t>khu vực </a:t>
            </a:r>
            <a:r>
              <a:rPr sz="2400" spc="-10" dirty="0">
                <a:latin typeface="Arial"/>
                <a:cs typeface="Arial"/>
              </a:rPr>
              <a:t>miền trung </a:t>
            </a:r>
            <a:r>
              <a:rPr sz="2400" spc="-5" dirty="0">
                <a:latin typeface="Arial"/>
                <a:cs typeface="Arial"/>
              </a:rPr>
              <a:t>nước</a:t>
            </a:r>
            <a:r>
              <a:rPr sz="2400" spc="-20" dirty="0">
                <a:latin typeface="Arial"/>
                <a:cs typeface="Arial"/>
              </a:rPr>
              <a:t> </a:t>
            </a:r>
            <a:r>
              <a:rPr sz="2400" spc="-10" dirty="0">
                <a:latin typeface="Arial"/>
                <a:cs typeface="Arial"/>
              </a:rPr>
              <a:t>Anh</a:t>
            </a:r>
            <a:endParaRPr sz="2400" dirty="0">
              <a:latin typeface="Arial"/>
              <a:cs typeface="Arial"/>
            </a:endParaRPr>
          </a:p>
          <a:p>
            <a:pPr marL="391160" lvl="1" indent="-139700">
              <a:lnSpc>
                <a:spcPct val="100000"/>
              </a:lnSpc>
              <a:spcBef>
                <a:spcPts val="430"/>
              </a:spcBef>
              <a:buFont typeface="Wingdings"/>
              <a:buChar char=""/>
              <a:tabLst>
                <a:tab pos="391795" algn="l"/>
              </a:tabLst>
            </a:pPr>
            <a:r>
              <a:rPr sz="2400" spc="-10" dirty="0">
                <a:latin typeface="Arial"/>
                <a:cs typeface="Arial"/>
              </a:rPr>
              <a:t>Thu mẫu </a:t>
            </a:r>
            <a:r>
              <a:rPr sz="2400" spc="-15" dirty="0">
                <a:latin typeface="Arial"/>
                <a:cs typeface="Arial"/>
              </a:rPr>
              <a:t>bằng </a:t>
            </a:r>
            <a:r>
              <a:rPr sz="2400" spc="-10" dirty="0">
                <a:latin typeface="Arial"/>
                <a:cs typeface="Arial"/>
              </a:rPr>
              <a:t>tay </a:t>
            </a:r>
            <a:r>
              <a:rPr sz="2400" spc="-5" dirty="0">
                <a:latin typeface="Arial"/>
                <a:cs typeface="Arial"/>
              </a:rPr>
              <a:t>với vợt </a:t>
            </a:r>
            <a:r>
              <a:rPr sz="2400" spc="-10" dirty="0">
                <a:latin typeface="Arial"/>
                <a:cs typeface="Arial"/>
              </a:rPr>
              <a:t>sục </a:t>
            </a:r>
            <a:r>
              <a:rPr sz="2400" spc="-5" dirty="0">
                <a:latin typeface="Arial"/>
                <a:cs typeface="Arial"/>
              </a:rPr>
              <a:t>có </a:t>
            </a:r>
            <a:r>
              <a:rPr sz="2400" spc="-10" dirty="0">
                <a:latin typeface="Arial"/>
                <a:cs typeface="Arial"/>
              </a:rPr>
              <a:t>mắt </a:t>
            </a:r>
            <a:r>
              <a:rPr sz="2400" spc="-5" dirty="0">
                <a:latin typeface="Arial"/>
                <a:cs typeface="Arial"/>
              </a:rPr>
              <a:t>lưới </a:t>
            </a:r>
            <a:r>
              <a:rPr sz="2400" spc="-15" dirty="0">
                <a:latin typeface="Arial"/>
                <a:cs typeface="Arial"/>
              </a:rPr>
              <a:t>780</a:t>
            </a:r>
            <a:r>
              <a:rPr sz="2400" spc="10" dirty="0">
                <a:latin typeface="Arial"/>
                <a:cs typeface="Arial"/>
              </a:rPr>
              <a:t> </a:t>
            </a:r>
            <a:r>
              <a:rPr sz="2400" spc="-5" dirty="0">
                <a:latin typeface="Arial"/>
                <a:cs typeface="Arial"/>
              </a:rPr>
              <a:t>micron</a:t>
            </a:r>
            <a:endParaRPr sz="24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838200"/>
            <a:ext cx="8458200" cy="4428777"/>
            <a:chOff x="1828800" y="1524000"/>
            <a:chExt cx="4343400" cy="1709033"/>
          </a:xfrm>
        </p:grpSpPr>
        <p:sp>
          <p:nvSpPr>
            <p:cNvPr id="4" name="object 27"/>
            <p:cNvSpPr/>
            <p:nvPr/>
          </p:nvSpPr>
          <p:spPr>
            <a:xfrm>
              <a:off x="4499743" y="2937166"/>
              <a:ext cx="561393" cy="285804"/>
            </a:xfrm>
            <a:prstGeom prst="rect">
              <a:avLst/>
            </a:prstGeom>
            <a:blipFill>
              <a:blip r:embed="rId2" cstate="print"/>
              <a:stretch>
                <a:fillRect/>
              </a:stretch>
            </a:blipFill>
          </p:spPr>
          <p:txBody>
            <a:bodyPr wrap="square" lIns="0" tIns="0" rIns="0" bIns="0" rtlCol="0"/>
            <a:lstStyle/>
            <a:p>
              <a:endParaRPr/>
            </a:p>
          </p:txBody>
        </p:sp>
        <p:sp>
          <p:nvSpPr>
            <p:cNvPr id="5" name="object 28"/>
            <p:cNvSpPr/>
            <p:nvPr/>
          </p:nvSpPr>
          <p:spPr>
            <a:xfrm>
              <a:off x="4904618" y="2937166"/>
              <a:ext cx="1023401" cy="285804"/>
            </a:xfrm>
            <a:prstGeom prst="rect">
              <a:avLst/>
            </a:prstGeom>
            <a:blipFill>
              <a:blip r:embed="rId3" cstate="print"/>
              <a:stretch>
                <a:fillRect/>
              </a:stretch>
            </a:blipFill>
          </p:spPr>
          <p:txBody>
            <a:bodyPr wrap="square" lIns="0" tIns="0" rIns="0" bIns="0" rtlCol="0"/>
            <a:lstStyle/>
            <a:p>
              <a:endParaRPr/>
            </a:p>
          </p:txBody>
        </p:sp>
        <p:sp>
          <p:nvSpPr>
            <p:cNvPr id="6" name="object 20"/>
            <p:cNvSpPr txBox="1"/>
            <p:nvPr/>
          </p:nvSpPr>
          <p:spPr>
            <a:xfrm>
              <a:off x="1828800" y="1524000"/>
              <a:ext cx="4343400" cy="1709033"/>
            </a:xfrm>
            <a:prstGeom prst="rect">
              <a:avLst/>
            </a:prstGeom>
            <a:ln w="24384">
              <a:solidFill>
                <a:srgbClr val="000000"/>
              </a:solidFill>
            </a:ln>
          </p:spPr>
          <p:txBody>
            <a:bodyPr vert="horz" wrap="square" lIns="0" tIns="19685" rIns="0" bIns="0" rtlCol="0">
              <a:spAutoFit/>
            </a:bodyPr>
            <a:lstStyle/>
            <a:p>
              <a:pPr marL="228600">
                <a:lnSpc>
                  <a:spcPct val="100000"/>
                </a:lnSpc>
                <a:spcBef>
                  <a:spcPts val="155"/>
                </a:spcBef>
              </a:pPr>
              <a:r>
                <a:rPr sz="2000" b="1" spc="10" dirty="0">
                  <a:solidFill>
                    <a:srgbClr val="FF0000"/>
                  </a:solidFill>
                  <a:latin typeface="+mj-lt"/>
                  <a:cs typeface="Arial"/>
                </a:rPr>
                <a:t>2.1. </a:t>
              </a:r>
              <a:r>
                <a:rPr sz="2000" b="1" spc="15" dirty="0">
                  <a:solidFill>
                    <a:srgbClr val="FF0000"/>
                  </a:solidFill>
                  <a:latin typeface="+mj-lt"/>
                  <a:cs typeface="Arial"/>
                </a:rPr>
                <a:t>PHƯƠNG PHÁP </a:t>
              </a:r>
              <a:r>
                <a:rPr sz="2000" b="1" spc="10" dirty="0">
                  <a:solidFill>
                    <a:srgbClr val="FF0000"/>
                  </a:solidFill>
                  <a:latin typeface="+mj-lt"/>
                  <a:cs typeface="Arial"/>
                </a:rPr>
                <a:t>GIÁM SÁT SINH</a:t>
              </a:r>
              <a:r>
                <a:rPr sz="2000" b="1" spc="-70" dirty="0">
                  <a:solidFill>
                    <a:srgbClr val="FF0000"/>
                  </a:solidFill>
                  <a:latin typeface="+mj-lt"/>
                  <a:cs typeface="Arial"/>
                </a:rPr>
                <a:t> </a:t>
              </a:r>
              <a:r>
                <a:rPr sz="2000" b="1" spc="15" dirty="0">
                  <a:solidFill>
                    <a:srgbClr val="FF0000"/>
                  </a:solidFill>
                  <a:latin typeface="+mj-lt"/>
                  <a:cs typeface="Arial"/>
                </a:rPr>
                <a:t>HỌC</a:t>
              </a:r>
              <a:endParaRPr sz="2000" dirty="0">
                <a:latin typeface="+mj-lt"/>
                <a:cs typeface="Arial"/>
              </a:endParaRPr>
            </a:p>
            <a:p>
              <a:pPr marL="109220">
                <a:lnSpc>
                  <a:spcPct val="100000"/>
                </a:lnSpc>
                <a:spcBef>
                  <a:spcPts val="85"/>
                </a:spcBef>
              </a:pPr>
              <a:r>
                <a:rPr sz="2000" b="1" dirty="0">
                  <a:solidFill>
                    <a:srgbClr val="006FC0"/>
                  </a:solidFill>
                  <a:latin typeface="+mj-lt"/>
                  <a:cs typeface="Arial"/>
                </a:rPr>
                <a:t>2.1.2. </a:t>
              </a:r>
              <a:r>
                <a:rPr sz="2000" b="1" spc="5" dirty="0">
                  <a:solidFill>
                    <a:srgbClr val="006FC0"/>
                  </a:solidFill>
                  <a:latin typeface="+mj-lt"/>
                  <a:cs typeface="Arial"/>
                </a:rPr>
                <a:t>Phương pháp đa</a:t>
              </a:r>
              <a:r>
                <a:rPr sz="2000" b="1" spc="-55" dirty="0">
                  <a:solidFill>
                    <a:srgbClr val="006FC0"/>
                  </a:solidFill>
                  <a:latin typeface="+mj-lt"/>
                  <a:cs typeface="Arial"/>
                </a:rPr>
                <a:t> </a:t>
              </a:r>
              <a:r>
                <a:rPr sz="2000" b="1" dirty="0">
                  <a:solidFill>
                    <a:srgbClr val="006FC0"/>
                  </a:solidFill>
                  <a:latin typeface="+mj-lt"/>
                  <a:cs typeface="Arial"/>
                </a:rPr>
                <a:t>loài</a:t>
              </a:r>
              <a:endParaRPr sz="2000" dirty="0">
                <a:latin typeface="+mj-lt"/>
                <a:cs typeface="Arial"/>
              </a:endParaRPr>
            </a:p>
            <a:p>
              <a:pPr marL="180975" indent="-141605">
                <a:lnSpc>
                  <a:spcPct val="100000"/>
                </a:lnSpc>
                <a:spcBef>
                  <a:spcPts val="155"/>
                </a:spcBef>
                <a:buFont typeface="Arial"/>
                <a:buAutoNum type="arabicPeriod" startAt="2"/>
                <a:tabLst>
                  <a:tab pos="181610" algn="l"/>
                </a:tabLst>
              </a:pPr>
              <a:r>
                <a:rPr b="1" i="1" spc="5" dirty="0">
                  <a:solidFill>
                    <a:srgbClr val="001F5F"/>
                  </a:solidFill>
                  <a:latin typeface="Arial"/>
                  <a:cs typeface="Arial"/>
                </a:rPr>
                <a:t>Sự </a:t>
              </a:r>
              <a:r>
                <a:rPr b="1" i="1" dirty="0">
                  <a:solidFill>
                    <a:srgbClr val="001F5F"/>
                  </a:solidFill>
                  <a:latin typeface="Arial"/>
                  <a:cs typeface="Arial"/>
                </a:rPr>
                <a:t>liệt kê: </a:t>
              </a:r>
              <a:r>
                <a:rPr spc="-10" dirty="0">
                  <a:latin typeface="Arial"/>
                  <a:cs typeface="Arial"/>
                </a:rPr>
                <a:t>Chỉ </a:t>
              </a:r>
              <a:r>
                <a:rPr spc="-5" dirty="0">
                  <a:latin typeface="Arial"/>
                  <a:cs typeface="Arial"/>
                </a:rPr>
                <a:t>số </a:t>
              </a:r>
              <a:r>
                <a:rPr spc="-10" dirty="0">
                  <a:latin typeface="Arial"/>
                  <a:cs typeface="Arial"/>
                </a:rPr>
                <a:t>sinh học </a:t>
              </a:r>
              <a:r>
                <a:rPr spc="-15" dirty="0">
                  <a:latin typeface="Arial"/>
                  <a:cs typeface="Arial"/>
                </a:rPr>
                <a:t>Trent (</a:t>
              </a:r>
              <a:r>
                <a:rPr b="1" spc="-15" dirty="0">
                  <a:latin typeface="Arial"/>
                  <a:cs typeface="Arial"/>
                </a:rPr>
                <a:t>Trent </a:t>
              </a:r>
              <a:r>
                <a:rPr b="1" spc="-5" dirty="0">
                  <a:latin typeface="Arial"/>
                  <a:cs typeface="Arial"/>
                </a:rPr>
                <a:t>biotic</a:t>
              </a:r>
              <a:r>
                <a:rPr b="1" spc="-10" dirty="0">
                  <a:latin typeface="Arial"/>
                  <a:cs typeface="Arial"/>
                </a:rPr>
                <a:t> index</a:t>
              </a:r>
              <a:r>
                <a:rPr spc="-10" dirty="0">
                  <a:latin typeface="Arial"/>
                  <a:cs typeface="Arial"/>
                </a:rPr>
                <a:t>)</a:t>
              </a:r>
              <a:endParaRPr dirty="0">
                <a:latin typeface="Arial"/>
                <a:cs typeface="Arial"/>
              </a:endParaRPr>
            </a:p>
            <a:p>
              <a:pPr marL="321310" lvl="1" indent="-140335">
                <a:lnSpc>
                  <a:spcPct val="100000"/>
                </a:lnSpc>
                <a:spcBef>
                  <a:spcPts val="110"/>
                </a:spcBef>
                <a:buFont typeface="Wingdings"/>
                <a:buChar char=""/>
                <a:tabLst>
                  <a:tab pos="321945" algn="l"/>
                </a:tabLst>
              </a:pPr>
              <a:r>
                <a:rPr spc="-10" dirty="0">
                  <a:latin typeface="Arial"/>
                  <a:cs typeface="Arial"/>
                </a:rPr>
                <a:t>Phân mẫu thu </a:t>
              </a:r>
              <a:r>
                <a:rPr spc="-5" dirty="0">
                  <a:latin typeface="Arial"/>
                  <a:cs typeface="Arial"/>
                </a:rPr>
                <a:t>được </a:t>
              </a:r>
              <a:r>
                <a:rPr spc="-10" dirty="0">
                  <a:latin typeface="Arial"/>
                  <a:cs typeface="Arial"/>
                </a:rPr>
                <a:t>theo sáu </a:t>
              </a:r>
              <a:r>
                <a:rPr spc="-15" dirty="0">
                  <a:latin typeface="Arial"/>
                  <a:cs typeface="Arial"/>
                </a:rPr>
                <a:t>nhóm</a:t>
              </a:r>
              <a:r>
                <a:rPr spc="-5" dirty="0">
                  <a:latin typeface="Arial"/>
                  <a:cs typeface="Arial"/>
                </a:rPr>
                <a:t> </a:t>
              </a:r>
              <a:r>
                <a:rPr spc="-10" dirty="0">
                  <a:latin typeface="Arial"/>
                  <a:cs typeface="Arial"/>
                </a:rPr>
                <a:t>là:</a:t>
              </a:r>
              <a:endParaRPr dirty="0">
                <a:latin typeface="Arial"/>
                <a:cs typeface="Arial"/>
              </a:endParaRPr>
            </a:p>
            <a:p>
              <a:pPr marL="321310" indent="-140335">
                <a:lnSpc>
                  <a:spcPct val="100000"/>
                </a:lnSpc>
                <a:spcBef>
                  <a:spcPts val="600"/>
                </a:spcBef>
                <a:buFont typeface="Arial"/>
                <a:buAutoNum type="arabicPeriod"/>
                <a:tabLst>
                  <a:tab pos="321945" algn="l"/>
                </a:tabLst>
              </a:pPr>
              <a:r>
                <a:rPr spc="-10" dirty="0">
                  <a:latin typeface="Arial"/>
                  <a:cs typeface="Arial"/>
                </a:rPr>
                <a:t>Ấu trùng Cánh úp</a:t>
              </a:r>
              <a:r>
                <a:rPr spc="-25" dirty="0">
                  <a:latin typeface="Arial"/>
                  <a:cs typeface="Arial"/>
                </a:rPr>
                <a:t> </a:t>
              </a:r>
              <a:r>
                <a:rPr spc="-10" dirty="0">
                  <a:latin typeface="Arial"/>
                  <a:cs typeface="Arial"/>
                </a:rPr>
                <a:t>(Plecoptera)</a:t>
              </a:r>
              <a:endParaRPr dirty="0">
                <a:latin typeface="Arial"/>
                <a:cs typeface="Arial"/>
              </a:endParaRPr>
            </a:p>
            <a:p>
              <a:pPr>
                <a:lnSpc>
                  <a:spcPct val="100000"/>
                </a:lnSpc>
                <a:spcBef>
                  <a:spcPts val="15"/>
                </a:spcBef>
                <a:buFont typeface="Arial"/>
                <a:buAutoNum type="arabicPeriod"/>
              </a:pPr>
              <a:endParaRPr dirty="0">
                <a:latin typeface="Times New Roman"/>
                <a:cs typeface="Times New Roman"/>
              </a:endParaRPr>
            </a:p>
            <a:p>
              <a:pPr marL="321310" indent="-140335">
                <a:lnSpc>
                  <a:spcPct val="100000"/>
                </a:lnSpc>
                <a:buFont typeface="Arial"/>
                <a:buAutoNum type="arabicPeriod"/>
                <a:tabLst>
                  <a:tab pos="321945" algn="l"/>
                </a:tabLst>
              </a:pPr>
              <a:r>
                <a:rPr spc="-10" dirty="0">
                  <a:latin typeface="Arial"/>
                  <a:cs typeface="Arial"/>
                </a:rPr>
                <a:t>Ấu trùng Phù du</a:t>
              </a:r>
              <a:r>
                <a:rPr spc="-30" dirty="0">
                  <a:latin typeface="Arial"/>
                  <a:cs typeface="Arial"/>
                </a:rPr>
                <a:t> </a:t>
              </a:r>
              <a:r>
                <a:rPr spc="-10" dirty="0">
                  <a:latin typeface="Arial"/>
                  <a:cs typeface="Arial"/>
                </a:rPr>
                <a:t>(Ephemeroptera)</a:t>
              </a:r>
              <a:endParaRPr dirty="0">
                <a:latin typeface="Arial"/>
                <a:cs typeface="Arial"/>
              </a:endParaRPr>
            </a:p>
            <a:p>
              <a:pPr>
                <a:lnSpc>
                  <a:spcPct val="100000"/>
                </a:lnSpc>
                <a:spcBef>
                  <a:spcPts val="13"/>
                </a:spcBef>
                <a:buFont typeface="Arial"/>
                <a:buAutoNum type="arabicPeriod"/>
              </a:pPr>
              <a:endParaRPr dirty="0">
                <a:latin typeface="Times New Roman"/>
                <a:cs typeface="Times New Roman"/>
              </a:endParaRPr>
            </a:p>
            <a:p>
              <a:pPr marL="321310" indent="-140335">
                <a:lnSpc>
                  <a:spcPct val="100000"/>
                </a:lnSpc>
                <a:buFont typeface="Arial"/>
                <a:buAutoNum type="arabicPeriod"/>
                <a:tabLst>
                  <a:tab pos="321945" algn="l"/>
                </a:tabLst>
              </a:pPr>
              <a:r>
                <a:rPr spc="-10" dirty="0">
                  <a:latin typeface="Arial"/>
                  <a:cs typeface="Arial"/>
                </a:rPr>
                <a:t>Ấu trùng </a:t>
              </a:r>
              <a:r>
                <a:rPr spc="-5" dirty="0">
                  <a:latin typeface="Arial"/>
                  <a:cs typeface="Arial"/>
                </a:rPr>
                <a:t>Bướm </a:t>
              </a:r>
              <a:r>
                <a:rPr spc="-10" dirty="0">
                  <a:latin typeface="Arial"/>
                  <a:cs typeface="Arial"/>
                </a:rPr>
                <a:t>đá/Cánh lông</a:t>
              </a:r>
              <a:r>
                <a:rPr spc="-30" dirty="0">
                  <a:latin typeface="Arial"/>
                  <a:cs typeface="Arial"/>
                </a:rPr>
                <a:t> </a:t>
              </a:r>
              <a:r>
                <a:rPr spc="-10" dirty="0">
                  <a:latin typeface="Arial"/>
                  <a:cs typeface="Arial"/>
                </a:rPr>
                <a:t>(Trichoptera)</a:t>
              </a:r>
              <a:endParaRPr dirty="0">
                <a:latin typeface="Arial"/>
                <a:cs typeface="Arial"/>
              </a:endParaRPr>
            </a:p>
            <a:p>
              <a:pPr>
                <a:lnSpc>
                  <a:spcPct val="100000"/>
                </a:lnSpc>
                <a:spcBef>
                  <a:spcPts val="13"/>
                </a:spcBef>
                <a:buFont typeface="Arial"/>
                <a:buAutoNum type="arabicPeriod"/>
              </a:pPr>
              <a:endParaRPr dirty="0">
                <a:latin typeface="Times New Roman"/>
                <a:cs typeface="Times New Roman"/>
              </a:endParaRPr>
            </a:p>
            <a:p>
              <a:pPr marL="321310" indent="-140335">
                <a:lnSpc>
                  <a:spcPct val="100000"/>
                </a:lnSpc>
                <a:buAutoNum type="arabicPeriod"/>
                <a:tabLst>
                  <a:tab pos="321945" algn="l"/>
                </a:tabLst>
              </a:pPr>
              <a:r>
                <a:rPr spc="-10" dirty="0">
                  <a:latin typeface="Arial"/>
                  <a:cs typeface="Arial"/>
                </a:rPr>
                <a:t>Tôm tép</a:t>
              </a:r>
              <a:r>
                <a:rPr spc="-65" dirty="0">
                  <a:latin typeface="Arial"/>
                  <a:cs typeface="Arial"/>
                </a:rPr>
                <a:t> </a:t>
              </a:r>
              <a:r>
                <a:rPr spc="-10" dirty="0">
                  <a:latin typeface="Arial"/>
                  <a:cs typeface="Arial"/>
                </a:rPr>
                <a:t>Gammarus,</a:t>
              </a:r>
              <a:endParaRPr dirty="0">
                <a:latin typeface="Arial"/>
                <a:cs typeface="Arial"/>
              </a:endParaRPr>
            </a:p>
            <a:p>
              <a:pPr>
                <a:lnSpc>
                  <a:spcPct val="100000"/>
                </a:lnSpc>
                <a:spcBef>
                  <a:spcPts val="13"/>
                </a:spcBef>
                <a:buFont typeface="Arial"/>
                <a:buAutoNum type="arabicPeriod"/>
              </a:pPr>
              <a:endParaRPr dirty="0">
                <a:latin typeface="Times New Roman"/>
                <a:cs typeface="Times New Roman"/>
              </a:endParaRPr>
            </a:p>
            <a:p>
              <a:pPr marL="321310" indent="-140335">
                <a:lnSpc>
                  <a:spcPct val="100000"/>
                </a:lnSpc>
                <a:buAutoNum type="arabicPeriod"/>
                <a:tabLst>
                  <a:tab pos="321945" algn="l"/>
                </a:tabLst>
              </a:pPr>
              <a:r>
                <a:rPr spc="-10" dirty="0">
                  <a:latin typeface="Arial"/>
                  <a:cs typeface="Arial"/>
                </a:rPr>
                <a:t>Giáp </a:t>
              </a:r>
              <a:r>
                <a:rPr spc="-15" dirty="0">
                  <a:latin typeface="Arial"/>
                  <a:cs typeface="Arial"/>
                </a:rPr>
                <a:t>xác </a:t>
              </a:r>
              <a:r>
                <a:rPr spc="-10" dirty="0">
                  <a:latin typeface="Arial"/>
                  <a:cs typeface="Arial"/>
                </a:rPr>
                <a:t>thuộc Chân </a:t>
              </a:r>
              <a:r>
                <a:rPr spc="-15" dirty="0">
                  <a:latin typeface="Arial"/>
                  <a:cs typeface="Arial"/>
                </a:rPr>
                <a:t>đều </a:t>
              </a:r>
              <a:r>
                <a:rPr spc="-10" dirty="0">
                  <a:latin typeface="Arial"/>
                  <a:cs typeface="Arial"/>
                </a:rPr>
                <a:t>Asellus </a:t>
              </a:r>
              <a:r>
                <a:rPr spc="-5" dirty="0">
                  <a:latin typeface="Arial"/>
                  <a:cs typeface="Arial"/>
                </a:rPr>
                <a:t>và</a:t>
              </a:r>
              <a:endParaRPr dirty="0">
                <a:latin typeface="Arial"/>
                <a:cs typeface="Arial"/>
              </a:endParaRPr>
            </a:p>
            <a:p>
              <a:pPr>
                <a:lnSpc>
                  <a:spcPct val="100000"/>
                </a:lnSpc>
                <a:buFont typeface="Arial"/>
                <a:buAutoNum type="arabicPeriod"/>
              </a:pPr>
              <a:endParaRPr dirty="0">
                <a:latin typeface="Times New Roman"/>
                <a:cs typeface="Times New Roman"/>
              </a:endParaRPr>
            </a:p>
            <a:p>
              <a:pPr marL="321310" indent="-140335">
                <a:lnSpc>
                  <a:spcPct val="100000"/>
                </a:lnSpc>
                <a:spcBef>
                  <a:spcPts val="515"/>
                </a:spcBef>
                <a:buAutoNum type="arabicPeriod"/>
                <a:tabLst>
                  <a:tab pos="321945" algn="l"/>
                </a:tabLst>
              </a:pPr>
              <a:r>
                <a:rPr spc="-10" dirty="0">
                  <a:latin typeface="Arial"/>
                  <a:cs typeface="Arial"/>
                </a:rPr>
                <a:t>Giun </a:t>
              </a:r>
              <a:r>
                <a:rPr spc="-15" dirty="0">
                  <a:latin typeface="Arial"/>
                  <a:cs typeface="Arial"/>
                </a:rPr>
                <a:t>ống </a:t>
              </a:r>
              <a:r>
                <a:rPr spc="-10" dirty="0">
                  <a:latin typeface="Arial"/>
                  <a:cs typeface="Arial"/>
                </a:rPr>
                <a:t>sâu </a:t>
              </a:r>
              <a:r>
                <a:rPr spc="-15" dirty="0">
                  <a:latin typeface="Arial"/>
                  <a:cs typeface="Arial"/>
                </a:rPr>
                <a:t>non </a:t>
              </a:r>
              <a:r>
                <a:rPr spc="-10" dirty="0">
                  <a:latin typeface="Arial"/>
                  <a:cs typeface="Arial"/>
                </a:rPr>
                <a:t>muỗi chỉ</a:t>
              </a:r>
              <a:r>
                <a:rPr spc="20" dirty="0">
                  <a:latin typeface="Arial"/>
                  <a:cs typeface="Arial"/>
                </a:rPr>
                <a:t> </a:t>
              </a:r>
              <a:r>
                <a:rPr spc="-15" dirty="0">
                  <a:latin typeface="Arial"/>
                  <a:cs typeface="Arial"/>
                </a:rPr>
                <a:t>hồng</a:t>
              </a:r>
              <a:endParaRPr dirty="0">
                <a:latin typeface="Arial"/>
                <a:cs typeface="Arial"/>
              </a:endParaRPr>
            </a:p>
          </p:txBody>
        </p:sp>
        <p:sp>
          <p:nvSpPr>
            <p:cNvPr id="7" name="object 22"/>
            <p:cNvSpPr/>
            <p:nvPr/>
          </p:nvSpPr>
          <p:spPr>
            <a:xfrm>
              <a:off x="4897507" y="1675480"/>
              <a:ext cx="925348" cy="337535"/>
            </a:xfrm>
            <a:prstGeom prst="rect">
              <a:avLst/>
            </a:prstGeom>
            <a:blipFill>
              <a:blip r:embed="rId4" cstate="print"/>
              <a:stretch>
                <a:fillRect/>
              </a:stretch>
            </a:blipFill>
          </p:spPr>
          <p:txBody>
            <a:bodyPr wrap="square" lIns="0" tIns="0" rIns="0" bIns="0" rtlCol="0"/>
            <a:lstStyle/>
            <a:p>
              <a:endParaRPr/>
            </a:p>
          </p:txBody>
        </p:sp>
        <p:sp>
          <p:nvSpPr>
            <p:cNvPr id="8" name="object 23"/>
            <p:cNvSpPr/>
            <p:nvPr/>
          </p:nvSpPr>
          <p:spPr>
            <a:xfrm>
              <a:off x="4756791" y="1977591"/>
              <a:ext cx="1027738" cy="316983"/>
            </a:xfrm>
            <a:prstGeom prst="rect">
              <a:avLst/>
            </a:prstGeom>
            <a:blipFill>
              <a:blip r:embed="rId5" cstate="print"/>
              <a:stretch>
                <a:fillRect/>
              </a:stretch>
            </a:blipFill>
          </p:spPr>
          <p:txBody>
            <a:bodyPr wrap="square" lIns="0" tIns="0" rIns="0" bIns="0" rtlCol="0"/>
            <a:lstStyle/>
            <a:p>
              <a:endParaRPr/>
            </a:p>
          </p:txBody>
        </p:sp>
        <p:sp>
          <p:nvSpPr>
            <p:cNvPr id="9" name="object 24"/>
            <p:cNvSpPr/>
            <p:nvPr/>
          </p:nvSpPr>
          <p:spPr>
            <a:xfrm>
              <a:off x="4998600" y="2237013"/>
              <a:ext cx="966614" cy="352202"/>
            </a:xfrm>
            <a:prstGeom prst="rect">
              <a:avLst/>
            </a:prstGeom>
            <a:blipFill>
              <a:blip r:embed="rId6" cstate="print"/>
              <a:stretch>
                <a:fillRect/>
              </a:stretch>
            </a:blipFill>
          </p:spPr>
          <p:txBody>
            <a:bodyPr wrap="square" lIns="0" tIns="0" rIns="0" bIns="0" rtlCol="0"/>
            <a:lstStyle/>
            <a:p>
              <a:endParaRPr/>
            </a:p>
          </p:txBody>
        </p:sp>
        <p:sp>
          <p:nvSpPr>
            <p:cNvPr id="10" name="object 25"/>
            <p:cNvSpPr/>
            <p:nvPr/>
          </p:nvSpPr>
          <p:spPr>
            <a:xfrm>
              <a:off x="4123823" y="2456410"/>
              <a:ext cx="905491" cy="334100"/>
            </a:xfrm>
            <a:prstGeom prst="rect">
              <a:avLst/>
            </a:prstGeom>
            <a:blipFill>
              <a:blip r:embed="rId7" cstate="print"/>
              <a:stretch>
                <a:fillRect/>
              </a:stretch>
            </a:blipFill>
          </p:spPr>
          <p:txBody>
            <a:bodyPr wrap="square" lIns="0" tIns="0" rIns="0" bIns="0" rtlCol="0"/>
            <a:lstStyle/>
            <a:p>
              <a:endParaRPr/>
            </a:p>
          </p:txBody>
        </p:sp>
        <p:sp>
          <p:nvSpPr>
            <p:cNvPr id="11" name="object 26"/>
            <p:cNvSpPr/>
            <p:nvPr/>
          </p:nvSpPr>
          <p:spPr>
            <a:xfrm>
              <a:off x="4924940" y="2565502"/>
              <a:ext cx="899212" cy="345403"/>
            </a:xfrm>
            <a:prstGeom prst="rect">
              <a:avLst/>
            </a:prstGeom>
            <a:blipFill>
              <a:blip r:embed="rId8" cstate="print"/>
              <a:stretch>
                <a:fillRect/>
              </a:stretch>
            </a:blipFill>
          </p:spPr>
          <p:txBody>
            <a:bodyPr wrap="square" lIns="0" tIns="0" rIns="0" bIns="0" rtlCol="0"/>
            <a:lstStyle/>
            <a:p>
              <a:endParaRPr/>
            </a:p>
          </p:txBody>
        </p:sp>
        <p:sp>
          <p:nvSpPr>
            <p:cNvPr id="13" name="object 24"/>
            <p:cNvSpPr/>
            <p:nvPr/>
          </p:nvSpPr>
          <p:spPr>
            <a:xfrm>
              <a:off x="5016910" y="2137746"/>
              <a:ext cx="966614" cy="352202"/>
            </a:xfrm>
            <a:prstGeom prst="rect">
              <a:avLst/>
            </a:prstGeom>
            <a:blipFill>
              <a:blip r:embed="rId6" cstate="print"/>
              <a:stretch>
                <a:fillRect/>
              </a:stretch>
            </a:blipFill>
          </p:spPr>
          <p:txBody>
            <a:bodyPr wrap="square" lIns="0" tIns="0" rIns="0" bIns="0" rtlCol="0"/>
            <a:lstStyle/>
            <a:p>
              <a:endParaRPr/>
            </a:p>
          </p:txBody>
        </p:sp>
        <p:sp>
          <p:nvSpPr>
            <p:cNvPr id="14" name="object 25"/>
            <p:cNvSpPr/>
            <p:nvPr/>
          </p:nvSpPr>
          <p:spPr>
            <a:xfrm>
              <a:off x="4142133" y="2357143"/>
              <a:ext cx="905491" cy="334100"/>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0" y="1143000"/>
            <a:ext cx="7772400" cy="3457357"/>
          </a:xfrm>
          <a:prstGeom prst="rect">
            <a:avLst/>
          </a:prstGeom>
        </p:spPr>
        <p:txBody>
          <a:bodyPr wrap="square">
            <a:spAutoFit/>
          </a:bodyPr>
          <a:lstStyle/>
          <a:p>
            <a:pPr marL="228600">
              <a:lnSpc>
                <a:spcPct val="100000"/>
              </a:lnSpc>
              <a:spcBef>
                <a:spcPts val="155"/>
              </a:spcBef>
            </a:pPr>
            <a:r>
              <a:rPr lang="vi-VN" sz="2400" b="1" spc="5" dirty="0">
                <a:solidFill>
                  <a:srgbClr val="FF0000"/>
                </a:solidFill>
                <a:cs typeface="Arial"/>
              </a:rPr>
              <a:t>2.1. </a:t>
            </a:r>
            <a:r>
              <a:rPr lang="vi-VN" sz="2400" b="1" spc="20" dirty="0">
                <a:solidFill>
                  <a:srgbClr val="FF0000"/>
                </a:solidFill>
                <a:cs typeface="Arial"/>
              </a:rPr>
              <a:t>PHƯƠNG </a:t>
            </a:r>
            <a:r>
              <a:rPr lang="vi-VN" sz="2400" b="1" spc="15" dirty="0">
                <a:solidFill>
                  <a:srgbClr val="FF0000"/>
                </a:solidFill>
                <a:cs typeface="Arial"/>
              </a:rPr>
              <a:t>PHÁP GIÁM SÁT </a:t>
            </a:r>
            <a:r>
              <a:rPr lang="vi-VN" sz="2400" b="1" spc="10" dirty="0">
                <a:solidFill>
                  <a:srgbClr val="FF0000"/>
                </a:solidFill>
                <a:cs typeface="Arial"/>
              </a:rPr>
              <a:t>SINH</a:t>
            </a:r>
            <a:r>
              <a:rPr lang="vi-VN" sz="2400" b="1" spc="-125" dirty="0">
                <a:solidFill>
                  <a:srgbClr val="FF0000"/>
                </a:solidFill>
                <a:cs typeface="Arial"/>
              </a:rPr>
              <a:t> </a:t>
            </a:r>
            <a:r>
              <a:rPr lang="vi-VN" sz="2400" b="1" spc="15" dirty="0">
                <a:solidFill>
                  <a:srgbClr val="FF0000"/>
                </a:solidFill>
                <a:cs typeface="Arial"/>
              </a:rPr>
              <a:t>HỌC</a:t>
            </a:r>
            <a:endParaRPr lang="vi-VN" sz="2400" dirty="0">
              <a:cs typeface="Arial"/>
            </a:endParaRPr>
          </a:p>
          <a:p>
            <a:pPr marL="109220">
              <a:lnSpc>
                <a:spcPts val="1019"/>
              </a:lnSpc>
              <a:spcBef>
                <a:spcPts val="245"/>
              </a:spcBef>
            </a:pPr>
            <a:r>
              <a:rPr lang="vi-VN" sz="2400" b="1" dirty="0">
                <a:solidFill>
                  <a:srgbClr val="006FC0"/>
                </a:solidFill>
                <a:cs typeface="Arial"/>
              </a:rPr>
              <a:t>2.1.2. </a:t>
            </a:r>
            <a:r>
              <a:rPr lang="vi-VN" sz="2400" b="1" spc="5" dirty="0">
                <a:solidFill>
                  <a:srgbClr val="006FC0"/>
                </a:solidFill>
                <a:cs typeface="Arial"/>
              </a:rPr>
              <a:t>Phương pháp đa</a:t>
            </a:r>
            <a:r>
              <a:rPr lang="vi-VN" sz="2400" b="1" spc="-55" dirty="0">
                <a:solidFill>
                  <a:srgbClr val="006FC0"/>
                </a:solidFill>
                <a:cs typeface="Arial"/>
              </a:rPr>
              <a:t> </a:t>
            </a:r>
            <a:r>
              <a:rPr lang="vi-VN" sz="2400" b="1" dirty="0">
                <a:solidFill>
                  <a:srgbClr val="006FC0"/>
                </a:solidFill>
                <a:cs typeface="Arial"/>
              </a:rPr>
              <a:t>loài</a:t>
            </a:r>
            <a:endParaRPr lang="vi-VN" sz="2400" dirty="0">
              <a:cs typeface="Arial"/>
            </a:endParaRPr>
          </a:p>
          <a:p>
            <a:pPr marL="251460" indent="-142240">
              <a:lnSpc>
                <a:spcPct val="100000"/>
              </a:lnSpc>
              <a:buFont typeface="Arial"/>
              <a:buAutoNum type="arabicPeriod" startAt="2"/>
              <a:tabLst>
                <a:tab pos="251460" algn="l"/>
              </a:tabLst>
            </a:pPr>
            <a:r>
              <a:rPr lang="vi-VN" sz="2400" b="1" i="1" spc="5" dirty="0">
                <a:solidFill>
                  <a:srgbClr val="001F5F"/>
                </a:solidFill>
                <a:cs typeface="Arial"/>
              </a:rPr>
              <a:t>Sự </a:t>
            </a:r>
            <a:r>
              <a:rPr lang="vi-VN" sz="2400" b="1" i="1" dirty="0">
                <a:solidFill>
                  <a:srgbClr val="001F5F"/>
                </a:solidFill>
                <a:cs typeface="Arial"/>
              </a:rPr>
              <a:t>liệt kê: </a:t>
            </a:r>
            <a:r>
              <a:rPr lang="vi-VN" sz="2400" spc="-10" dirty="0">
                <a:cs typeface="Arial"/>
              </a:rPr>
              <a:t>Chỉ </a:t>
            </a:r>
            <a:r>
              <a:rPr lang="vi-VN" sz="2400" spc="-5" dirty="0">
                <a:cs typeface="Arial"/>
              </a:rPr>
              <a:t>số </a:t>
            </a:r>
            <a:r>
              <a:rPr lang="vi-VN" sz="2400" spc="-10" dirty="0">
                <a:cs typeface="Arial"/>
              </a:rPr>
              <a:t>sinh học </a:t>
            </a:r>
            <a:r>
              <a:rPr lang="vi-VN" sz="2400" spc="-15" dirty="0">
                <a:cs typeface="Arial"/>
              </a:rPr>
              <a:t>Trent (</a:t>
            </a:r>
            <a:r>
              <a:rPr lang="vi-VN" sz="2400" b="1" spc="-15" dirty="0">
                <a:cs typeface="Arial"/>
              </a:rPr>
              <a:t>Trent </a:t>
            </a:r>
            <a:r>
              <a:rPr lang="vi-VN" sz="2400" b="1" spc="-5" dirty="0">
                <a:cs typeface="Arial"/>
              </a:rPr>
              <a:t>biotic</a:t>
            </a:r>
            <a:r>
              <a:rPr lang="vi-VN" sz="2400" b="1" spc="-15" dirty="0">
                <a:cs typeface="Arial"/>
              </a:rPr>
              <a:t> </a:t>
            </a:r>
            <a:r>
              <a:rPr lang="vi-VN" sz="2400" b="1" spc="-10" dirty="0">
                <a:cs typeface="Arial"/>
              </a:rPr>
              <a:t>index</a:t>
            </a:r>
            <a:r>
              <a:rPr lang="vi-VN" sz="2400" spc="-10" dirty="0">
                <a:cs typeface="Arial"/>
              </a:rPr>
              <a:t>)</a:t>
            </a:r>
            <a:endParaRPr lang="vi-VN" sz="2400" dirty="0">
              <a:cs typeface="Arial"/>
            </a:endParaRPr>
          </a:p>
          <a:p>
            <a:pPr marL="391160" lvl="1" indent="-139700">
              <a:lnSpc>
                <a:spcPct val="100000"/>
              </a:lnSpc>
              <a:spcBef>
                <a:spcPts val="385"/>
              </a:spcBef>
              <a:buFont typeface="Wingdings"/>
              <a:buChar char=""/>
              <a:tabLst>
                <a:tab pos="391795" algn="l"/>
              </a:tabLst>
            </a:pPr>
            <a:r>
              <a:rPr lang="vi-VN" sz="2400" spc="-15" dirty="0">
                <a:cs typeface="Arial"/>
              </a:rPr>
              <a:t>Mẫu </a:t>
            </a:r>
            <a:r>
              <a:rPr lang="vi-VN" sz="2400" spc="-5" dirty="0">
                <a:cs typeface="Arial"/>
              </a:rPr>
              <a:t>được </a:t>
            </a:r>
            <a:r>
              <a:rPr lang="vi-VN" sz="2400" spc="-15" dirty="0">
                <a:cs typeface="Arial"/>
              </a:rPr>
              <a:t>phân </a:t>
            </a:r>
            <a:r>
              <a:rPr lang="vi-VN" sz="2400" spc="-10" dirty="0">
                <a:cs typeface="Arial"/>
              </a:rPr>
              <a:t>loại theo sáu </a:t>
            </a:r>
            <a:r>
              <a:rPr lang="vi-VN" sz="2400" spc="-15" dirty="0">
                <a:cs typeface="Arial"/>
              </a:rPr>
              <a:t>nhóm </a:t>
            </a:r>
            <a:r>
              <a:rPr lang="vi-VN" sz="2400" spc="-5" dirty="0">
                <a:cs typeface="Arial"/>
              </a:rPr>
              <a:t>và </a:t>
            </a:r>
            <a:r>
              <a:rPr lang="vi-VN" sz="2400" spc="-10" dirty="0">
                <a:cs typeface="Arial"/>
              </a:rPr>
              <a:t>theo</a:t>
            </a:r>
            <a:r>
              <a:rPr lang="vi-VN" sz="2400" spc="55" dirty="0">
                <a:cs typeface="Arial"/>
              </a:rPr>
              <a:t> </a:t>
            </a:r>
            <a:r>
              <a:rPr lang="vi-VN" sz="2400" spc="-10" dirty="0">
                <a:cs typeface="Arial"/>
              </a:rPr>
              <a:t>sông</a:t>
            </a:r>
            <a:endParaRPr lang="vi-VN" sz="2400" dirty="0">
              <a:cs typeface="Arial"/>
            </a:endParaRPr>
          </a:p>
          <a:p>
            <a:pPr marL="391160" lvl="1" indent="-139700">
              <a:lnSpc>
                <a:spcPct val="100000"/>
              </a:lnSpc>
              <a:spcBef>
                <a:spcPts val="430"/>
              </a:spcBef>
              <a:buFont typeface="Wingdings"/>
              <a:buChar char=""/>
              <a:tabLst>
                <a:tab pos="391795" algn="l"/>
              </a:tabLst>
            </a:pPr>
            <a:r>
              <a:rPr lang="vi-VN" sz="2400" spc="-10" dirty="0">
                <a:cs typeface="Arial"/>
              </a:rPr>
              <a:t>Thang điểm 10 </a:t>
            </a:r>
            <a:r>
              <a:rPr lang="vi-VN" sz="2400" spc="-5" dirty="0">
                <a:cs typeface="Arial"/>
              </a:rPr>
              <a:t>= nước </a:t>
            </a:r>
            <a:r>
              <a:rPr lang="vi-VN" sz="2400" spc="-10" dirty="0">
                <a:cs typeface="Arial"/>
              </a:rPr>
              <a:t>sạch; điểm </a:t>
            </a:r>
            <a:r>
              <a:rPr lang="vi-VN" sz="2400" spc="-5" dirty="0">
                <a:cs typeface="Arial"/>
              </a:rPr>
              <a:t>0 = nước ô</a:t>
            </a:r>
            <a:r>
              <a:rPr lang="vi-VN" sz="2400" spc="-45" dirty="0">
                <a:cs typeface="Arial"/>
              </a:rPr>
              <a:t> </a:t>
            </a:r>
            <a:r>
              <a:rPr lang="vi-VN" sz="2400" spc="-10" dirty="0">
                <a:cs typeface="Arial"/>
              </a:rPr>
              <a:t>nhiếm</a:t>
            </a:r>
            <a:endParaRPr lang="vi-VN" sz="2400" dirty="0">
              <a:cs typeface="Arial"/>
            </a:endParaRPr>
          </a:p>
          <a:p>
            <a:pPr marL="391160">
              <a:lnSpc>
                <a:spcPct val="100000"/>
              </a:lnSpc>
              <a:spcBef>
                <a:spcPts val="434"/>
              </a:spcBef>
            </a:pPr>
            <a:r>
              <a:rPr lang="vi-VN" sz="2400" spc="-10" dirty="0">
                <a:cs typeface="Arial"/>
              </a:rPr>
              <a:t>dựa vào </a:t>
            </a:r>
            <a:r>
              <a:rPr lang="vi-VN" sz="2400" spc="-5" dirty="0">
                <a:cs typeface="Arial"/>
              </a:rPr>
              <a:t>sự </a:t>
            </a:r>
            <a:r>
              <a:rPr lang="vi-VN" sz="2400" spc="-10" dirty="0">
                <a:cs typeface="Arial"/>
              </a:rPr>
              <a:t>hiện diện của các</a:t>
            </a:r>
            <a:r>
              <a:rPr lang="vi-VN" sz="2400" spc="5" dirty="0">
                <a:cs typeface="Arial"/>
              </a:rPr>
              <a:t> </a:t>
            </a:r>
            <a:r>
              <a:rPr lang="vi-VN" sz="2400" spc="-10" dirty="0">
                <a:cs typeface="Arial"/>
              </a:rPr>
              <a:t>nhóm.</a:t>
            </a:r>
            <a:endParaRPr lang="vi-VN" sz="2400" dirty="0">
              <a:cs typeface="Arial"/>
            </a:endParaRPr>
          </a:p>
          <a:p>
            <a:pPr marL="391160" lvl="1" indent="-139700">
              <a:lnSpc>
                <a:spcPct val="100000"/>
              </a:lnSpc>
              <a:spcBef>
                <a:spcPts val="430"/>
              </a:spcBef>
              <a:buFont typeface="Wingdings"/>
              <a:buChar char=""/>
              <a:tabLst>
                <a:tab pos="391795" algn="l"/>
              </a:tabLst>
            </a:pPr>
            <a:r>
              <a:rPr lang="vi-VN" sz="2400" spc="-5" dirty="0">
                <a:cs typeface="Arial"/>
              </a:rPr>
              <a:t>Dễ sử </a:t>
            </a:r>
            <a:r>
              <a:rPr lang="vi-VN" sz="2400" spc="-15" dirty="0">
                <a:cs typeface="Arial"/>
              </a:rPr>
              <a:t>dụng </a:t>
            </a:r>
            <a:r>
              <a:rPr lang="vi-VN" sz="2400" spc="-10" dirty="0">
                <a:cs typeface="Arial"/>
              </a:rPr>
              <a:t>nhưng độ chính </a:t>
            </a:r>
            <a:r>
              <a:rPr lang="vi-VN" sz="2400" spc="-15" dirty="0">
                <a:cs typeface="Arial"/>
              </a:rPr>
              <a:t>xác </a:t>
            </a:r>
            <a:r>
              <a:rPr lang="vi-VN" sz="2400" spc="-10" dirty="0">
                <a:cs typeface="Arial"/>
              </a:rPr>
              <a:t>không</a:t>
            </a:r>
            <a:r>
              <a:rPr lang="vi-VN" sz="2400" spc="25" dirty="0">
                <a:cs typeface="Arial"/>
              </a:rPr>
              <a:t> </a:t>
            </a:r>
            <a:r>
              <a:rPr lang="vi-VN" sz="2400" spc="-10" dirty="0">
                <a:cs typeface="Arial"/>
              </a:rPr>
              <a:t>cao</a:t>
            </a:r>
            <a:endParaRPr lang="vi-VN" sz="2400" dirty="0">
              <a:cs typeface="Arial"/>
            </a:endParaRPr>
          </a:p>
          <a:p>
            <a:pPr marL="391160" lvl="1" indent="-139700">
              <a:lnSpc>
                <a:spcPct val="100000"/>
              </a:lnSpc>
              <a:spcBef>
                <a:spcPts val="430"/>
              </a:spcBef>
              <a:buClr>
                <a:srgbClr val="000000"/>
              </a:buClr>
              <a:buFont typeface="Wingdings"/>
              <a:buChar char=""/>
              <a:tabLst>
                <a:tab pos="391795" algn="l"/>
              </a:tabLst>
            </a:pPr>
            <a:r>
              <a:rPr lang="vi-VN" sz="2400" u="sng" spc="-10" dirty="0">
                <a:solidFill>
                  <a:srgbClr val="0000FF"/>
                </a:solidFill>
                <a:cs typeface="Arial"/>
              </a:rPr>
              <a:t>Bảng điểm chỉ </a:t>
            </a:r>
            <a:r>
              <a:rPr lang="vi-VN" sz="2400" u="sng" spc="-5" dirty="0">
                <a:solidFill>
                  <a:srgbClr val="0000FF"/>
                </a:solidFill>
                <a:cs typeface="Arial"/>
              </a:rPr>
              <a:t>số </a:t>
            </a:r>
            <a:r>
              <a:rPr lang="vi-VN" sz="2400" u="sng" spc="-10" dirty="0">
                <a:solidFill>
                  <a:srgbClr val="0000FF"/>
                </a:solidFill>
                <a:cs typeface="Arial"/>
              </a:rPr>
              <a:t>sinh học</a:t>
            </a:r>
            <a:r>
              <a:rPr lang="vi-VN" sz="2400" u="sng" spc="-20" dirty="0">
                <a:solidFill>
                  <a:srgbClr val="0000FF"/>
                </a:solidFill>
                <a:cs typeface="Arial"/>
              </a:rPr>
              <a:t> </a:t>
            </a:r>
            <a:r>
              <a:rPr lang="vi-VN" sz="2400" u="sng" spc="-15" dirty="0">
                <a:solidFill>
                  <a:srgbClr val="0000FF"/>
                </a:solidFill>
                <a:cs typeface="Arial"/>
              </a:rPr>
              <a:t>Tren</a:t>
            </a:r>
            <a:r>
              <a:rPr lang="vi-VN" sz="2400" spc="-15" dirty="0">
                <a:solidFill>
                  <a:srgbClr val="0000FF"/>
                </a:solidFill>
                <a:cs typeface="Arial"/>
              </a:rPr>
              <a:t>t</a:t>
            </a:r>
            <a:r>
              <a:rPr lang="vi-VN" sz="2400" spc="-15" dirty="0">
                <a:cs typeface="Arial"/>
              </a:rPr>
              <a:t>.</a:t>
            </a:r>
            <a:endParaRPr lang="vi-VN" sz="2400" dirty="0">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5287963"/>
          </a:xfrm>
        </p:spPr>
        <p:txBody>
          <a:bodyPr>
            <a:normAutofit fontScale="92500" lnSpcReduction="10000"/>
          </a:bodyPr>
          <a:lstStyle/>
          <a:p>
            <a:pPr marL="292735">
              <a:lnSpc>
                <a:spcPct val="150000"/>
              </a:lnSpc>
              <a:spcBef>
                <a:spcPts val="800"/>
              </a:spcBef>
            </a:pPr>
            <a:r>
              <a:rPr lang="vi-VN" sz="2400" b="1" spc="5" dirty="0">
                <a:solidFill>
                  <a:srgbClr val="006FC0"/>
                </a:solidFill>
                <a:cs typeface="Arial"/>
              </a:rPr>
              <a:t>NỘI </a:t>
            </a:r>
            <a:r>
              <a:rPr lang="vi-VN" sz="2400" b="1" spc="10" dirty="0">
                <a:solidFill>
                  <a:srgbClr val="006FC0"/>
                </a:solidFill>
                <a:cs typeface="Arial"/>
              </a:rPr>
              <a:t>DUNG </a:t>
            </a:r>
            <a:r>
              <a:rPr lang="vi-VN" sz="2400" b="1" spc="5" dirty="0">
                <a:solidFill>
                  <a:srgbClr val="006FC0"/>
                </a:solidFill>
                <a:cs typeface="Arial"/>
              </a:rPr>
              <a:t>PHƯƠNG PHÁP GIÁM SÁT</a:t>
            </a:r>
            <a:r>
              <a:rPr lang="vi-VN" sz="2400" b="1" spc="-65" dirty="0">
                <a:solidFill>
                  <a:srgbClr val="006FC0"/>
                </a:solidFill>
                <a:cs typeface="Arial"/>
              </a:rPr>
              <a:t> </a:t>
            </a:r>
            <a:r>
              <a:rPr lang="vi-VN" sz="2400" b="1" spc="5" dirty="0">
                <a:solidFill>
                  <a:srgbClr val="006FC0"/>
                </a:solidFill>
                <a:cs typeface="Arial"/>
              </a:rPr>
              <a:t>SH</a:t>
            </a:r>
            <a:endParaRPr lang="vi-VN" sz="2400" dirty="0">
              <a:cs typeface="Arial"/>
            </a:endParaRPr>
          </a:p>
          <a:p>
            <a:pPr marL="251460" indent="-142240">
              <a:lnSpc>
                <a:spcPct val="150000"/>
              </a:lnSpc>
              <a:spcBef>
                <a:spcPts val="680"/>
              </a:spcBef>
              <a:buFont typeface="Arial"/>
              <a:buAutoNum type="arabicPeriod"/>
              <a:tabLst>
                <a:tab pos="252095" algn="l"/>
              </a:tabLst>
            </a:pPr>
            <a:r>
              <a:rPr lang="vi-VN" sz="2400" b="1" spc="-5" dirty="0">
                <a:cs typeface="Arial"/>
              </a:rPr>
              <a:t>Phương </a:t>
            </a:r>
            <a:r>
              <a:rPr lang="vi-VN" sz="2400" b="1" spc="-10" dirty="0">
                <a:cs typeface="Arial"/>
              </a:rPr>
              <a:t>pháp sử </a:t>
            </a:r>
            <a:r>
              <a:rPr lang="vi-VN" sz="2400" b="1" spc="-5" dirty="0">
                <a:cs typeface="Arial"/>
              </a:rPr>
              <a:t>dụng </a:t>
            </a:r>
            <a:r>
              <a:rPr lang="vi-VN" sz="2400" b="1" spc="-10" dirty="0">
                <a:cs typeface="Arial"/>
              </a:rPr>
              <a:t>phản </a:t>
            </a:r>
            <a:r>
              <a:rPr lang="vi-VN" sz="2400" b="1" spc="-5" dirty="0">
                <a:cs typeface="Arial"/>
              </a:rPr>
              <a:t>ứng </a:t>
            </a:r>
            <a:r>
              <a:rPr lang="vi-VN" sz="2400" b="1" spc="-10" dirty="0">
                <a:cs typeface="Arial"/>
              </a:rPr>
              <a:t>của loài </a:t>
            </a:r>
            <a:r>
              <a:rPr lang="vi-VN" sz="2400" b="1" spc="-5" dirty="0">
                <a:cs typeface="Arial"/>
              </a:rPr>
              <a:t>đơn</a:t>
            </a:r>
            <a:r>
              <a:rPr lang="vi-VN" sz="2400" b="1" spc="-85" dirty="0">
                <a:cs typeface="Arial"/>
              </a:rPr>
              <a:t> </a:t>
            </a:r>
            <a:r>
              <a:rPr lang="vi-VN" sz="2400" b="1" spc="-10" dirty="0">
                <a:cs typeface="Arial"/>
              </a:rPr>
              <a:t>lẻ</a:t>
            </a:r>
            <a:endParaRPr lang="vi-VN" sz="2400" dirty="0">
              <a:cs typeface="Arial"/>
            </a:endParaRPr>
          </a:p>
          <a:p>
            <a:pPr marL="391795" lvl="1" indent="-140335">
              <a:lnSpc>
                <a:spcPct val="150000"/>
              </a:lnSpc>
              <a:spcBef>
                <a:spcPts val="165"/>
              </a:spcBef>
              <a:buFont typeface="Wingdings"/>
              <a:buChar char=""/>
              <a:tabLst>
                <a:tab pos="392430" algn="l"/>
              </a:tabLst>
            </a:pPr>
            <a:r>
              <a:rPr lang="vi-VN" sz="2400" b="1" spc="-10" dirty="0">
                <a:cs typeface="Arial"/>
              </a:rPr>
              <a:t>Sử </a:t>
            </a:r>
            <a:r>
              <a:rPr lang="vi-VN" sz="2400" b="1" spc="-5" dirty="0">
                <a:cs typeface="Arial"/>
              </a:rPr>
              <a:t>dụng </a:t>
            </a:r>
            <a:r>
              <a:rPr lang="vi-VN" sz="2400" b="1" spc="-10" dirty="0">
                <a:cs typeface="Arial"/>
              </a:rPr>
              <a:t>loài chỉ</a:t>
            </a:r>
            <a:r>
              <a:rPr lang="vi-VN" sz="2400" b="1" spc="-80" dirty="0">
                <a:cs typeface="Arial"/>
              </a:rPr>
              <a:t> </a:t>
            </a:r>
            <a:r>
              <a:rPr lang="vi-VN" sz="2400" b="1" spc="-5" dirty="0">
                <a:cs typeface="Arial"/>
              </a:rPr>
              <a:t>thị</a:t>
            </a:r>
            <a:endParaRPr lang="vi-VN" sz="2400" dirty="0">
              <a:cs typeface="Arial"/>
            </a:endParaRPr>
          </a:p>
          <a:p>
            <a:pPr marL="391795" lvl="1" indent="-140335">
              <a:lnSpc>
                <a:spcPct val="150000"/>
              </a:lnSpc>
              <a:spcBef>
                <a:spcPts val="165"/>
              </a:spcBef>
              <a:buFont typeface="Wingdings"/>
              <a:buChar char=""/>
              <a:tabLst>
                <a:tab pos="392430" algn="l"/>
              </a:tabLst>
            </a:pPr>
            <a:r>
              <a:rPr lang="vi-VN" sz="2400" b="1" spc="-10" dirty="0">
                <a:cs typeface="Arial"/>
              </a:rPr>
              <a:t>Sử </a:t>
            </a:r>
            <a:r>
              <a:rPr lang="vi-VN" sz="2400" b="1" spc="-5" dirty="0">
                <a:cs typeface="Arial"/>
              </a:rPr>
              <a:t>dụng </a:t>
            </a:r>
            <a:r>
              <a:rPr lang="vi-VN" sz="2400" b="1" spc="-10" dirty="0">
                <a:cs typeface="Arial"/>
              </a:rPr>
              <a:t>sinh </a:t>
            </a:r>
            <a:r>
              <a:rPr lang="vi-VN" sz="2400" b="1" spc="-15" dirty="0">
                <a:cs typeface="Arial"/>
              </a:rPr>
              <a:t>vật </a:t>
            </a:r>
            <a:r>
              <a:rPr lang="vi-VN" sz="2400" b="1" spc="-10" dirty="0">
                <a:cs typeface="Arial"/>
              </a:rPr>
              <a:t>nhạy</a:t>
            </a:r>
            <a:r>
              <a:rPr lang="vi-VN" sz="2400" b="1" spc="-50" dirty="0">
                <a:cs typeface="Arial"/>
              </a:rPr>
              <a:t> </a:t>
            </a:r>
            <a:r>
              <a:rPr lang="vi-VN" sz="2400" b="1" spc="-15" dirty="0">
                <a:cs typeface="Arial"/>
              </a:rPr>
              <a:t>cảm</a:t>
            </a:r>
            <a:endParaRPr lang="vi-VN" sz="2400" dirty="0">
              <a:cs typeface="Arial"/>
            </a:endParaRPr>
          </a:p>
          <a:p>
            <a:pPr marL="391795" lvl="1" indent="-140335">
              <a:lnSpc>
                <a:spcPct val="150000"/>
              </a:lnSpc>
              <a:spcBef>
                <a:spcPts val="155"/>
              </a:spcBef>
              <a:buFont typeface="Wingdings"/>
              <a:buChar char=""/>
              <a:tabLst>
                <a:tab pos="392430" algn="l"/>
              </a:tabLst>
            </a:pPr>
            <a:r>
              <a:rPr lang="vi-VN" sz="2400" b="1" spc="-10" dirty="0">
                <a:cs typeface="Arial"/>
              </a:rPr>
              <a:t>Sử </a:t>
            </a:r>
            <a:r>
              <a:rPr lang="vi-VN" sz="2400" b="1" spc="-5" dirty="0">
                <a:cs typeface="Arial"/>
              </a:rPr>
              <a:t>dụng </a:t>
            </a:r>
            <a:r>
              <a:rPr lang="vi-VN" sz="2400" b="1" spc="-10" dirty="0">
                <a:cs typeface="Arial"/>
              </a:rPr>
              <a:t>sinh </a:t>
            </a:r>
            <a:r>
              <a:rPr lang="vi-VN" sz="2400" b="1" spc="-15" dirty="0">
                <a:cs typeface="Arial"/>
              </a:rPr>
              <a:t>vật </a:t>
            </a:r>
            <a:r>
              <a:rPr lang="vi-VN" sz="2400" b="1" spc="-10" dirty="0">
                <a:cs typeface="Arial"/>
              </a:rPr>
              <a:t>tích</a:t>
            </a:r>
            <a:r>
              <a:rPr lang="vi-VN" sz="2400" b="1" spc="-45" dirty="0">
                <a:cs typeface="Arial"/>
              </a:rPr>
              <a:t> </a:t>
            </a:r>
            <a:r>
              <a:rPr lang="vi-VN" sz="2400" b="1" spc="-5" dirty="0">
                <a:cs typeface="Arial"/>
              </a:rPr>
              <a:t>tụ</a:t>
            </a:r>
            <a:endParaRPr lang="vi-VN" sz="2400" dirty="0">
              <a:cs typeface="Arial"/>
            </a:endParaRPr>
          </a:p>
          <a:p>
            <a:pPr marL="251460" indent="-142240">
              <a:lnSpc>
                <a:spcPct val="150000"/>
              </a:lnSpc>
              <a:spcBef>
                <a:spcPts val="165"/>
              </a:spcBef>
              <a:buFont typeface="Arial"/>
              <a:buAutoNum type="arabicPeriod"/>
              <a:tabLst>
                <a:tab pos="252095" algn="l"/>
              </a:tabLst>
            </a:pPr>
            <a:r>
              <a:rPr lang="vi-VN" sz="2400" b="1" spc="-5" dirty="0">
                <a:cs typeface="Arial"/>
              </a:rPr>
              <a:t>Phương </a:t>
            </a:r>
            <a:r>
              <a:rPr lang="vi-VN" sz="2400" b="1" spc="-10" dirty="0">
                <a:cs typeface="Arial"/>
              </a:rPr>
              <a:t>pháp sử </a:t>
            </a:r>
            <a:r>
              <a:rPr lang="vi-VN" sz="2400" b="1" spc="-5" dirty="0">
                <a:cs typeface="Arial"/>
              </a:rPr>
              <a:t>dụng </a:t>
            </a:r>
            <a:r>
              <a:rPr lang="vi-VN" sz="2400" b="1" spc="-10" dirty="0">
                <a:cs typeface="Arial"/>
              </a:rPr>
              <a:t>phản </a:t>
            </a:r>
            <a:r>
              <a:rPr lang="vi-VN" sz="2400" b="1" spc="-5" dirty="0">
                <a:cs typeface="Arial"/>
              </a:rPr>
              <a:t>ứng </a:t>
            </a:r>
            <a:r>
              <a:rPr lang="vi-VN" sz="2400" b="1" spc="-10" dirty="0">
                <a:cs typeface="Arial"/>
              </a:rPr>
              <a:t>của nhiều</a:t>
            </a:r>
            <a:r>
              <a:rPr lang="vi-VN" sz="2400" b="1" spc="-75" dirty="0">
                <a:cs typeface="Arial"/>
              </a:rPr>
              <a:t> </a:t>
            </a:r>
            <a:r>
              <a:rPr lang="vi-VN" sz="2400" b="1" spc="-10" dirty="0">
                <a:cs typeface="Arial"/>
              </a:rPr>
              <a:t>loài</a:t>
            </a:r>
            <a:endParaRPr lang="vi-VN" sz="2400" dirty="0">
              <a:cs typeface="Arial"/>
            </a:endParaRPr>
          </a:p>
          <a:p>
            <a:pPr marL="391795" indent="-140335">
              <a:lnSpc>
                <a:spcPct val="150000"/>
              </a:lnSpc>
              <a:spcBef>
                <a:spcPts val="165"/>
              </a:spcBef>
              <a:buFont typeface="Wingdings"/>
              <a:buChar char=""/>
              <a:tabLst>
                <a:tab pos="392430" algn="l"/>
              </a:tabLst>
            </a:pPr>
            <a:r>
              <a:rPr lang="vi-VN" sz="2400" b="1" spc="-5" dirty="0">
                <a:cs typeface="Arial"/>
              </a:rPr>
              <a:t>Đo mức độ phong</a:t>
            </a:r>
            <a:r>
              <a:rPr lang="vi-VN" sz="2400" b="1" spc="-150" dirty="0">
                <a:cs typeface="Arial"/>
              </a:rPr>
              <a:t> </a:t>
            </a:r>
            <a:r>
              <a:rPr lang="vi-VN" sz="2400" b="1" spc="-5" dirty="0">
                <a:cs typeface="Arial"/>
              </a:rPr>
              <a:t>phú</a:t>
            </a:r>
            <a:endParaRPr lang="vi-VN" sz="2400" dirty="0">
              <a:cs typeface="Arial"/>
            </a:endParaRPr>
          </a:p>
          <a:p>
            <a:pPr marL="391795" indent="-140335">
              <a:lnSpc>
                <a:spcPct val="150000"/>
              </a:lnSpc>
              <a:spcBef>
                <a:spcPts val="165"/>
              </a:spcBef>
              <a:buFont typeface="Wingdings"/>
              <a:buChar char=""/>
              <a:tabLst>
                <a:tab pos="392430" algn="l"/>
              </a:tabLst>
            </a:pPr>
            <a:r>
              <a:rPr lang="vi-VN" sz="2400" b="1" spc="-10" dirty="0">
                <a:cs typeface="Arial"/>
              </a:rPr>
              <a:t>Liệt</a:t>
            </a:r>
            <a:r>
              <a:rPr lang="vi-VN" sz="2400" b="1" spc="-80" dirty="0">
                <a:cs typeface="Arial"/>
              </a:rPr>
              <a:t> </a:t>
            </a:r>
            <a:r>
              <a:rPr lang="vi-VN" sz="2400" b="1" spc="-15" dirty="0">
                <a:cs typeface="Arial"/>
              </a:rPr>
              <a:t>kê</a:t>
            </a:r>
            <a:endParaRPr lang="vi-VN" sz="2400" dirty="0">
              <a:cs typeface="Arial"/>
            </a:endParaRPr>
          </a:p>
          <a:p>
            <a:pPr marL="391795" indent="-140335">
              <a:lnSpc>
                <a:spcPct val="150000"/>
              </a:lnSpc>
              <a:spcBef>
                <a:spcPts val="165"/>
              </a:spcBef>
              <a:buFont typeface="Wingdings"/>
              <a:buChar char=""/>
              <a:tabLst>
                <a:tab pos="392430" algn="l"/>
              </a:tabLst>
            </a:pPr>
            <a:r>
              <a:rPr lang="vi-VN" sz="2400" b="1" spc="-5" dirty="0">
                <a:cs typeface="Arial"/>
              </a:rPr>
              <a:t>Đo </a:t>
            </a:r>
            <a:r>
              <a:rPr lang="vi-VN" sz="2400" b="1" spc="-10" dirty="0">
                <a:cs typeface="Arial"/>
              </a:rPr>
              <a:t>đếm </a:t>
            </a:r>
            <a:r>
              <a:rPr lang="vi-VN" sz="2400" b="1" spc="-5" dirty="0">
                <a:cs typeface="Arial"/>
              </a:rPr>
              <a:t>theo </a:t>
            </a:r>
            <a:r>
              <a:rPr lang="vi-VN" sz="2400" b="1" spc="-10" dirty="0">
                <a:cs typeface="Arial"/>
              </a:rPr>
              <a:t>chức </a:t>
            </a:r>
            <a:r>
              <a:rPr lang="vi-VN" sz="2400" b="1" spc="-5" dirty="0">
                <a:cs typeface="Arial"/>
              </a:rPr>
              <a:t>năng dinh</a:t>
            </a:r>
            <a:r>
              <a:rPr lang="vi-VN" sz="2400" b="1" spc="-100" dirty="0">
                <a:cs typeface="Arial"/>
              </a:rPr>
              <a:t> </a:t>
            </a:r>
            <a:r>
              <a:rPr lang="vi-VN" sz="2400" b="1" spc="-5" dirty="0">
                <a:cs typeface="Arial"/>
              </a:rPr>
              <a:t>dưỡng</a:t>
            </a:r>
            <a:endParaRPr lang="vi-VN" sz="2400" dirty="0">
              <a:cs typeface="Arial"/>
            </a:endParaRPr>
          </a:p>
          <a:p>
            <a:pPr marL="391795" indent="-140335">
              <a:lnSpc>
                <a:spcPct val="150000"/>
              </a:lnSpc>
              <a:spcBef>
                <a:spcPts val="155"/>
              </a:spcBef>
              <a:buFont typeface="Wingdings"/>
              <a:buChar char=""/>
              <a:tabLst>
                <a:tab pos="392430" algn="l"/>
              </a:tabLst>
            </a:pPr>
            <a:r>
              <a:rPr lang="vi-VN" sz="2400" b="1" spc="-10" dirty="0">
                <a:cs typeface="Arial"/>
              </a:rPr>
              <a:t>Sử </a:t>
            </a:r>
            <a:r>
              <a:rPr lang="vi-VN" sz="2400" b="1" spc="-5" dirty="0">
                <a:cs typeface="Arial"/>
              </a:rPr>
              <a:t>dụng </a:t>
            </a:r>
            <a:r>
              <a:rPr lang="vi-VN" sz="2400" b="1" spc="-10" dirty="0">
                <a:cs typeface="Arial"/>
              </a:rPr>
              <a:t>chỉ số kết</a:t>
            </a:r>
            <a:r>
              <a:rPr lang="vi-VN" sz="2400" b="1" spc="-90" dirty="0">
                <a:cs typeface="Arial"/>
              </a:rPr>
              <a:t> </a:t>
            </a:r>
            <a:r>
              <a:rPr lang="vi-VN" sz="2400" b="1" spc="-5" dirty="0">
                <a:cs typeface="Arial"/>
              </a:rPr>
              <a:t>hợp</a:t>
            </a:r>
            <a:endParaRPr lang="vi-VN" sz="2400" dirty="0">
              <a:cs typeface="Aria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251460" indent="-142240">
              <a:lnSpc>
                <a:spcPct val="100000"/>
              </a:lnSpc>
              <a:spcBef>
                <a:spcPts val="225"/>
              </a:spcBef>
              <a:buFont typeface="Arial"/>
              <a:buAutoNum type="arabicPeriod" startAt="2"/>
              <a:tabLst>
                <a:tab pos="252095" algn="l"/>
              </a:tabLst>
            </a:pPr>
            <a:r>
              <a:rPr lang="vi-VN" sz="2400" b="1" i="1" spc="5" dirty="0">
                <a:solidFill>
                  <a:srgbClr val="001F5F"/>
                </a:solidFill>
                <a:cs typeface="Arial"/>
              </a:rPr>
              <a:t>Sự </a:t>
            </a:r>
            <a:r>
              <a:rPr lang="vi-VN" sz="2400" b="1" i="1" dirty="0">
                <a:solidFill>
                  <a:srgbClr val="001F5F"/>
                </a:solidFill>
                <a:cs typeface="Arial"/>
              </a:rPr>
              <a:t>liệt kê: </a:t>
            </a:r>
            <a:r>
              <a:rPr lang="vi-VN" sz="2400" spc="-10" dirty="0">
                <a:cs typeface="Arial"/>
              </a:rPr>
              <a:t>Chỉ </a:t>
            </a:r>
            <a:r>
              <a:rPr lang="vi-VN" sz="2400" spc="-5" dirty="0">
                <a:cs typeface="Arial"/>
              </a:rPr>
              <a:t>số </a:t>
            </a:r>
            <a:r>
              <a:rPr lang="vi-VN" sz="2400" spc="-10" dirty="0">
                <a:cs typeface="Arial"/>
              </a:rPr>
              <a:t>định </a:t>
            </a:r>
            <a:r>
              <a:rPr lang="vi-VN" sz="2400" spc="-5" dirty="0">
                <a:cs typeface="Arial"/>
              </a:rPr>
              <a:t>lượng</a:t>
            </a:r>
            <a:r>
              <a:rPr lang="vi-VN" sz="2400" spc="-50" dirty="0">
                <a:cs typeface="Arial"/>
              </a:rPr>
              <a:t> </a:t>
            </a:r>
            <a:r>
              <a:rPr lang="vi-VN" sz="2400" b="1" spc="-10" dirty="0">
                <a:cs typeface="Arial"/>
              </a:rPr>
              <a:t>BMWP</a:t>
            </a:r>
            <a:endParaRPr lang="vi-VN" sz="2400" dirty="0">
              <a:cs typeface="Arial"/>
            </a:endParaRPr>
          </a:p>
          <a:p>
            <a:pPr marL="391795" marR="342265" lvl="1" indent="-140335">
              <a:lnSpc>
                <a:spcPct val="148000"/>
              </a:lnSpc>
              <a:spcBef>
                <a:spcPts val="40"/>
              </a:spcBef>
              <a:buFont typeface="Wingdings"/>
              <a:buChar char=""/>
              <a:tabLst>
                <a:tab pos="392430" algn="l"/>
              </a:tabLst>
            </a:pPr>
            <a:r>
              <a:rPr lang="vi-VN" sz="2400" spc="-10" dirty="0">
                <a:cs typeface="Arial"/>
              </a:rPr>
              <a:t>Năm </a:t>
            </a:r>
            <a:r>
              <a:rPr lang="vi-VN" sz="2400" spc="-15" dirty="0">
                <a:cs typeface="Arial"/>
              </a:rPr>
              <a:t>1979 </a:t>
            </a:r>
            <a:r>
              <a:rPr lang="vi-VN" sz="2400" spc="-10" dirty="0">
                <a:cs typeface="Arial"/>
              </a:rPr>
              <a:t>hệ thống điểm (Biological Monitoring  </a:t>
            </a:r>
            <a:r>
              <a:rPr lang="vi-VN" sz="2400" spc="-5" dirty="0">
                <a:cs typeface="Arial"/>
              </a:rPr>
              <a:t>Working </a:t>
            </a:r>
            <a:r>
              <a:rPr lang="vi-VN" sz="2400" spc="-10" dirty="0">
                <a:cs typeface="Arial"/>
              </a:rPr>
              <a:t>Party </a:t>
            </a:r>
            <a:r>
              <a:rPr lang="vi-VN" sz="2400" spc="-5" dirty="0">
                <a:cs typeface="Arial"/>
              </a:rPr>
              <a:t>(BMWP) được </a:t>
            </a:r>
            <a:r>
              <a:rPr lang="vi-VN" sz="2400" spc="-10" dirty="0">
                <a:cs typeface="Arial"/>
              </a:rPr>
              <a:t>áp </a:t>
            </a:r>
            <a:r>
              <a:rPr lang="vi-VN" sz="2400" spc="-15" dirty="0">
                <a:cs typeface="Arial"/>
              </a:rPr>
              <a:t>dụng </a:t>
            </a:r>
            <a:r>
              <a:rPr lang="vi-VN" sz="2400" spc="-5" dirty="0">
                <a:cs typeface="Arial"/>
              </a:rPr>
              <a:t>ở </a:t>
            </a:r>
            <a:r>
              <a:rPr lang="vi-VN" sz="2400" spc="-10" dirty="0">
                <a:cs typeface="Arial"/>
              </a:rPr>
              <a:t>châu</a:t>
            </a:r>
            <a:r>
              <a:rPr lang="vi-VN" sz="2400" spc="-95" dirty="0">
                <a:cs typeface="Arial"/>
              </a:rPr>
              <a:t> </a:t>
            </a:r>
            <a:r>
              <a:rPr lang="vi-VN" sz="2400" spc="-10" dirty="0">
                <a:cs typeface="Arial"/>
              </a:rPr>
              <a:t>Âu</a:t>
            </a:r>
            <a:endParaRPr lang="vi-VN" sz="2400" dirty="0">
              <a:cs typeface="Arial"/>
            </a:endParaRPr>
          </a:p>
          <a:p>
            <a:pPr marL="391795" marR="183515" lvl="1" indent="-140335" algn="just">
              <a:lnSpc>
                <a:spcPct val="148100"/>
              </a:lnSpc>
              <a:buFont typeface="Wingdings"/>
              <a:buChar char=""/>
              <a:tabLst>
                <a:tab pos="392430" algn="l"/>
              </a:tabLst>
            </a:pPr>
            <a:r>
              <a:rPr lang="vi-VN" sz="2400" spc="-5" dirty="0">
                <a:cs typeface="Arial"/>
              </a:rPr>
              <a:t>Hệ </a:t>
            </a:r>
            <a:r>
              <a:rPr lang="vi-VN" sz="2400" spc="-10" dirty="0">
                <a:cs typeface="Arial"/>
              </a:rPr>
              <a:t>thống điểm </a:t>
            </a:r>
            <a:r>
              <a:rPr lang="vi-VN" sz="2400" spc="-5" dirty="0">
                <a:cs typeface="Arial"/>
              </a:rPr>
              <a:t>được </a:t>
            </a:r>
            <a:r>
              <a:rPr lang="vi-VN" sz="2400" spc="-15" dirty="0">
                <a:cs typeface="Arial"/>
              </a:rPr>
              <a:t>xác </a:t>
            </a:r>
            <a:r>
              <a:rPr lang="vi-VN" sz="2400" spc="-10" dirty="0">
                <a:cs typeface="Arial"/>
              </a:rPr>
              <a:t>định dựa theo </a:t>
            </a:r>
            <a:r>
              <a:rPr lang="vi-VN" sz="2400" spc="-5" dirty="0">
                <a:cs typeface="Arial"/>
              </a:rPr>
              <a:t>sự </a:t>
            </a:r>
            <a:r>
              <a:rPr lang="vi-VN" sz="2400" spc="-10" dirty="0">
                <a:cs typeface="Arial"/>
              </a:rPr>
              <a:t>hiện diện  của một </a:t>
            </a:r>
            <a:r>
              <a:rPr lang="vi-VN" sz="2400" spc="-5" dirty="0">
                <a:cs typeface="Arial"/>
              </a:rPr>
              <a:t>số </a:t>
            </a:r>
            <a:r>
              <a:rPr lang="vi-VN" sz="2400" spc="-10" dirty="0">
                <a:cs typeface="Arial"/>
              </a:rPr>
              <a:t>họ </a:t>
            </a:r>
            <a:r>
              <a:rPr lang="vi-VN" sz="2400" spc="-15" dirty="0">
                <a:cs typeface="Arial"/>
              </a:rPr>
              <a:t>động </a:t>
            </a:r>
            <a:r>
              <a:rPr lang="vi-VN" sz="2400" spc="-10" dirty="0">
                <a:cs typeface="Arial"/>
              </a:rPr>
              <a:t>vật không xương sống </a:t>
            </a:r>
            <a:r>
              <a:rPr lang="vi-VN" sz="2400" spc="-5" dirty="0">
                <a:cs typeface="Arial"/>
              </a:rPr>
              <a:t>cỡ lớn </a:t>
            </a:r>
            <a:r>
              <a:rPr lang="vi-VN" sz="2400" spc="-10" dirty="0">
                <a:cs typeface="Arial"/>
              </a:rPr>
              <a:t>từ  điểm 10 </a:t>
            </a:r>
            <a:r>
              <a:rPr lang="vi-VN" sz="2400" spc="-5" dirty="0">
                <a:cs typeface="Arial"/>
              </a:rPr>
              <a:t>(rất </a:t>
            </a:r>
            <a:r>
              <a:rPr lang="vi-VN" sz="2400" spc="-10" dirty="0">
                <a:cs typeface="Arial"/>
              </a:rPr>
              <a:t>sạch) đến điểm </a:t>
            </a:r>
            <a:r>
              <a:rPr lang="vi-VN" sz="2400" spc="-5" dirty="0">
                <a:cs typeface="Arial"/>
              </a:rPr>
              <a:t>1 (rất</a:t>
            </a:r>
            <a:r>
              <a:rPr lang="vi-VN" sz="2400" spc="-35" dirty="0">
                <a:cs typeface="Arial"/>
              </a:rPr>
              <a:t> </a:t>
            </a:r>
            <a:r>
              <a:rPr lang="vi-VN" sz="2400" spc="-10" dirty="0">
                <a:cs typeface="Arial"/>
              </a:rPr>
              <a:t>bẩn)</a:t>
            </a:r>
            <a:endParaRPr lang="vi-VN" sz="2400" dirty="0">
              <a:cs typeface="Arial"/>
            </a:endParaRPr>
          </a:p>
          <a:p>
            <a:pPr marL="391795" lvl="1" indent="-140335">
              <a:lnSpc>
                <a:spcPct val="100000"/>
              </a:lnSpc>
              <a:spcBef>
                <a:spcPts val="430"/>
              </a:spcBef>
              <a:buClr>
                <a:srgbClr val="000000"/>
              </a:buClr>
              <a:buFont typeface="Wingdings"/>
              <a:buChar char=""/>
              <a:tabLst>
                <a:tab pos="392430" algn="l"/>
              </a:tabLst>
            </a:pPr>
            <a:r>
              <a:rPr lang="vi-VN" sz="2400" spc="-10" dirty="0">
                <a:solidFill>
                  <a:srgbClr val="0000FF"/>
                </a:solidFill>
                <a:cs typeface="Arial"/>
              </a:rPr>
              <a:t>Bảng điểm</a:t>
            </a:r>
            <a:r>
              <a:rPr lang="vi-VN" sz="2400" spc="-50" dirty="0">
                <a:solidFill>
                  <a:srgbClr val="0000FF"/>
                </a:solidFill>
                <a:cs typeface="Arial"/>
              </a:rPr>
              <a:t> </a:t>
            </a:r>
            <a:r>
              <a:rPr lang="vi-VN" sz="2400" spc="-10" dirty="0">
                <a:solidFill>
                  <a:srgbClr val="0000FF"/>
                </a:solidFill>
                <a:cs typeface="Arial"/>
              </a:rPr>
              <a:t>BMWP</a:t>
            </a:r>
            <a:r>
              <a:rPr lang="vi-VN" sz="2400" spc="-15" baseline="22222" dirty="0">
                <a:solidFill>
                  <a:srgbClr val="0000FF"/>
                </a:solidFill>
                <a:cs typeface="Arial"/>
              </a:rPr>
              <a:t>Viet</a:t>
            </a:r>
            <a:endParaRPr lang="vi-VN" sz="2400" baseline="22222" dirty="0">
              <a:cs typeface="Arial"/>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lnSpcReduction="10000"/>
          </a:bodyPr>
          <a:lstStyle/>
          <a:p>
            <a:pPr marL="109220">
              <a:lnSpc>
                <a:spcPct val="150000"/>
              </a:lnSpc>
              <a:spcBef>
                <a:spcPts val="245"/>
              </a:spcBef>
            </a:pPr>
            <a:r>
              <a:rPr lang="vi-VN" sz="2200" b="1" dirty="0">
                <a:solidFill>
                  <a:srgbClr val="006FC0"/>
                </a:solidFill>
                <a:cs typeface="Arial"/>
              </a:rPr>
              <a:t>2.1.2. </a:t>
            </a:r>
            <a:r>
              <a:rPr lang="vi-VN" sz="2200" b="1" spc="5" dirty="0">
                <a:solidFill>
                  <a:srgbClr val="006FC0"/>
                </a:solidFill>
                <a:cs typeface="Arial"/>
              </a:rPr>
              <a:t>Phương pháp đa</a:t>
            </a:r>
            <a:r>
              <a:rPr lang="vi-VN" sz="2200" b="1" spc="-55" dirty="0">
                <a:solidFill>
                  <a:srgbClr val="006FC0"/>
                </a:solidFill>
                <a:cs typeface="Arial"/>
              </a:rPr>
              <a:t> </a:t>
            </a:r>
            <a:r>
              <a:rPr lang="vi-VN" sz="2200" b="1" dirty="0">
                <a:solidFill>
                  <a:srgbClr val="006FC0"/>
                </a:solidFill>
                <a:cs typeface="Arial"/>
              </a:rPr>
              <a:t>loài</a:t>
            </a:r>
            <a:endParaRPr lang="vi-VN" sz="2200" dirty="0">
              <a:cs typeface="Arial"/>
            </a:endParaRPr>
          </a:p>
          <a:p>
            <a:pPr marL="109220">
              <a:lnSpc>
                <a:spcPct val="150000"/>
              </a:lnSpc>
              <a:spcBef>
                <a:spcPts val="85"/>
              </a:spcBef>
            </a:pPr>
            <a:r>
              <a:rPr lang="vi-VN" sz="2200" b="1" i="1" dirty="0">
                <a:solidFill>
                  <a:srgbClr val="001F5F"/>
                </a:solidFill>
                <a:cs typeface="Arial"/>
              </a:rPr>
              <a:t>2. </a:t>
            </a:r>
            <a:r>
              <a:rPr lang="vi-VN" sz="2200" b="1" i="1" spc="5" dirty="0">
                <a:solidFill>
                  <a:srgbClr val="001F5F"/>
                </a:solidFill>
                <a:cs typeface="Arial"/>
              </a:rPr>
              <a:t>Sự </a:t>
            </a:r>
            <a:r>
              <a:rPr lang="vi-VN" sz="2200" b="1" i="1" dirty="0">
                <a:solidFill>
                  <a:srgbClr val="001F5F"/>
                </a:solidFill>
                <a:cs typeface="Arial"/>
              </a:rPr>
              <a:t>liệt </a:t>
            </a:r>
            <a:r>
              <a:rPr lang="vi-VN" sz="2200" b="1" i="1" spc="5" dirty="0">
                <a:solidFill>
                  <a:srgbClr val="001F5F"/>
                </a:solidFill>
                <a:cs typeface="Arial"/>
              </a:rPr>
              <a:t>kê </a:t>
            </a:r>
            <a:r>
              <a:rPr lang="vi-VN" sz="2200" b="1" spc="-5" dirty="0">
                <a:cs typeface="Arial"/>
              </a:rPr>
              <a:t>Chỉ </a:t>
            </a:r>
            <a:r>
              <a:rPr lang="vi-VN" sz="2200" b="1" spc="-10" dirty="0">
                <a:cs typeface="Arial"/>
              </a:rPr>
              <a:t>số bán </a:t>
            </a:r>
            <a:r>
              <a:rPr lang="vi-VN" sz="2200" b="1" spc="-5" dirty="0">
                <a:cs typeface="Arial"/>
              </a:rPr>
              <a:t>định lượng: </a:t>
            </a:r>
            <a:r>
              <a:rPr lang="vi-VN" sz="2200" b="1" spc="-10" dirty="0">
                <a:cs typeface="Arial"/>
              </a:rPr>
              <a:t>Chandler,</a:t>
            </a:r>
            <a:r>
              <a:rPr lang="vi-VN" sz="2200" b="1" spc="85" dirty="0">
                <a:cs typeface="Arial"/>
              </a:rPr>
              <a:t> </a:t>
            </a:r>
            <a:r>
              <a:rPr lang="vi-VN" sz="2200" b="1" spc="-10" dirty="0">
                <a:cs typeface="Arial"/>
              </a:rPr>
              <a:t>Chutter’s</a:t>
            </a:r>
            <a:endParaRPr lang="vi-VN" sz="2200" dirty="0">
              <a:cs typeface="Arial"/>
            </a:endParaRPr>
          </a:p>
          <a:p>
            <a:pPr marL="251460" indent="-142240">
              <a:lnSpc>
                <a:spcPct val="150000"/>
              </a:lnSpc>
              <a:spcBef>
                <a:spcPts val="10"/>
              </a:spcBef>
              <a:buFont typeface="Wingdings"/>
              <a:buChar char=""/>
              <a:tabLst>
                <a:tab pos="251460" algn="l"/>
              </a:tabLst>
            </a:pPr>
            <a:r>
              <a:rPr lang="vi-VN" sz="2200" spc="5" dirty="0">
                <a:cs typeface="Arial"/>
              </a:rPr>
              <a:t>Điểm số Chandler: Chandler’s Biotic Score</a:t>
            </a:r>
            <a:r>
              <a:rPr lang="vi-VN" sz="2200" spc="-30" dirty="0">
                <a:cs typeface="Arial"/>
              </a:rPr>
              <a:t> </a:t>
            </a:r>
            <a:r>
              <a:rPr lang="vi-VN" sz="2200" spc="5" dirty="0">
                <a:cs typeface="Arial"/>
              </a:rPr>
              <a:t>(CBS)</a:t>
            </a:r>
            <a:endParaRPr lang="vi-VN" sz="2200" dirty="0">
              <a:cs typeface="Arial"/>
            </a:endParaRPr>
          </a:p>
          <a:p>
            <a:pPr marL="251460" indent="-142240">
              <a:lnSpc>
                <a:spcPct val="150000"/>
              </a:lnSpc>
              <a:buFont typeface="Arial"/>
              <a:buChar char="•"/>
              <a:tabLst>
                <a:tab pos="251460" algn="l"/>
              </a:tabLst>
            </a:pPr>
            <a:r>
              <a:rPr lang="vi-VN" sz="2200" spc="-10" dirty="0">
                <a:cs typeface="Arial"/>
              </a:rPr>
              <a:t>Thu mẫu đv không xương sống </a:t>
            </a:r>
            <a:r>
              <a:rPr lang="vi-VN" sz="2200" spc="-5" dirty="0">
                <a:cs typeface="Arial"/>
              </a:rPr>
              <a:t>khu vực nước</a:t>
            </a:r>
            <a:r>
              <a:rPr lang="vi-VN" sz="2200" spc="-25" dirty="0">
                <a:cs typeface="Arial"/>
              </a:rPr>
              <a:t> </a:t>
            </a:r>
            <a:r>
              <a:rPr lang="vi-VN" sz="2200" spc="-15" dirty="0">
                <a:cs typeface="Arial"/>
              </a:rPr>
              <a:t>nông</a:t>
            </a:r>
            <a:endParaRPr lang="vi-VN" sz="2200" dirty="0">
              <a:cs typeface="Arial"/>
            </a:endParaRPr>
          </a:p>
          <a:p>
            <a:pPr marL="251460" marR="60325" indent="-142240">
              <a:lnSpc>
                <a:spcPct val="150000"/>
              </a:lnSpc>
              <a:spcBef>
                <a:spcPts val="30"/>
              </a:spcBef>
              <a:buFont typeface="Arial"/>
              <a:buChar char="•"/>
              <a:tabLst>
                <a:tab pos="251460" algn="l"/>
              </a:tabLst>
            </a:pPr>
            <a:r>
              <a:rPr lang="vi-VN" sz="2200" spc="-10" dirty="0">
                <a:cs typeface="Arial"/>
              </a:rPr>
              <a:t>Chandler tạo chỉ </a:t>
            </a:r>
            <a:r>
              <a:rPr lang="vi-VN" sz="2200" spc="-5" dirty="0">
                <a:cs typeface="Arial"/>
              </a:rPr>
              <a:t>số </a:t>
            </a:r>
            <a:r>
              <a:rPr lang="vi-VN" sz="2200" spc="-10" dirty="0">
                <a:cs typeface="Arial"/>
              </a:rPr>
              <a:t>dựa theo sáu </a:t>
            </a:r>
            <a:r>
              <a:rPr lang="vi-VN" sz="2200" spc="-15" dirty="0">
                <a:cs typeface="Arial"/>
              </a:rPr>
              <a:t>nhóm động </a:t>
            </a:r>
            <a:r>
              <a:rPr lang="vi-VN" sz="2200" spc="-10" dirty="0">
                <a:cs typeface="Arial"/>
              </a:rPr>
              <a:t>vật </a:t>
            </a:r>
            <a:r>
              <a:rPr lang="vi-VN" sz="2200" spc="-5" dirty="0">
                <a:cs typeface="Arial"/>
              </a:rPr>
              <a:t>“chỉ </a:t>
            </a:r>
            <a:r>
              <a:rPr lang="vi-VN" sz="2200" spc="-10" dirty="0">
                <a:cs typeface="Arial"/>
              </a:rPr>
              <a:t>thị”  </a:t>
            </a:r>
            <a:r>
              <a:rPr lang="vi-VN" sz="2200" spc="-15" dirty="0">
                <a:cs typeface="Arial"/>
              </a:rPr>
              <a:t>như </a:t>
            </a:r>
            <a:r>
              <a:rPr lang="vi-VN" sz="2200" spc="-10" dirty="0">
                <a:cs typeface="Arial"/>
              </a:rPr>
              <a:t>Woodiwiss (như chỉ </a:t>
            </a:r>
            <a:r>
              <a:rPr lang="vi-VN" sz="2200" spc="-5" dirty="0">
                <a:cs typeface="Arial"/>
              </a:rPr>
              <a:t>số </a:t>
            </a:r>
            <a:r>
              <a:rPr lang="vi-VN" sz="2200" spc="-15" dirty="0">
                <a:cs typeface="Arial"/>
              </a:rPr>
              <a:t>Trent) </a:t>
            </a:r>
            <a:r>
              <a:rPr lang="vi-VN" sz="2200" spc="-5" dirty="0">
                <a:cs typeface="Arial"/>
              </a:rPr>
              <a:t>và </a:t>
            </a:r>
            <a:r>
              <a:rPr lang="vi-VN" sz="2200" spc="-10" dirty="0">
                <a:cs typeface="Arial"/>
              </a:rPr>
              <a:t>“cấp </a:t>
            </a:r>
            <a:r>
              <a:rPr lang="vi-VN" sz="2200" spc="-15" dirty="0">
                <a:cs typeface="Arial"/>
              </a:rPr>
              <a:t>phong phú” </a:t>
            </a:r>
            <a:r>
              <a:rPr lang="vi-VN" sz="2200" spc="-5" dirty="0">
                <a:cs typeface="Arial"/>
              </a:rPr>
              <a:t>(The  </a:t>
            </a:r>
            <a:r>
              <a:rPr lang="vi-VN" sz="2200" spc="-10" dirty="0">
                <a:cs typeface="Arial"/>
              </a:rPr>
              <a:t>levels of </a:t>
            </a:r>
            <a:r>
              <a:rPr lang="vi-VN" sz="2200" spc="-15" dirty="0">
                <a:cs typeface="Arial"/>
              </a:rPr>
              <a:t>abundance) bao </a:t>
            </a:r>
            <a:r>
              <a:rPr lang="vi-VN" sz="2200" spc="-10" dirty="0">
                <a:cs typeface="Arial"/>
              </a:rPr>
              <a:t>gồm: </a:t>
            </a:r>
            <a:r>
              <a:rPr lang="vi-VN" sz="2200" spc="-5" dirty="0">
                <a:cs typeface="Arial"/>
              </a:rPr>
              <a:t>Có </a:t>
            </a:r>
            <a:r>
              <a:rPr lang="vi-VN" sz="2200" spc="-10" dirty="0">
                <a:cs typeface="Arial"/>
              </a:rPr>
              <a:t>mặt/Xuất hiện (1-2), Ít  (Một </a:t>
            </a:r>
            <a:r>
              <a:rPr lang="vi-VN" sz="2200" spc="-5" dirty="0">
                <a:cs typeface="Arial"/>
              </a:rPr>
              <a:t>vài) </a:t>
            </a:r>
            <a:r>
              <a:rPr lang="vi-VN" sz="2200" spc="-10" dirty="0">
                <a:cs typeface="Arial"/>
              </a:rPr>
              <a:t>(3-10), </a:t>
            </a:r>
            <a:r>
              <a:rPr lang="vi-VN" sz="2200" spc="-15" dirty="0">
                <a:cs typeface="Arial"/>
              </a:rPr>
              <a:t>Trung </a:t>
            </a:r>
            <a:r>
              <a:rPr lang="vi-VN" sz="2200" spc="-10" dirty="0">
                <a:cs typeface="Arial"/>
              </a:rPr>
              <a:t>bình </a:t>
            </a:r>
            <a:r>
              <a:rPr lang="vi-VN" sz="2200" spc="-20" dirty="0">
                <a:cs typeface="Arial"/>
              </a:rPr>
              <a:t>(11-50), </a:t>
            </a:r>
            <a:r>
              <a:rPr lang="vi-VN" sz="2200" spc="-10" dirty="0">
                <a:cs typeface="Arial"/>
              </a:rPr>
              <a:t>Nhiều (51-100), Rất  nhiều</a:t>
            </a:r>
            <a:r>
              <a:rPr lang="vi-VN" sz="2200" spc="-80" dirty="0">
                <a:cs typeface="Arial"/>
              </a:rPr>
              <a:t> </a:t>
            </a:r>
            <a:r>
              <a:rPr lang="vi-VN" sz="2200" spc="-10" dirty="0">
                <a:cs typeface="Arial"/>
              </a:rPr>
              <a:t>(&gt;100).</a:t>
            </a:r>
            <a:endParaRPr lang="vi-VN" sz="2200" dirty="0">
              <a:cs typeface="Arial"/>
            </a:endParaRPr>
          </a:p>
          <a:p>
            <a:pPr marL="251460" marR="111125" indent="-142240">
              <a:lnSpc>
                <a:spcPct val="150000"/>
              </a:lnSpc>
              <a:tabLst>
                <a:tab pos="251460" algn="l"/>
              </a:tabLst>
            </a:pPr>
            <a:r>
              <a:rPr lang="vi-VN" sz="2200" spc="-10" dirty="0">
                <a:cs typeface="Arial"/>
              </a:rPr>
              <a:t>Sắp </a:t>
            </a:r>
            <a:r>
              <a:rPr lang="vi-VN" sz="2200" spc="-15" dirty="0">
                <a:cs typeface="Arial"/>
              </a:rPr>
              <a:t>xếp </a:t>
            </a:r>
            <a:r>
              <a:rPr lang="vi-VN" sz="2200" spc="-10" dirty="0">
                <a:cs typeface="Arial"/>
              </a:rPr>
              <a:t>các nhóm theo </a:t>
            </a:r>
            <a:r>
              <a:rPr lang="vi-VN" sz="2200" spc="-5" dirty="0">
                <a:cs typeface="Arial"/>
              </a:rPr>
              <a:t>khả </a:t>
            </a:r>
            <a:r>
              <a:rPr lang="vi-VN" sz="2200" spc="-10" dirty="0">
                <a:cs typeface="Arial"/>
              </a:rPr>
              <a:t>năng </a:t>
            </a:r>
            <a:r>
              <a:rPr lang="vi-VN" sz="2200" spc="-5" dirty="0">
                <a:cs typeface="Arial"/>
              </a:rPr>
              <a:t>chịu ô </a:t>
            </a:r>
            <a:r>
              <a:rPr lang="vi-VN" sz="2200" spc="-10" dirty="0">
                <a:cs typeface="Arial"/>
              </a:rPr>
              <a:t>nhiễm chất hữu  </a:t>
            </a:r>
            <a:r>
              <a:rPr lang="vi-VN" sz="2200" spc="-5" dirty="0">
                <a:cs typeface="Arial"/>
              </a:rPr>
              <a:t>cơ và </a:t>
            </a:r>
            <a:r>
              <a:rPr lang="vi-VN" sz="2200" spc="-15" dirty="0">
                <a:cs typeface="Arial"/>
              </a:rPr>
              <a:t>gán </a:t>
            </a:r>
            <a:r>
              <a:rPr lang="vi-VN" sz="2200" spc="-10" dirty="0">
                <a:cs typeface="Arial"/>
              </a:rPr>
              <a:t>cho </a:t>
            </a:r>
            <a:r>
              <a:rPr lang="vi-VN" sz="2200" spc="-5" dirty="0">
                <a:cs typeface="Arial"/>
              </a:rPr>
              <a:t>số </a:t>
            </a:r>
            <a:r>
              <a:rPr lang="vi-VN" sz="2200" spc="-10" dirty="0">
                <a:cs typeface="Arial"/>
              </a:rPr>
              <a:t>điểm </a:t>
            </a:r>
            <a:r>
              <a:rPr lang="vi-VN" sz="2200" spc="-15" dirty="0">
                <a:cs typeface="Arial"/>
              </a:rPr>
              <a:t>(yếu </a:t>
            </a:r>
            <a:r>
              <a:rPr lang="vi-VN" sz="2200" spc="-5" dirty="0">
                <a:cs typeface="Arial"/>
              </a:rPr>
              <a:t>tố </a:t>
            </a:r>
            <a:r>
              <a:rPr lang="vi-VN" sz="2200" spc="-10" dirty="0">
                <a:cs typeface="Arial"/>
              </a:rPr>
              <a:t>cân </a:t>
            </a:r>
            <a:r>
              <a:rPr lang="vi-VN" sz="2200" spc="-15" dirty="0">
                <a:cs typeface="Arial"/>
              </a:rPr>
              <a:t>bằng) </a:t>
            </a:r>
            <a:r>
              <a:rPr lang="vi-VN" sz="2200" spc="-10" dirty="0">
                <a:cs typeface="Arial"/>
              </a:rPr>
              <a:t>theo </a:t>
            </a:r>
            <a:r>
              <a:rPr lang="vi-VN" sz="2200" spc="-5" dirty="0">
                <a:cs typeface="Arial"/>
              </a:rPr>
              <a:t>mức </a:t>
            </a:r>
            <a:r>
              <a:rPr lang="vi-VN" sz="2200" spc="-15" dirty="0">
                <a:cs typeface="Arial"/>
              </a:rPr>
              <a:t>phong  phú </a:t>
            </a:r>
            <a:r>
              <a:rPr lang="vi-VN" sz="2200" spc="-10" dirty="0">
                <a:cs typeface="Arial"/>
              </a:rPr>
              <a:t>của</a:t>
            </a:r>
            <a:r>
              <a:rPr lang="vi-VN" sz="2200" spc="-55" dirty="0">
                <a:cs typeface="Arial"/>
              </a:rPr>
              <a:t> </a:t>
            </a:r>
            <a:r>
              <a:rPr lang="vi-VN" sz="2200" spc="-10" dirty="0">
                <a:cs typeface="Arial"/>
              </a:rPr>
              <a:t>chúng.</a:t>
            </a:r>
            <a:endParaRPr lang="vi-VN" sz="2200" dirty="0">
              <a:cs typeface="Arial"/>
            </a:endParaRPr>
          </a:p>
          <a:p>
            <a:pPr marL="251460" indent="-142240">
              <a:lnSpc>
                <a:spcPct val="150000"/>
              </a:lnSpc>
              <a:buFont typeface="Arial"/>
              <a:buChar char="•"/>
              <a:tabLst>
                <a:tab pos="251460" algn="l"/>
              </a:tabLst>
            </a:pPr>
            <a:r>
              <a:rPr lang="vi-VN" sz="2200" spc="-10" dirty="0">
                <a:cs typeface="Arial"/>
              </a:rPr>
              <a:t>Link Bảng điểm </a:t>
            </a:r>
            <a:r>
              <a:rPr lang="vi-VN" sz="2200" spc="-5" dirty="0">
                <a:cs typeface="Arial"/>
              </a:rPr>
              <a:t>số</a:t>
            </a:r>
            <a:r>
              <a:rPr lang="vi-VN" sz="2200" spc="-55" dirty="0">
                <a:cs typeface="Arial"/>
              </a:rPr>
              <a:t> </a:t>
            </a:r>
            <a:r>
              <a:rPr lang="vi-VN" sz="2200" spc="-10" dirty="0">
                <a:cs typeface="Arial"/>
              </a:rPr>
              <a:t>Chandler</a:t>
            </a:r>
            <a:endParaRPr lang="vi-VN" sz="2200" dirty="0">
              <a:cs typeface="Arial"/>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p:cNvSpPr>
            <a:spLocks noGrp="1"/>
          </p:cNvSpPr>
          <p:nvPr>
            <p:ph idx="1"/>
          </p:nvPr>
        </p:nvSpPr>
        <p:spPr>
          <a:xfrm>
            <a:off x="457200" y="609600"/>
            <a:ext cx="8229600" cy="5516563"/>
          </a:xfrm>
          <a:prstGeom prst="rect">
            <a:avLst/>
          </a:prstGeom>
          <a:blipFill>
            <a:blip r:embed="rId2" cstate="print"/>
            <a:stretch>
              <a:fillRect/>
            </a:stretch>
          </a:blipFill>
        </p:spPr>
        <p:txBody>
          <a:bodyPr wrap="square" lIns="0" tIns="0" rIns="0" bIns="0" rtlCol="0"/>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220">
              <a:lnSpc>
                <a:spcPct val="150000"/>
              </a:lnSpc>
              <a:spcBef>
                <a:spcPts val="85"/>
              </a:spcBef>
            </a:pPr>
            <a:r>
              <a:rPr lang="vi-VN" sz="2000" b="1" i="1" spc="5" dirty="0">
                <a:solidFill>
                  <a:srgbClr val="001F5F"/>
                </a:solidFill>
                <a:cs typeface="Arial"/>
              </a:rPr>
              <a:t>Sự </a:t>
            </a:r>
            <a:r>
              <a:rPr lang="vi-VN" sz="2000" b="1" i="1" dirty="0">
                <a:solidFill>
                  <a:srgbClr val="001F5F"/>
                </a:solidFill>
                <a:cs typeface="Arial"/>
              </a:rPr>
              <a:t>liệt </a:t>
            </a:r>
            <a:r>
              <a:rPr lang="vi-VN" sz="2000" b="1" i="1" spc="5" dirty="0">
                <a:solidFill>
                  <a:srgbClr val="001F5F"/>
                </a:solidFill>
                <a:cs typeface="Arial"/>
              </a:rPr>
              <a:t>kê </a:t>
            </a:r>
            <a:r>
              <a:rPr lang="vi-VN" sz="2000" b="1" spc="-5" dirty="0">
                <a:cs typeface="Arial"/>
              </a:rPr>
              <a:t>Chỉ </a:t>
            </a:r>
            <a:r>
              <a:rPr lang="vi-VN" sz="2000" b="1" spc="-10" dirty="0">
                <a:cs typeface="Arial"/>
              </a:rPr>
              <a:t>số bán </a:t>
            </a:r>
            <a:r>
              <a:rPr lang="vi-VN" sz="2000" b="1" spc="-5" dirty="0">
                <a:cs typeface="Arial"/>
              </a:rPr>
              <a:t>định lượng: </a:t>
            </a:r>
            <a:r>
              <a:rPr lang="vi-VN" sz="2000" b="1" spc="-10" dirty="0">
                <a:cs typeface="Arial"/>
              </a:rPr>
              <a:t>Chandler,</a:t>
            </a:r>
            <a:r>
              <a:rPr lang="vi-VN" sz="2000" b="1" spc="85" dirty="0">
                <a:cs typeface="Arial"/>
              </a:rPr>
              <a:t> </a:t>
            </a:r>
            <a:r>
              <a:rPr lang="vi-VN" sz="2000" b="1" spc="-10" dirty="0">
                <a:cs typeface="Arial"/>
              </a:rPr>
              <a:t>Chutter’s</a:t>
            </a:r>
            <a:endParaRPr lang="vi-VN" sz="2000" dirty="0">
              <a:cs typeface="Arial"/>
            </a:endParaRPr>
          </a:p>
          <a:p>
            <a:pPr marL="251460" indent="-142240">
              <a:lnSpc>
                <a:spcPct val="150000"/>
              </a:lnSpc>
              <a:spcBef>
                <a:spcPts val="10"/>
              </a:spcBef>
              <a:buFont typeface="Wingdings"/>
              <a:buChar char=""/>
              <a:tabLst>
                <a:tab pos="251460" algn="l"/>
              </a:tabLst>
            </a:pPr>
            <a:r>
              <a:rPr lang="vi-VN" sz="2000" spc="5" dirty="0">
                <a:cs typeface="Arial"/>
              </a:rPr>
              <a:t>Chỉ số Chutter: Chutter’s Index</a:t>
            </a:r>
            <a:r>
              <a:rPr lang="vi-VN" sz="2000" spc="-65" dirty="0">
                <a:cs typeface="Arial"/>
              </a:rPr>
              <a:t> </a:t>
            </a:r>
            <a:r>
              <a:rPr lang="vi-VN" sz="2000" spc="5" dirty="0">
                <a:cs typeface="Arial"/>
              </a:rPr>
              <a:t>(CI)</a:t>
            </a:r>
            <a:endParaRPr lang="vi-VN" sz="2000" dirty="0">
              <a:cs typeface="Arial"/>
            </a:endParaRPr>
          </a:p>
          <a:p>
            <a:pPr marL="251460" indent="-142240">
              <a:lnSpc>
                <a:spcPct val="150000"/>
              </a:lnSpc>
              <a:spcBef>
                <a:spcPts val="280"/>
              </a:spcBef>
              <a:buFont typeface="Arial"/>
              <a:buChar char="•"/>
              <a:tabLst>
                <a:tab pos="251460" algn="l"/>
              </a:tabLst>
            </a:pPr>
            <a:r>
              <a:rPr lang="vi-VN" sz="2000" spc="-10" dirty="0">
                <a:cs typeface="Arial"/>
              </a:rPr>
              <a:t>Chutter (1972) </a:t>
            </a:r>
            <a:r>
              <a:rPr lang="vi-VN" sz="2000" spc="-15" dirty="0">
                <a:cs typeface="Arial"/>
              </a:rPr>
              <a:t>xác </a:t>
            </a:r>
            <a:r>
              <a:rPr lang="vi-VN" sz="2000" spc="-10" dirty="0">
                <a:cs typeface="Arial"/>
              </a:rPr>
              <a:t>định chỉ </a:t>
            </a:r>
            <a:r>
              <a:rPr lang="vi-VN" sz="2000" spc="-5" dirty="0">
                <a:cs typeface="Arial"/>
              </a:rPr>
              <a:t>số </a:t>
            </a:r>
            <a:r>
              <a:rPr lang="vi-VN" sz="2000" spc="-10" dirty="0">
                <a:cs typeface="Arial"/>
              </a:rPr>
              <a:t>sinh học </a:t>
            </a:r>
            <a:r>
              <a:rPr lang="vi-VN" sz="2000" spc="-5" dirty="0">
                <a:cs typeface="Arial"/>
              </a:rPr>
              <a:t>sử </a:t>
            </a:r>
            <a:r>
              <a:rPr lang="vi-VN" sz="2000" spc="-15" dirty="0">
                <a:cs typeface="Arial"/>
              </a:rPr>
              <a:t>dụng </a:t>
            </a:r>
            <a:r>
              <a:rPr lang="vi-VN" sz="2000" spc="-10" dirty="0">
                <a:cs typeface="Arial"/>
              </a:rPr>
              <a:t>cho</a:t>
            </a:r>
            <a:r>
              <a:rPr lang="vi-VN" sz="2000" spc="95" dirty="0">
                <a:cs typeface="Arial"/>
              </a:rPr>
              <a:t> </a:t>
            </a:r>
            <a:r>
              <a:rPr lang="vi-VN" sz="2000" spc="-10" dirty="0">
                <a:cs typeface="Arial"/>
              </a:rPr>
              <a:t>Nam</a:t>
            </a:r>
            <a:endParaRPr lang="vi-VN" sz="2000" dirty="0">
              <a:cs typeface="Arial"/>
            </a:endParaRPr>
          </a:p>
          <a:p>
            <a:pPr marL="251460">
              <a:lnSpc>
                <a:spcPct val="150000"/>
              </a:lnSpc>
              <a:spcBef>
                <a:spcPts val="430"/>
              </a:spcBef>
            </a:pPr>
            <a:r>
              <a:rPr lang="vi-VN" sz="2000" spc="-10" dirty="0">
                <a:cs typeface="Arial"/>
              </a:rPr>
              <a:t>Phi dựa theo </a:t>
            </a:r>
            <a:r>
              <a:rPr lang="vi-VN" sz="2000" spc="-15" dirty="0">
                <a:cs typeface="Arial"/>
              </a:rPr>
              <a:t>phản </a:t>
            </a:r>
            <a:r>
              <a:rPr lang="vi-VN" sz="2000" spc="-10" dirty="0">
                <a:cs typeface="Arial"/>
              </a:rPr>
              <a:t>ứng của các loài </a:t>
            </a:r>
            <a:r>
              <a:rPr lang="vi-VN" sz="2000" spc="-15" dirty="0">
                <a:cs typeface="Arial"/>
              </a:rPr>
              <a:t>hoặc </a:t>
            </a:r>
            <a:r>
              <a:rPr lang="vi-VN" sz="2000" spc="-10" dirty="0">
                <a:cs typeface="Arial"/>
              </a:rPr>
              <a:t>họ ĐVKXS</a:t>
            </a:r>
            <a:r>
              <a:rPr lang="vi-VN" sz="2000" spc="105" dirty="0">
                <a:cs typeface="Arial"/>
              </a:rPr>
              <a:t> </a:t>
            </a:r>
            <a:r>
              <a:rPr lang="vi-VN" sz="2000" spc="-5" dirty="0">
                <a:cs typeface="Arial"/>
              </a:rPr>
              <a:t>cỡ</a:t>
            </a:r>
            <a:endParaRPr lang="vi-VN" sz="2000" dirty="0">
              <a:cs typeface="Arial"/>
            </a:endParaRPr>
          </a:p>
          <a:p>
            <a:pPr marL="251460">
              <a:lnSpc>
                <a:spcPct val="150000"/>
              </a:lnSpc>
              <a:spcBef>
                <a:spcPts val="434"/>
              </a:spcBef>
            </a:pPr>
            <a:r>
              <a:rPr lang="vi-VN" sz="2000" spc="-5" dirty="0">
                <a:cs typeface="Arial"/>
              </a:rPr>
              <a:t>lớn với ô </a:t>
            </a:r>
            <a:r>
              <a:rPr lang="vi-VN" sz="2000" spc="-10" dirty="0">
                <a:cs typeface="Arial"/>
              </a:rPr>
              <a:t>nhiễm chất hữu</a:t>
            </a:r>
            <a:r>
              <a:rPr lang="vi-VN" sz="2000" spc="-60" dirty="0">
                <a:cs typeface="Arial"/>
              </a:rPr>
              <a:t> </a:t>
            </a:r>
            <a:r>
              <a:rPr lang="vi-VN" sz="2000" spc="-10" dirty="0">
                <a:cs typeface="Arial"/>
              </a:rPr>
              <a:t>cơ</a:t>
            </a:r>
            <a:endParaRPr lang="vi-VN" sz="2000" dirty="0">
              <a:cs typeface="Arial"/>
            </a:endParaRPr>
          </a:p>
          <a:p>
            <a:pPr marL="251460" marR="64135" indent="-142240">
              <a:lnSpc>
                <a:spcPct val="150000"/>
              </a:lnSpc>
              <a:buFont typeface="Arial"/>
              <a:buChar char="•"/>
              <a:tabLst>
                <a:tab pos="251460" algn="l"/>
              </a:tabLst>
            </a:pPr>
            <a:r>
              <a:rPr lang="vi-VN" sz="2000" spc="-10" dirty="0">
                <a:cs typeface="Arial"/>
              </a:rPr>
              <a:t>Xác định chỉ </a:t>
            </a:r>
            <a:r>
              <a:rPr lang="vi-VN" sz="2000" spc="-5" dirty="0">
                <a:cs typeface="Arial"/>
              </a:rPr>
              <a:t>số </a:t>
            </a:r>
            <a:r>
              <a:rPr lang="vi-VN" sz="2000" spc="-10" dirty="0">
                <a:cs typeface="Arial"/>
              </a:rPr>
              <a:t>dựa theo giả thiết: 1) </a:t>
            </a:r>
            <a:r>
              <a:rPr lang="vi-VN" sz="2000" spc="-5" dirty="0">
                <a:cs typeface="Arial"/>
              </a:rPr>
              <a:t>Có </a:t>
            </a:r>
            <a:r>
              <a:rPr lang="vi-VN" sz="2000" spc="-10" dirty="0">
                <a:cs typeface="Arial"/>
              </a:rPr>
              <a:t>thể </a:t>
            </a:r>
            <a:r>
              <a:rPr lang="vi-VN" sz="2000" spc="-15" dirty="0">
                <a:cs typeface="Arial"/>
              </a:rPr>
              <a:t>xác </a:t>
            </a:r>
            <a:r>
              <a:rPr lang="vi-VN" sz="2000" spc="-10" dirty="0">
                <a:cs typeface="Arial"/>
              </a:rPr>
              <a:t>định </a:t>
            </a:r>
            <a:r>
              <a:rPr lang="vi-VN" sz="2000" spc="-5" dirty="0">
                <a:cs typeface="Arial"/>
              </a:rPr>
              <a:t>được  </a:t>
            </a:r>
            <a:r>
              <a:rPr lang="vi-VN" sz="2000" spc="-15" dirty="0">
                <a:cs typeface="Arial"/>
              </a:rPr>
              <a:t>quần xã động </a:t>
            </a:r>
            <a:r>
              <a:rPr lang="vi-VN" sz="2000" spc="-10" dirty="0">
                <a:cs typeface="Arial"/>
              </a:rPr>
              <a:t>vật </a:t>
            </a:r>
            <a:r>
              <a:rPr lang="vi-VN" sz="2000" spc="-5" dirty="0">
                <a:cs typeface="Arial"/>
              </a:rPr>
              <a:t>ở khu vực nước </a:t>
            </a:r>
            <a:r>
              <a:rPr lang="vi-VN" sz="2000" spc="-10" dirty="0">
                <a:cs typeface="Arial"/>
              </a:rPr>
              <a:t>chảy không bị </a:t>
            </a:r>
            <a:r>
              <a:rPr lang="vi-VN" sz="2000" spc="-5" dirty="0">
                <a:cs typeface="Arial"/>
              </a:rPr>
              <a:t>ô</a:t>
            </a:r>
            <a:r>
              <a:rPr lang="vi-VN" sz="2000" spc="50" dirty="0">
                <a:cs typeface="Arial"/>
              </a:rPr>
              <a:t> </a:t>
            </a:r>
            <a:r>
              <a:rPr lang="vi-VN" sz="2000" spc="-10" dirty="0">
                <a:cs typeface="Arial"/>
              </a:rPr>
              <a:t>nhiễm;</a:t>
            </a:r>
            <a:endParaRPr lang="vi-VN" sz="2000" dirty="0">
              <a:cs typeface="Arial"/>
            </a:endParaRPr>
          </a:p>
          <a:p>
            <a:pPr marL="251460" marR="76835">
              <a:lnSpc>
                <a:spcPct val="150000"/>
              </a:lnSpc>
            </a:pPr>
            <a:r>
              <a:rPr lang="vi-VN" sz="2000" spc="-10" dirty="0">
                <a:cs typeface="Arial"/>
              </a:rPr>
              <a:t>2) </a:t>
            </a:r>
            <a:r>
              <a:rPr lang="vi-VN" sz="2000" spc="-5" dirty="0">
                <a:cs typeface="Arial"/>
              </a:rPr>
              <a:t>Dự </a:t>
            </a:r>
            <a:r>
              <a:rPr lang="vi-VN" sz="2000" spc="-15" dirty="0">
                <a:cs typeface="Arial"/>
              </a:rPr>
              <a:t>đoán </a:t>
            </a:r>
            <a:r>
              <a:rPr lang="vi-VN" sz="2000" spc="-5" dirty="0">
                <a:cs typeface="Arial"/>
              </a:rPr>
              <a:t>được sự </a:t>
            </a:r>
            <a:r>
              <a:rPr lang="vi-VN" sz="2000" spc="-10" dirty="0">
                <a:cs typeface="Arial"/>
              </a:rPr>
              <a:t>thay đổi của chúng </a:t>
            </a:r>
            <a:r>
              <a:rPr lang="vi-VN" sz="2000" spc="-5" dirty="0">
                <a:cs typeface="Arial"/>
              </a:rPr>
              <a:t>khi có ô </a:t>
            </a:r>
            <a:r>
              <a:rPr lang="vi-VN" sz="2000" spc="-10" dirty="0">
                <a:cs typeface="Arial"/>
              </a:rPr>
              <a:t>nhiễm  chất hữu </a:t>
            </a:r>
            <a:r>
              <a:rPr lang="vi-VN" sz="2000" spc="-5" dirty="0">
                <a:cs typeface="Arial"/>
              </a:rPr>
              <a:t>cơ và </a:t>
            </a:r>
            <a:r>
              <a:rPr lang="vi-VN" sz="2000" spc="-10" dirty="0">
                <a:cs typeface="Arial"/>
              </a:rPr>
              <a:t>3) Mức thay đổi tăng </a:t>
            </a:r>
            <a:r>
              <a:rPr lang="vi-VN" sz="2000" spc="-5" dirty="0">
                <a:cs typeface="Arial"/>
              </a:rPr>
              <a:t>khi mức ô </a:t>
            </a:r>
            <a:r>
              <a:rPr lang="vi-VN" sz="2000" spc="-10" dirty="0">
                <a:cs typeface="Arial"/>
              </a:rPr>
              <a:t>nhiễm</a:t>
            </a:r>
            <a:r>
              <a:rPr lang="vi-VN" sz="2000" spc="10" dirty="0">
                <a:cs typeface="Arial"/>
              </a:rPr>
              <a:t> </a:t>
            </a:r>
            <a:r>
              <a:rPr lang="vi-VN" sz="2000" spc="-10" dirty="0">
                <a:cs typeface="Arial"/>
              </a:rPr>
              <a:t>tăng</a:t>
            </a:r>
            <a:endParaRPr lang="vi-VN" sz="2000" dirty="0">
              <a:cs typeface="Arial"/>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3"/>
          <p:cNvSpPr/>
          <p:nvPr/>
        </p:nvSpPr>
        <p:spPr>
          <a:xfrm>
            <a:off x="480059" y="1527428"/>
            <a:ext cx="7673341" cy="4111372"/>
          </a:xfrm>
          <a:custGeom>
            <a:avLst/>
            <a:gdLst/>
            <a:ahLst/>
            <a:cxnLst/>
            <a:rect l="l" t="t" r="r" b="b"/>
            <a:pathLst>
              <a:path w="2811145" h="2108200">
                <a:moveTo>
                  <a:pt x="0" y="2107946"/>
                </a:moveTo>
                <a:lnTo>
                  <a:pt x="2810891" y="2107946"/>
                </a:lnTo>
                <a:lnTo>
                  <a:pt x="2810891" y="0"/>
                </a:lnTo>
                <a:lnTo>
                  <a:pt x="0" y="0"/>
                </a:lnTo>
                <a:lnTo>
                  <a:pt x="0" y="2107946"/>
                </a:lnTo>
                <a:close/>
              </a:path>
            </a:pathLst>
          </a:custGeom>
          <a:ln w="24384">
            <a:solidFill>
              <a:srgbClr val="000000"/>
            </a:solidFill>
          </a:ln>
        </p:spPr>
        <p:txBody>
          <a:bodyPr wrap="square" lIns="0" tIns="0" rIns="0" bIns="0" rtlCol="0"/>
          <a:lstStyle/>
          <a:p>
            <a:endParaRPr/>
          </a:p>
        </p:txBody>
      </p:sp>
      <p:sp>
        <p:nvSpPr>
          <p:cNvPr id="9" name="object 8"/>
          <p:cNvSpPr txBox="1"/>
          <p:nvPr/>
        </p:nvSpPr>
        <p:spPr>
          <a:xfrm>
            <a:off x="533400" y="609600"/>
            <a:ext cx="7097884" cy="2471382"/>
          </a:xfrm>
          <a:prstGeom prst="rect">
            <a:avLst/>
          </a:prstGeom>
        </p:spPr>
        <p:txBody>
          <a:bodyPr vert="horz" wrap="square" lIns="0" tIns="0" rIns="0" bIns="0" rtlCol="0">
            <a:spAutoFit/>
          </a:bodyPr>
          <a:lstStyle/>
          <a:p>
            <a:pPr marL="118745">
              <a:lnSpc>
                <a:spcPct val="100000"/>
              </a:lnSpc>
            </a:pPr>
            <a:r>
              <a:rPr sz="2000" b="1" spc="10" dirty="0">
                <a:solidFill>
                  <a:srgbClr val="FF0000"/>
                </a:solidFill>
                <a:latin typeface="Arial"/>
                <a:cs typeface="Arial"/>
              </a:rPr>
              <a:t>2.1. </a:t>
            </a:r>
            <a:r>
              <a:rPr sz="2000" b="1" spc="15" dirty="0">
                <a:solidFill>
                  <a:srgbClr val="FF0000"/>
                </a:solidFill>
                <a:latin typeface="Arial"/>
                <a:cs typeface="Arial"/>
              </a:rPr>
              <a:t>PHƯƠNG PHÁP </a:t>
            </a:r>
            <a:r>
              <a:rPr sz="2000" b="1" spc="10" dirty="0">
                <a:solidFill>
                  <a:srgbClr val="FF0000"/>
                </a:solidFill>
                <a:latin typeface="Arial"/>
                <a:cs typeface="Arial"/>
              </a:rPr>
              <a:t>GIÁM SÁT SINH</a:t>
            </a:r>
            <a:r>
              <a:rPr sz="2000" b="1" spc="-70" dirty="0">
                <a:solidFill>
                  <a:srgbClr val="FF0000"/>
                </a:solidFill>
                <a:latin typeface="Arial"/>
                <a:cs typeface="Arial"/>
              </a:rPr>
              <a:t> </a:t>
            </a:r>
            <a:r>
              <a:rPr sz="2000" b="1" spc="15" dirty="0">
                <a:solidFill>
                  <a:srgbClr val="FF0000"/>
                </a:solidFill>
                <a:latin typeface="Arial"/>
                <a:cs typeface="Arial"/>
              </a:rPr>
              <a:t>HỌC</a:t>
            </a:r>
            <a:endParaRPr sz="2000" dirty="0">
              <a:latin typeface="Arial"/>
              <a:cs typeface="Arial"/>
            </a:endParaRPr>
          </a:p>
          <a:p>
            <a:pPr>
              <a:lnSpc>
                <a:spcPct val="100000"/>
              </a:lnSpc>
              <a:spcBef>
                <a:spcPts val="245"/>
              </a:spcBef>
            </a:pPr>
            <a:r>
              <a:rPr sz="2000" b="1" dirty="0">
                <a:solidFill>
                  <a:srgbClr val="006FC0"/>
                </a:solidFill>
                <a:latin typeface="Arial"/>
                <a:cs typeface="Arial"/>
              </a:rPr>
              <a:t>2.1.2. </a:t>
            </a:r>
            <a:r>
              <a:rPr sz="2000" b="1" spc="5" dirty="0">
                <a:solidFill>
                  <a:srgbClr val="006FC0"/>
                </a:solidFill>
                <a:latin typeface="Arial"/>
                <a:cs typeface="Arial"/>
              </a:rPr>
              <a:t>Phương pháp đa</a:t>
            </a:r>
            <a:r>
              <a:rPr sz="2000" b="1" spc="-55" dirty="0">
                <a:solidFill>
                  <a:srgbClr val="006FC0"/>
                </a:solidFill>
                <a:latin typeface="Arial"/>
                <a:cs typeface="Arial"/>
              </a:rPr>
              <a:t> </a:t>
            </a:r>
            <a:r>
              <a:rPr sz="2000" b="1" dirty="0">
                <a:solidFill>
                  <a:srgbClr val="006FC0"/>
                </a:solidFill>
                <a:latin typeface="Arial"/>
                <a:cs typeface="Arial"/>
              </a:rPr>
              <a:t>loài</a:t>
            </a:r>
            <a:endParaRPr sz="2000" dirty="0">
              <a:latin typeface="Arial"/>
              <a:cs typeface="Arial"/>
            </a:endParaRPr>
          </a:p>
          <a:p>
            <a:pPr>
              <a:lnSpc>
                <a:spcPct val="100000"/>
              </a:lnSpc>
              <a:spcBef>
                <a:spcPts val="85"/>
              </a:spcBef>
            </a:pPr>
            <a:r>
              <a:rPr sz="2000" b="1" i="1" dirty="0">
                <a:solidFill>
                  <a:srgbClr val="001F5F"/>
                </a:solidFill>
                <a:latin typeface="Arial"/>
                <a:cs typeface="Arial"/>
              </a:rPr>
              <a:t>2.  </a:t>
            </a:r>
            <a:r>
              <a:rPr sz="2000" b="1" i="1" spc="5" dirty="0">
                <a:solidFill>
                  <a:srgbClr val="001F5F"/>
                </a:solidFill>
                <a:latin typeface="Arial"/>
                <a:cs typeface="Arial"/>
              </a:rPr>
              <a:t>Sự </a:t>
            </a:r>
            <a:r>
              <a:rPr sz="2000" b="1" i="1" dirty="0">
                <a:solidFill>
                  <a:srgbClr val="001F5F"/>
                </a:solidFill>
                <a:latin typeface="Arial"/>
                <a:cs typeface="Arial"/>
              </a:rPr>
              <a:t>liệt </a:t>
            </a:r>
            <a:r>
              <a:rPr sz="2000" b="1" i="1" spc="5" dirty="0">
                <a:solidFill>
                  <a:srgbClr val="001F5F"/>
                </a:solidFill>
                <a:latin typeface="Arial"/>
                <a:cs typeface="Arial"/>
              </a:rPr>
              <a:t>kê </a:t>
            </a:r>
            <a:r>
              <a:rPr sz="2000" b="1" spc="-5" dirty="0">
                <a:latin typeface="Arial"/>
                <a:cs typeface="Arial"/>
              </a:rPr>
              <a:t>Chỉ </a:t>
            </a:r>
            <a:r>
              <a:rPr sz="2000" b="1" spc="-10" dirty="0">
                <a:latin typeface="Arial"/>
                <a:cs typeface="Arial"/>
              </a:rPr>
              <a:t>số bán </a:t>
            </a:r>
            <a:r>
              <a:rPr sz="2000" b="1" spc="-5" dirty="0">
                <a:latin typeface="Arial"/>
                <a:cs typeface="Arial"/>
              </a:rPr>
              <a:t>định lượng: </a:t>
            </a:r>
            <a:r>
              <a:rPr sz="2000" b="1" spc="-10" dirty="0">
                <a:latin typeface="Arial"/>
                <a:cs typeface="Arial"/>
              </a:rPr>
              <a:t>Chandler,</a:t>
            </a:r>
            <a:r>
              <a:rPr sz="2000" b="1" spc="-140" dirty="0">
                <a:latin typeface="Arial"/>
                <a:cs typeface="Arial"/>
              </a:rPr>
              <a:t> </a:t>
            </a:r>
            <a:r>
              <a:rPr sz="2000" b="1" spc="-10" dirty="0">
                <a:latin typeface="Arial"/>
                <a:cs typeface="Arial"/>
              </a:rPr>
              <a:t>Chutter’s</a:t>
            </a:r>
            <a:endParaRPr sz="2000" dirty="0">
              <a:latin typeface="Arial"/>
              <a:cs typeface="Arial"/>
            </a:endParaRPr>
          </a:p>
          <a:p>
            <a:pPr marL="141605" indent="-141605">
              <a:lnSpc>
                <a:spcPct val="100000"/>
              </a:lnSpc>
              <a:spcBef>
                <a:spcPts val="10"/>
              </a:spcBef>
              <a:buFont typeface="Wingdings"/>
              <a:buChar char=""/>
              <a:tabLst>
                <a:tab pos="142240" algn="l"/>
              </a:tabLst>
            </a:pPr>
            <a:r>
              <a:rPr sz="2000" spc="5" dirty="0">
                <a:latin typeface="Arial"/>
                <a:cs typeface="Arial"/>
              </a:rPr>
              <a:t>Chỉ số Chutter: Chutter’s Index</a:t>
            </a:r>
            <a:r>
              <a:rPr sz="2000" spc="-60" dirty="0">
                <a:latin typeface="Arial"/>
                <a:cs typeface="Arial"/>
              </a:rPr>
              <a:t> </a:t>
            </a:r>
            <a:r>
              <a:rPr sz="2000" spc="5" dirty="0">
                <a:latin typeface="Arial"/>
                <a:cs typeface="Arial"/>
              </a:rPr>
              <a:t>(CI)</a:t>
            </a:r>
            <a:endParaRPr sz="2000" dirty="0">
              <a:latin typeface="Arial"/>
              <a:cs typeface="Arial"/>
            </a:endParaRPr>
          </a:p>
          <a:p>
            <a:pPr marL="141605" indent="-141605">
              <a:lnSpc>
                <a:spcPct val="100000"/>
              </a:lnSpc>
              <a:spcBef>
                <a:spcPts val="280"/>
              </a:spcBef>
              <a:buFont typeface="Arial"/>
              <a:buChar char="•"/>
              <a:tabLst>
                <a:tab pos="142240" algn="l"/>
              </a:tabLst>
            </a:pPr>
            <a:r>
              <a:rPr sz="2000" spc="-10" dirty="0">
                <a:latin typeface="Arial"/>
                <a:cs typeface="Arial"/>
              </a:rPr>
              <a:t>Xác định </a:t>
            </a:r>
            <a:r>
              <a:rPr sz="2000" spc="-15" dirty="0">
                <a:latin typeface="Arial"/>
                <a:cs typeface="Arial"/>
              </a:rPr>
              <a:t>danh </a:t>
            </a:r>
            <a:r>
              <a:rPr sz="2000" spc="-10" dirty="0">
                <a:latin typeface="Arial"/>
                <a:cs typeface="Arial"/>
              </a:rPr>
              <a:t>sách các </a:t>
            </a:r>
            <a:r>
              <a:rPr sz="2000" spc="-15" dirty="0">
                <a:latin typeface="Arial"/>
                <a:cs typeface="Arial"/>
              </a:rPr>
              <a:t>taxon </a:t>
            </a:r>
            <a:r>
              <a:rPr sz="2000" spc="-10" dirty="0">
                <a:latin typeface="Arial"/>
                <a:cs typeface="Arial"/>
              </a:rPr>
              <a:t>mẫu thu </a:t>
            </a:r>
            <a:r>
              <a:rPr sz="2000" spc="-5" dirty="0">
                <a:latin typeface="Arial"/>
                <a:cs typeface="Arial"/>
              </a:rPr>
              <a:t>được và </a:t>
            </a:r>
            <a:r>
              <a:rPr sz="2000" spc="-15" dirty="0">
                <a:latin typeface="Arial"/>
                <a:cs typeface="Arial"/>
              </a:rPr>
              <a:t>gán</a:t>
            </a:r>
            <a:r>
              <a:rPr sz="2000" spc="95" dirty="0">
                <a:latin typeface="Arial"/>
                <a:cs typeface="Arial"/>
              </a:rPr>
              <a:t> </a:t>
            </a:r>
            <a:r>
              <a:rPr sz="2000" spc="-10" dirty="0">
                <a:latin typeface="Arial"/>
                <a:cs typeface="Arial"/>
              </a:rPr>
              <a:t>các</a:t>
            </a:r>
            <a:endParaRPr sz="2000" dirty="0">
              <a:latin typeface="Arial"/>
              <a:cs typeface="Arial"/>
            </a:endParaRPr>
          </a:p>
          <a:p>
            <a:pPr marL="141605">
              <a:lnSpc>
                <a:spcPct val="148000"/>
              </a:lnSpc>
            </a:pPr>
            <a:r>
              <a:rPr sz="2000" spc="-10" dirty="0">
                <a:latin typeface="Arial"/>
                <a:cs typeface="Arial"/>
              </a:rPr>
              <a:t>giá </a:t>
            </a:r>
            <a:r>
              <a:rPr sz="2000" spc="-5" dirty="0">
                <a:latin typeface="Arial"/>
                <a:cs typeface="Arial"/>
              </a:rPr>
              <a:t>trị liên </a:t>
            </a:r>
            <a:r>
              <a:rPr sz="2000" spc="-15" dirty="0">
                <a:latin typeface="Arial"/>
                <a:cs typeface="Arial"/>
              </a:rPr>
              <a:t>quan đến </a:t>
            </a:r>
            <a:r>
              <a:rPr sz="2000" spc="-5" dirty="0">
                <a:latin typeface="Arial"/>
                <a:cs typeface="Arial"/>
              </a:rPr>
              <a:t>mức (chịu) ô </a:t>
            </a:r>
            <a:r>
              <a:rPr sz="2000" spc="-10" dirty="0">
                <a:latin typeface="Arial"/>
                <a:cs typeface="Arial"/>
              </a:rPr>
              <a:t>nhiễm: Các loài </a:t>
            </a:r>
            <a:r>
              <a:rPr sz="2000" spc="-5" dirty="0">
                <a:latin typeface="Arial"/>
                <a:cs typeface="Arial"/>
              </a:rPr>
              <a:t>ở nước  </a:t>
            </a:r>
            <a:r>
              <a:rPr sz="2000" spc="-10" dirty="0">
                <a:latin typeface="Arial"/>
                <a:cs typeface="Arial"/>
              </a:rPr>
              <a:t>sạch </a:t>
            </a:r>
            <a:r>
              <a:rPr sz="2000" spc="-5" dirty="0">
                <a:latin typeface="Arial"/>
                <a:cs typeface="Arial"/>
              </a:rPr>
              <a:t>được </a:t>
            </a:r>
            <a:r>
              <a:rPr sz="2000" spc="-15" dirty="0">
                <a:latin typeface="Arial"/>
                <a:cs typeface="Arial"/>
              </a:rPr>
              <a:t>gán </a:t>
            </a:r>
            <a:r>
              <a:rPr sz="2000" spc="-10" dirty="0">
                <a:latin typeface="Arial"/>
                <a:cs typeface="Arial"/>
              </a:rPr>
              <a:t>giá </a:t>
            </a:r>
            <a:r>
              <a:rPr sz="2000" spc="-5" dirty="0">
                <a:latin typeface="Arial"/>
                <a:cs typeface="Arial"/>
              </a:rPr>
              <a:t>trị </a:t>
            </a:r>
            <a:r>
              <a:rPr sz="2000" spc="-10" dirty="0">
                <a:latin typeface="Arial"/>
                <a:cs typeface="Arial"/>
              </a:rPr>
              <a:t>0, các loài </a:t>
            </a:r>
            <a:r>
              <a:rPr sz="2000" spc="-5" dirty="0">
                <a:latin typeface="Arial"/>
                <a:cs typeface="Arial"/>
              </a:rPr>
              <a:t>ở </a:t>
            </a:r>
            <a:r>
              <a:rPr sz="2000" spc="-10" dirty="0">
                <a:latin typeface="Arial"/>
                <a:cs typeface="Arial"/>
              </a:rPr>
              <a:t>nơi bị </a:t>
            </a:r>
            <a:r>
              <a:rPr sz="2000" spc="-5" dirty="0">
                <a:latin typeface="Arial"/>
                <a:cs typeface="Arial"/>
              </a:rPr>
              <a:t>ô </a:t>
            </a:r>
            <a:r>
              <a:rPr sz="2000" spc="-10" dirty="0">
                <a:latin typeface="Arial"/>
                <a:cs typeface="Arial"/>
              </a:rPr>
              <a:t>nhiễm giá </a:t>
            </a:r>
            <a:r>
              <a:rPr sz="2000" spc="-5" dirty="0">
                <a:latin typeface="Arial"/>
                <a:cs typeface="Arial"/>
              </a:rPr>
              <a:t>trị</a:t>
            </a:r>
            <a:r>
              <a:rPr sz="2000" spc="75" dirty="0">
                <a:latin typeface="Arial"/>
                <a:cs typeface="Arial"/>
              </a:rPr>
              <a:t> </a:t>
            </a:r>
            <a:r>
              <a:rPr sz="2000" spc="-15" dirty="0">
                <a:latin typeface="Arial"/>
                <a:cs typeface="Arial"/>
              </a:rPr>
              <a:t>10.</a:t>
            </a:r>
            <a:endParaRPr sz="2000" dirty="0">
              <a:latin typeface="Arial"/>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3080982"/>
            <a:ext cx="370046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 y="4038600"/>
            <a:ext cx="3326129" cy="145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220">
              <a:lnSpc>
                <a:spcPct val="100000"/>
              </a:lnSpc>
              <a:spcBef>
                <a:spcPts val="245"/>
              </a:spcBef>
            </a:pPr>
            <a:r>
              <a:rPr lang="vi-VN" sz="2800" b="1" spc="5" dirty="0" smtClean="0">
                <a:solidFill>
                  <a:srgbClr val="006FC0"/>
                </a:solidFill>
                <a:latin typeface="+mj-lt"/>
                <a:cs typeface="Arial"/>
              </a:rPr>
              <a:t>Phương </a:t>
            </a:r>
            <a:r>
              <a:rPr lang="vi-VN" sz="2800" b="1" spc="5" dirty="0">
                <a:solidFill>
                  <a:srgbClr val="006FC0"/>
                </a:solidFill>
                <a:latin typeface="+mj-lt"/>
                <a:cs typeface="Arial"/>
              </a:rPr>
              <a:t>pháp đa</a:t>
            </a:r>
            <a:r>
              <a:rPr lang="vi-VN" sz="2800" b="1" spc="-55" dirty="0">
                <a:solidFill>
                  <a:srgbClr val="006FC0"/>
                </a:solidFill>
                <a:latin typeface="+mj-lt"/>
                <a:cs typeface="Arial"/>
              </a:rPr>
              <a:t> </a:t>
            </a:r>
            <a:r>
              <a:rPr lang="vi-VN" sz="2800" b="1" dirty="0">
                <a:solidFill>
                  <a:srgbClr val="006FC0"/>
                </a:solidFill>
                <a:latin typeface="+mj-lt"/>
                <a:cs typeface="Arial"/>
              </a:rPr>
              <a:t>loài</a:t>
            </a:r>
            <a:endParaRPr lang="vi-VN" sz="2800" dirty="0">
              <a:latin typeface="+mj-lt"/>
              <a:cs typeface="Arial"/>
            </a:endParaRPr>
          </a:p>
          <a:p>
            <a:pPr marL="251460" indent="-142240">
              <a:lnSpc>
                <a:spcPct val="100000"/>
              </a:lnSpc>
              <a:spcBef>
                <a:spcPts val="550"/>
              </a:spcBef>
              <a:buFont typeface="Arial"/>
              <a:buAutoNum type="arabicPeriod" startAt="2"/>
              <a:tabLst>
                <a:tab pos="251460" algn="l"/>
              </a:tabLst>
            </a:pPr>
            <a:r>
              <a:rPr lang="vi-VN" sz="2800" b="1" i="1" spc="5" dirty="0">
                <a:solidFill>
                  <a:srgbClr val="001F5F"/>
                </a:solidFill>
                <a:latin typeface="+mj-lt"/>
                <a:cs typeface="Arial"/>
              </a:rPr>
              <a:t>Sự </a:t>
            </a:r>
            <a:r>
              <a:rPr lang="vi-VN" sz="2800" b="1" i="1" dirty="0">
                <a:solidFill>
                  <a:srgbClr val="001F5F"/>
                </a:solidFill>
                <a:latin typeface="+mj-lt"/>
                <a:cs typeface="Arial"/>
              </a:rPr>
              <a:t>liệt</a:t>
            </a:r>
            <a:r>
              <a:rPr lang="vi-VN" sz="2800" b="1" i="1" spc="-95" dirty="0">
                <a:solidFill>
                  <a:srgbClr val="001F5F"/>
                </a:solidFill>
                <a:latin typeface="+mj-lt"/>
                <a:cs typeface="Arial"/>
              </a:rPr>
              <a:t> </a:t>
            </a:r>
            <a:r>
              <a:rPr lang="vi-VN" sz="2800" b="1" i="1" dirty="0" smtClean="0">
                <a:solidFill>
                  <a:srgbClr val="001F5F"/>
                </a:solidFill>
                <a:latin typeface="+mj-lt"/>
                <a:cs typeface="Arial"/>
              </a:rPr>
              <a:t>kê</a:t>
            </a:r>
          </a:p>
          <a:p>
            <a:pPr marL="251460" indent="-142240">
              <a:lnSpc>
                <a:spcPct val="100000"/>
              </a:lnSpc>
              <a:spcBef>
                <a:spcPts val="550"/>
              </a:spcBef>
              <a:buFont typeface="Arial"/>
              <a:buAutoNum type="arabicPeriod" startAt="2"/>
              <a:tabLst>
                <a:tab pos="251460" algn="l"/>
              </a:tabLst>
            </a:pPr>
            <a:endParaRPr lang="vi-VN" sz="2800" dirty="0">
              <a:latin typeface="+mj-lt"/>
              <a:cs typeface="Arial"/>
            </a:endParaRPr>
          </a:p>
          <a:p>
            <a:pPr marL="533400" marR="399415" lvl="1" indent="-142240">
              <a:lnSpc>
                <a:spcPts val="1250"/>
              </a:lnSpc>
              <a:spcBef>
                <a:spcPts val="65"/>
              </a:spcBef>
              <a:buFont typeface="Wingdings"/>
              <a:buChar char=""/>
              <a:tabLst>
                <a:tab pos="533400" algn="l"/>
              </a:tabLst>
            </a:pPr>
            <a:r>
              <a:rPr lang="vi-VN" spc="5" dirty="0">
                <a:latin typeface="+mj-lt"/>
                <a:cs typeface="Arial"/>
              </a:rPr>
              <a:t>Các chỉ số đa </a:t>
            </a:r>
            <a:r>
              <a:rPr lang="vi-VN" dirty="0">
                <a:latin typeface="+mj-lt"/>
                <a:cs typeface="Arial"/>
              </a:rPr>
              <a:t>dạng: </a:t>
            </a:r>
            <a:r>
              <a:rPr lang="vi-VN" spc="5" dirty="0">
                <a:latin typeface="+mj-lt"/>
                <a:cs typeface="Arial"/>
              </a:rPr>
              <a:t>Shannon </a:t>
            </a:r>
            <a:r>
              <a:rPr lang="vi-VN" dirty="0">
                <a:latin typeface="+mj-lt"/>
                <a:cs typeface="Arial"/>
              </a:rPr>
              <a:t>Weiner,  </a:t>
            </a:r>
            <a:r>
              <a:rPr lang="vi-VN" spc="5" dirty="0">
                <a:latin typeface="+mj-lt"/>
                <a:cs typeface="Arial"/>
              </a:rPr>
              <a:t>Simpson, </a:t>
            </a:r>
            <a:endParaRPr lang="vi-VN" spc="5" dirty="0" smtClean="0">
              <a:latin typeface="+mj-lt"/>
              <a:cs typeface="Arial"/>
            </a:endParaRPr>
          </a:p>
          <a:p>
            <a:pPr marL="533400" marR="399415" lvl="1" indent="-142240">
              <a:lnSpc>
                <a:spcPts val="1250"/>
              </a:lnSpc>
              <a:spcBef>
                <a:spcPts val="65"/>
              </a:spcBef>
              <a:buFont typeface="Wingdings"/>
              <a:buChar char=""/>
              <a:tabLst>
                <a:tab pos="533400" algn="l"/>
              </a:tabLst>
            </a:pPr>
            <a:endParaRPr lang="vi-VN" spc="5" dirty="0">
              <a:latin typeface="+mj-lt"/>
              <a:cs typeface="Arial"/>
            </a:endParaRPr>
          </a:p>
          <a:p>
            <a:pPr marL="533400" marR="399415" lvl="1" indent="-142240">
              <a:lnSpc>
                <a:spcPts val="1250"/>
              </a:lnSpc>
              <a:spcBef>
                <a:spcPts val="65"/>
              </a:spcBef>
              <a:buFont typeface="Wingdings"/>
              <a:buChar char=""/>
              <a:tabLst>
                <a:tab pos="533400" algn="l"/>
              </a:tabLst>
            </a:pPr>
            <a:r>
              <a:rPr lang="vi-VN" spc="5" dirty="0" smtClean="0">
                <a:latin typeface="+mj-lt"/>
                <a:cs typeface="Arial"/>
              </a:rPr>
              <a:t>Margalef</a:t>
            </a:r>
            <a:r>
              <a:rPr lang="vi-VN" spc="5" dirty="0">
                <a:latin typeface="+mj-lt"/>
                <a:cs typeface="Arial"/>
              </a:rPr>
              <a:t>,</a:t>
            </a:r>
            <a:r>
              <a:rPr lang="vi-VN" spc="-25" dirty="0">
                <a:latin typeface="+mj-lt"/>
                <a:cs typeface="Arial"/>
              </a:rPr>
              <a:t> </a:t>
            </a:r>
            <a:r>
              <a:rPr lang="vi-VN" dirty="0">
                <a:latin typeface="+mj-lt"/>
                <a:cs typeface="Arial"/>
              </a:rPr>
              <a:t>Menhinick.</a:t>
            </a:r>
          </a:p>
          <a:p>
            <a:pPr lvl="1">
              <a:lnSpc>
                <a:spcPct val="100000"/>
              </a:lnSpc>
              <a:buFont typeface="Wingdings"/>
              <a:buChar char=""/>
            </a:pPr>
            <a:endParaRPr lang="vi-VN" dirty="0">
              <a:latin typeface="+mj-lt"/>
              <a:cs typeface="Times New Roman"/>
            </a:endParaRPr>
          </a:p>
          <a:p>
            <a:pPr marL="533400" lvl="1" indent="-142240">
              <a:lnSpc>
                <a:spcPct val="100000"/>
              </a:lnSpc>
              <a:spcBef>
                <a:spcPts val="464"/>
              </a:spcBef>
              <a:buFont typeface="Wingdings"/>
              <a:buChar char=""/>
              <a:tabLst>
                <a:tab pos="533400" algn="l"/>
              </a:tabLst>
            </a:pPr>
            <a:r>
              <a:rPr lang="vi-VN" dirty="0">
                <a:latin typeface="+mj-lt"/>
                <a:cs typeface="Arial"/>
              </a:rPr>
              <a:t>Xem bài</a:t>
            </a:r>
            <a:r>
              <a:rPr lang="vi-VN" spc="-60" dirty="0">
                <a:latin typeface="+mj-lt"/>
                <a:cs typeface="Arial"/>
              </a:rPr>
              <a:t> </a:t>
            </a:r>
            <a:r>
              <a:rPr lang="vi-VN" dirty="0">
                <a:latin typeface="+mj-lt"/>
                <a:cs typeface="Arial"/>
              </a:rPr>
              <a:t>01!</a:t>
            </a:r>
          </a:p>
          <a:p>
            <a:endParaRPr lang="vi-VN" dirty="0"/>
          </a:p>
        </p:txBody>
      </p:sp>
    </p:spTree>
    <p:extLst>
      <p:ext uri="{BB962C8B-B14F-4D97-AF65-F5344CB8AC3E}">
        <p14:creationId xmlns:p14="http://schemas.microsoft.com/office/powerpoint/2010/main" val="3714876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220">
              <a:lnSpc>
                <a:spcPct val="100000"/>
              </a:lnSpc>
              <a:spcBef>
                <a:spcPts val="245"/>
              </a:spcBef>
            </a:pPr>
            <a:r>
              <a:rPr lang="vi-VN" sz="2800" b="1" spc="5" dirty="0">
                <a:solidFill>
                  <a:srgbClr val="006FC0"/>
                </a:solidFill>
                <a:latin typeface="+mj-lt"/>
                <a:cs typeface="Arial"/>
              </a:rPr>
              <a:t>Phương pháp đa</a:t>
            </a:r>
            <a:r>
              <a:rPr lang="vi-VN" sz="2800" b="1" spc="-55" dirty="0">
                <a:solidFill>
                  <a:srgbClr val="006FC0"/>
                </a:solidFill>
                <a:latin typeface="+mj-lt"/>
                <a:cs typeface="Arial"/>
              </a:rPr>
              <a:t> </a:t>
            </a:r>
            <a:r>
              <a:rPr lang="vi-VN" sz="2800" b="1" dirty="0">
                <a:solidFill>
                  <a:srgbClr val="006FC0"/>
                </a:solidFill>
                <a:latin typeface="+mj-lt"/>
                <a:cs typeface="Arial"/>
              </a:rPr>
              <a:t>loài</a:t>
            </a:r>
            <a:endParaRPr lang="vi-VN" sz="2800" dirty="0">
              <a:latin typeface="+mj-lt"/>
              <a:cs typeface="Arial"/>
            </a:endParaRPr>
          </a:p>
          <a:p>
            <a:pPr marL="251460" indent="-142240">
              <a:lnSpc>
                <a:spcPct val="100000"/>
              </a:lnSpc>
              <a:spcBef>
                <a:spcPts val="550"/>
              </a:spcBef>
              <a:buFont typeface="Arial"/>
              <a:buAutoNum type="arabicPeriod" startAt="3"/>
              <a:tabLst>
                <a:tab pos="252095" algn="l"/>
              </a:tabLst>
            </a:pPr>
            <a:r>
              <a:rPr lang="vi-VN" sz="2800" b="1" i="1" spc="5" dirty="0">
                <a:solidFill>
                  <a:srgbClr val="001F5F"/>
                </a:solidFill>
                <a:latin typeface="+mj-lt"/>
                <a:cs typeface="Arial"/>
              </a:rPr>
              <a:t>Đo đếm theo chức năng dinh</a:t>
            </a:r>
            <a:r>
              <a:rPr lang="vi-VN" sz="2800" b="1" i="1" spc="-45" dirty="0">
                <a:solidFill>
                  <a:srgbClr val="001F5F"/>
                </a:solidFill>
                <a:latin typeface="+mj-lt"/>
                <a:cs typeface="Arial"/>
              </a:rPr>
              <a:t> </a:t>
            </a:r>
            <a:r>
              <a:rPr lang="vi-VN" sz="2800" b="1" i="1" spc="5" dirty="0" smtClean="0">
                <a:solidFill>
                  <a:srgbClr val="001F5F"/>
                </a:solidFill>
                <a:latin typeface="+mj-lt"/>
                <a:cs typeface="Arial"/>
              </a:rPr>
              <a:t>dưỡng</a:t>
            </a:r>
          </a:p>
          <a:p>
            <a:pPr marL="109220" indent="0">
              <a:lnSpc>
                <a:spcPct val="100000"/>
              </a:lnSpc>
              <a:spcBef>
                <a:spcPts val="550"/>
              </a:spcBef>
              <a:buNone/>
              <a:tabLst>
                <a:tab pos="252095" algn="l"/>
              </a:tabLst>
            </a:pPr>
            <a:endParaRPr lang="vi-VN" sz="2800" dirty="0">
              <a:latin typeface="+mj-lt"/>
              <a:cs typeface="Arial"/>
            </a:endParaRPr>
          </a:p>
          <a:p>
            <a:pPr marL="391795" marR="159385" lvl="1" indent="-140335">
              <a:lnSpc>
                <a:spcPts val="1250"/>
              </a:lnSpc>
              <a:spcBef>
                <a:spcPts val="65"/>
              </a:spcBef>
              <a:buFont typeface="Arial"/>
              <a:buChar char="•"/>
              <a:tabLst>
                <a:tab pos="392430" algn="l"/>
              </a:tabLst>
            </a:pPr>
            <a:r>
              <a:rPr lang="vi-VN" dirty="0">
                <a:latin typeface="+mj-lt"/>
                <a:cs typeface="Arial"/>
              </a:rPr>
              <a:t>Xác định tỷ </a:t>
            </a:r>
            <a:r>
              <a:rPr lang="vi-VN" spc="5" dirty="0">
                <a:latin typeface="+mj-lt"/>
                <a:cs typeface="Arial"/>
              </a:rPr>
              <a:t>lệ số lượng loài </a:t>
            </a:r>
            <a:r>
              <a:rPr lang="vi-VN" dirty="0">
                <a:latin typeface="+mj-lt"/>
                <a:cs typeface="Arial"/>
              </a:rPr>
              <a:t>trong </a:t>
            </a:r>
            <a:r>
              <a:rPr lang="vi-VN" spc="5" dirty="0">
                <a:latin typeface="+mj-lt"/>
                <a:cs typeface="Arial"/>
              </a:rPr>
              <a:t>các </a:t>
            </a:r>
            <a:r>
              <a:rPr lang="vi-VN" dirty="0">
                <a:latin typeface="+mj-lt"/>
                <a:cs typeface="Arial"/>
              </a:rPr>
              <a:t>nhóm  </a:t>
            </a:r>
            <a:r>
              <a:rPr lang="vi-VN" dirty="0" smtClean="0">
                <a:latin typeface="+mj-lt"/>
                <a:cs typeface="Arial"/>
              </a:rPr>
              <a:t>dinh</a:t>
            </a:r>
          </a:p>
          <a:p>
            <a:pPr marL="391795" marR="159385" lvl="1" indent="-140335">
              <a:lnSpc>
                <a:spcPts val="1250"/>
              </a:lnSpc>
              <a:spcBef>
                <a:spcPts val="65"/>
              </a:spcBef>
              <a:buFont typeface="Arial"/>
              <a:buChar char="•"/>
              <a:tabLst>
                <a:tab pos="392430" algn="l"/>
              </a:tabLst>
            </a:pPr>
            <a:endParaRPr lang="vi-VN" dirty="0">
              <a:latin typeface="+mj-lt"/>
              <a:cs typeface="Arial"/>
            </a:endParaRPr>
          </a:p>
          <a:p>
            <a:pPr marL="391795" marR="159385" lvl="1" indent="-140335">
              <a:lnSpc>
                <a:spcPts val="1250"/>
              </a:lnSpc>
              <a:spcBef>
                <a:spcPts val="65"/>
              </a:spcBef>
              <a:buFont typeface="Arial"/>
              <a:buChar char="•"/>
              <a:tabLst>
                <a:tab pos="392430" algn="l"/>
              </a:tabLst>
            </a:pPr>
            <a:r>
              <a:rPr lang="vi-VN" dirty="0" smtClean="0">
                <a:latin typeface="+mj-lt"/>
                <a:cs typeface="Arial"/>
              </a:rPr>
              <a:t> </a:t>
            </a:r>
            <a:r>
              <a:rPr lang="vi-VN" spc="5" dirty="0">
                <a:latin typeface="+mj-lt"/>
                <a:cs typeface="Arial"/>
              </a:rPr>
              <a:t>dưỡng, </a:t>
            </a:r>
            <a:r>
              <a:rPr lang="vi-VN" dirty="0">
                <a:latin typeface="+mj-lt"/>
                <a:cs typeface="Arial"/>
              </a:rPr>
              <a:t>từ </a:t>
            </a:r>
            <a:r>
              <a:rPr lang="vi-VN" spc="5" dirty="0">
                <a:latin typeface="+mj-lt"/>
                <a:cs typeface="Arial"/>
              </a:rPr>
              <a:t>đó </a:t>
            </a:r>
            <a:r>
              <a:rPr lang="vi-VN" dirty="0">
                <a:latin typeface="+mj-lt"/>
                <a:cs typeface="Arial"/>
              </a:rPr>
              <a:t>xác định </a:t>
            </a:r>
            <a:r>
              <a:rPr lang="vi-VN" spc="5" dirty="0">
                <a:latin typeface="+mj-lt"/>
                <a:cs typeface="Arial"/>
              </a:rPr>
              <a:t>nhóm </a:t>
            </a:r>
            <a:r>
              <a:rPr lang="vi-VN" dirty="0">
                <a:latin typeface="+mj-lt"/>
                <a:cs typeface="Arial"/>
              </a:rPr>
              <a:t>dinh </a:t>
            </a:r>
            <a:r>
              <a:rPr lang="vi-VN" spc="5" dirty="0">
                <a:latin typeface="+mj-lt"/>
                <a:cs typeface="Arial"/>
              </a:rPr>
              <a:t>dưỡng  </a:t>
            </a:r>
            <a:r>
              <a:rPr lang="vi-VN" spc="5" dirty="0" smtClean="0">
                <a:latin typeface="+mj-lt"/>
                <a:cs typeface="Arial"/>
              </a:rPr>
              <a:t>chịu</a:t>
            </a:r>
          </a:p>
          <a:p>
            <a:pPr marL="391795" marR="159385" lvl="1" indent="-140335">
              <a:lnSpc>
                <a:spcPts val="1250"/>
              </a:lnSpc>
              <a:spcBef>
                <a:spcPts val="65"/>
              </a:spcBef>
              <a:buFont typeface="Arial"/>
              <a:buChar char="•"/>
              <a:tabLst>
                <a:tab pos="392430" algn="l"/>
              </a:tabLst>
            </a:pPr>
            <a:endParaRPr lang="vi-VN" spc="5" dirty="0">
              <a:latin typeface="+mj-lt"/>
              <a:cs typeface="Arial"/>
            </a:endParaRPr>
          </a:p>
          <a:p>
            <a:pPr marL="251460" marR="159385" lvl="1" indent="0">
              <a:lnSpc>
                <a:spcPts val="1250"/>
              </a:lnSpc>
              <a:spcBef>
                <a:spcPts val="65"/>
              </a:spcBef>
              <a:buNone/>
              <a:tabLst>
                <a:tab pos="392430" algn="l"/>
              </a:tabLst>
            </a:pPr>
            <a:r>
              <a:rPr lang="vi-VN" spc="-90" dirty="0" smtClean="0">
                <a:latin typeface="+mj-lt"/>
                <a:cs typeface="Arial"/>
              </a:rPr>
              <a:t> </a:t>
            </a:r>
            <a:r>
              <a:rPr lang="vi-VN" spc="5" dirty="0">
                <a:latin typeface="+mj-lt"/>
                <a:cs typeface="Arial"/>
              </a:rPr>
              <a:t>stress</a:t>
            </a:r>
            <a:endParaRPr lang="vi-VN" dirty="0">
              <a:latin typeface="+mj-lt"/>
              <a:cs typeface="Arial"/>
            </a:endParaRPr>
          </a:p>
          <a:p>
            <a:pPr marL="251460" indent="-142240">
              <a:lnSpc>
                <a:spcPct val="100000"/>
              </a:lnSpc>
              <a:spcBef>
                <a:spcPts val="135"/>
              </a:spcBef>
              <a:buAutoNum type="arabicPeriod" startAt="3"/>
              <a:tabLst>
                <a:tab pos="252095" algn="l"/>
              </a:tabLst>
            </a:pPr>
            <a:r>
              <a:rPr lang="vi-VN" sz="2800" b="1" i="1" spc="5" dirty="0">
                <a:solidFill>
                  <a:srgbClr val="001F5F"/>
                </a:solidFill>
                <a:latin typeface="+mj-lt"/>
                <a:cs typeface="Arial"/>
              </a:rPr>
              <a:t>Các </a:t>
            </a:r>
            <a:r>
              <a:rPr lang="vi-VN" sz="2800" b="1" i="1" dirty="0">
                <a:solidFill>
                  <a:srgbClr val="001F5F"/>
                </a:solidFill>
                <a:latin typeface="+mj-lt"/>
                <a:cs typeface="Arial"/>
              </a:rPr>
              <a:t>chỉ </a:t>
            </a:r>
            <a:r>
              <a:rPr lang="vi-VN" sz="2800" b="1" i="1" spc="5" dirty="0">
                <a:solidFill>
                  <a:srgbClr val="001F5F"/>
                </a:solidFill>
                <a:latin typeface="+mj-lt"/>
                <a:cs typeface="Arial"/>
              </a:rPr>
              <a:t>số </a:t>
            </a:r>
            <a:r>
              <a:rPr lang="vi-VN" sz="2800" b="1" i="1" dirty="0">
                <a:solidFill>
                  <a:srgbClr val="001F5F"/>
                </a:solidFill>
                <a:latin typeface="+mj-lt"/>
                <a:cs typeface="Arial"/>
              </a:rPr>
              <a:t>kết</a:t>
            </a:r>
            <a:r>
              <a:rPr lang="vi-VN" sz="2800" b="1" i="1" spc="-60" dirty="0">
                <a:solidFill>
                  <a:srgbClr val="001F5F"/>
                </a:solidFill>
                <a:latin typeface="+mj-lt"/>
                <a:cs typeface="Arial"/>
              </a:rPr>
              <a:t> </a:t>
            </a:r>
            <a:r>
              <a:rPr lang="vi-VN" sz="2800" b="1" i="1" spc="5" dirty="0">
                <a:solidFill>
                  <a:srgbClr val="001F5F"/>
                </a:solidFill>
                <a:latin typeface="+mj-lt"/>
                <a:cs typeface="Arial"/>
              </a:rPr>
              <a:t>hợp</a:t>
            </a:r>
            <a:endParaRPr lang="vi-VN" sz="2800" dirty="0">
              <a:latin typeface="+mj-lt"/>
              <a:cs typeface="Arial"/>
            </a:endParaRPr>
          </a:p>
          <a:p>
            <a:pPr marL="391795" lvl="1" indent="-140335">
              <a:lnSpc>
                <a:spcPct val="100000"/>
              </a:lnSpc>
              <a:spcBef>
                <a:spcPts val="225"/>
              </a:spcBef>
              <a:buChar char="•"/>
              <a:tabLst>
                <a:tab pos="392430" algn="l"/>
              </a:tabLst>
            </a:pPr>
            <a:r>
              <a:rPr lang="vi-VN" dirty="0">
                <a:latin typeface="+mj-lt"/>
                <a:cs typeface="Arial"/>
              </a:rPr>
              <a:t>Kết </a:t>
            </a:r>
            <a:r>
              <a:rPr lang="vi-VN" spc="5" dirty="0">
                <a:latin typeface="+mj-lt"/>
                <a:cs typeface="Arial"/>
              </a:rPr>
              <a:t>hợp ba phương </a:t>
            </a:r>
            <a:r>
              <a:rPr lang="vi-VN" dirty="0">
                <a:latin typeface="+mj-lt"/>
                <a:cs typeface="Arial"/>
              </a:rPr>
              <a:t>pháp </a:t>
            </a:r>
            <a:r>
              <a:rPr lang="vi-VN" spc="5" dirty="0">
                <a:latin typeface="+mj-lt"/>
                <a:cs typeface="Arial"/>
              </a:rPr>
              <a:t>kể</a:t>
            </a:r>
            <a:r>
              <a:rPr lang="vi-VN" spc="-45" dirty="0">
                <a:latin typeface="+mj-lt"/>
                <a:cs typeface="Arial"/>
              </a:rPr>
              <a:t> </a:t>
            </a:r>
            <a:r>
              <a:rPr lang="vi-VN" dirty="0">
                <a:latin typeface="+mj-lt"/>
                <a:cs typeface="Arial"/>
              </a:rPr>
              <a:t>trên</a:t>
            </a:r>
          </a:p>
          <a:p>
            <a:endParaRPr lang="vi-VN" dirty="0"/>
          </a:p>
        </p:txBody>
      </p:sp>
    </p:spTree>
    <p:extLst>
      <p:ext uri="{BB962C8B-B14F-4D97-AF65-F5344CB8AC3E}">
        <p14:creationId xmlns:p14="http://schemas.microsoft.com/office/powerpoint/2010/main" val="1035957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marL="403860">
              <a:lnSpc>
                <a:spcPct val="100000"/>
              </a:lnSpc>
              <a:spcBef>
                <a:spcPts val="155"/>
              </a:spcBef>
            </a:pPr>
            <a:r>
              <a:rPr lang="vi-VN" sz="2800" b="1" spc="5" dirty="0">
                <a:solidFill>
                  <a:srgbClr val="006FC0"/>
                </a:solidFill>
                <a:cs typeface="Arial"/>
              </a:rPr>
              <a:t>2.2. </a:t>
            </a:r>
            <a:r>
              <a:rPr lang="vi-VN" sz="2800" b="1" spc="15" dirty="0">
                <a:solidFill>
                  <a:srgbClr val="006FC0"/>
                </a:solidFill>
                <a:cs typeface="Arial"/>
              </a:rPr>
              <a:t>THU </a:t>
            </a:r>
            <a:r>
              <a:rPr lang="vi-VN" sz="2800" b="1" spc="10" dirty="0">
                <a:solidFill>
                  <a:srgbClr val="006FC0"/>
                </a:solidFill>
                <a:cs typeface="Arial"/>
              </a:rPr>
              <a:t>THẬP </a:t>
            </a:r>
            <a:r>
              <a:rPr lang="vi-VN" sz="2800" b="1" spc="15" dirty="0">
                <a:solidFill>
                  <a:srgbClr val="006FC0"/>
                </a:solidFill>
                <a:cs typeface="Arial"/>
              </a:rPr>
              <a:t>VÀ PHÂN </a:t>
            </a:r>
            <a:r>
              <a:rPr lang="vi-VN" sz="2800" b="1" spc="10" dirty="0">
                <a:solidFill>
                  <a:srgbClr val="006FC0"/>
                </a:solidFill>
                <a:cs typeface="Arial"/>
              </a:rPr>
              <a:t>TÍCH</a:t>
            </a:r>
            <a:r>
              <a:rPr lang="vi-VN" sz="2800" b="1" spc="-55" dirty="0">
                <a:solidFill>
                  <a:srgbClr val="006FC0"/>
                </a:solidFill>
                <a:cs typeface="Arial"/>
              </a:rPr>
              <a:t> </a:t>
            </a:r>
            <a:r>
              <a:rPr lang="vi-VN" sz="2800" b="1" spc="10" dirty="0">
                <a:solidFill>
                  <a:srgbClr val="006FC0"/>
                </a:solidFill>
                <a:cs typeface="Arial"/>
              </a:rPr>
              <a:t>MẪU</a:t>
            </a:r>
            <a:endParaRPr lang="vi-VN" sz="2800" dirty="0">
              <a:cs typeface="Arial"/>
            </a:endParaRPr>
          </a:p>
          <a:p>
            <a:pPr marL="414020" lvl="2" indent="-304800">
              <a:lnSpc>
                <a:spcPct val="100000"/>
              </a:lnSpc>
              <a:spcBef>
                <a:spcPts val="245"/>
              </a:spcBef>
              <a:buFont typeface="Arial"/>
              <a:buAutoNum type="arabicPeriod"/>
              <a:tabLst>
                <a:tab pos="414655" algn="l"/>
              </a:tabLst>
            </a:pPr>
            <a:r>
              <a:rPr lang="vi-VN" sz="2800" b="1" spc="5" dirty="0">
                <a:solidFill>
                  <a:srgbClr val="001F5F"/>
                </a:solidFill>
                <a:cs typeface="Arial"/>
              </a:rPr>
              <a:t>Phương pháp thu thập</a:t>
            </a:r>
            <a:r>
              <a:rPr lang="vi-VN" sz="2800" b="1" spc="-50" dirty="0">
                <a:solidFill>
                  <a:srgbClr val="001F5F"/>
                </a:solidFill>
                <a:cs typeface="Arial"/>
              </a:rPr>
              <a:t> </a:t>
            </a:r>
            <a:r>
              <a:rPr lang="vi-VN" sz="2800" b="1" spc="5" dirty="0">
                <a:solidFill>
                  <a:srgbClr val="001F5F"/>
                </a:solidFill>
                <a:cs typeface="Arial"/>
              </a:rPr>
              <a:t>mẫu</a:t>
            </a:r>
            <a:endParaRPr lang="vi-VN" sz="2800" dirty="0">
              <a:cs typeface="Arial"/>
            </a:endParaRPr>
          </a:p>
          <a:p>
            <a:pPr marL="505459" lvl="3" indent="-396240">
              <a:lnSpc>
                <a:spcPct val="100000"/>
              </a:lnSpc>
              <a:spcBef>
                <a:spcPts val="180"/>
              </a:spcBef>
              <a:buFont typeface="Arial"/>
              <a:buAutoNum type="arabicPeriod"/>
              <a:tabLst>
                <a:tab pos="506095" algn="l"/>
              </a:tabLst>
            </a:pPr>
            <a:r>
              <a:rPr lang="vi-VN" sz="2800" b="1" i="1" spc="5" dirty="0">
                <a:solidFill>
                  <a:srgbClr val="001F5F"/>
                </a:solidFill>
                <a:cs typeface="Arial"/>
              </a:rPr>
              <a:t>Dụng cụ, thiết</a:t>
            </a:r>
            <a:r>
              <a:rPr lang="vi-VN" sz="2800" b="1" i="1" spc="-90" dirty="0">
                <a:solidFill>
                  <a:srgbClr val="001F5F"/>
                </a:solidFill>
                <a:cs typeface="Arial"/>
              </a:rPr>
              <a:t> </a:t>
            </a:r>
            <a:r>
              <a:rPr lang="vi-VN" sz="2800" b="1" i="1" spc="5" dirty="0">
                <a:solidFill>
                  <a:srgbClr val="001F5F"/>
                </a:solidFill>
                <a:cs typeface="Arial"/>
              </a:rPr>
              <a:t>bị</a:t>
            </a:r>
            <a:endParaRPr lang="vi-VN" sz="2800" dirty="0">
              <a:cs typeface="Arial"/>
            </a:endParaRPr>
          </a:p>
          <a:p>
            <a:pPr marL="391160" lvl="4" indent="-139700">
              <a:lnSpc>
                <a:spcPct val="100000"/>
              </a:lnSpc>
              <a:spcBef>
                <a:spcPts val="185"/>
              </a:spcBef>
              <a:buFont typeface="Arial"/>
              <a:buChar char="•"/>
              <a:tabLst>
                <a:tab pos="391795" algn="l"/>
              </a:tabLst>
            </a:pPr>
            <a:r>
              <a:rPr lang="vi-VN" sz="2800" spc="-5" dirty="0">
                <a:cs typeface="Arial"/>
              </a:rPr>
              <a:t>Dựa </a:t>
            </a:r>
            <a:r>
              <a:rPr lang="vi-VN" sz="2800" spc="-10" dirty="0">
                <a:cs typeface="Arial"/>
              </a:rPr>
              <a:t>vào đối tượng lấy mẫu </a:t>
            </a:r>
            <a:r>
              <a:rPr lang="vi-VN" sz="2800" spc="-5" dirty="0">
                <a:cs typeface="Arial"/>
              </a:rPr>
              <a:t>và vị trí </a:t>
            </a:r>
            <a:r>
              <a:rPr lang="vi-VN" sz="2800" spc="-10" dirty="0">
                <a:cs typeface="Arial"/>
              </a:rPr>
              <a:t>lấy</a:t>
            </a:r>
            <a:r>
              <a:rPr lang="vi-VN" sz="2800" spc="-40" dirty="0">
                <a:cs typeface="Arial"/>
              </a:rPr>
              <a:t> </a:t>
            </a:r>
            <a:r>
              <a:rPr lang="vi-VN" sz="2800" spc="-10" dirty="0">
                <a:cs typeface="Arial"/>
              </a:rPr>
              <a:t>mẫu.</a:t>
            </a:r>
            <a:endParaRPr lang="vi-VN" sz="2800" dirty="0">
              <a:cs typeface="Arial"/>
            </a:endParaRPr>
          </a:p>
          <a:p>
            <a:pPr marL="391160" marR="220345" lvl="4" indent="-139700">
              <a:lnSpc>
                <a:spcPct val="118700"/>
              </a:lnSpc>
              <a:buChar char="•"/>
              <a:tabLst>
                <a:tab pos="391795" algn="l"/>
              </a:tabLst>
            </a:pPr>
            <a:r>
              <a:rPr lang="vi-VN" sz="2800" spc="-5" dirty="0">
                <a:cs typeface="Arial"/>
              </a:rPr>
              <a:t>Địa </a:t>
            </a:r>
            <a:r>
              <a:rPr lang="vi-VN" sz="2800" spc="-10" dirty="0">
                <a:cs typeface="Arial"/>
              </a:rPr>
              <a:t>điểm </a:t>
            </a:r>
            <a:r>
              <a:rPr lang="vi-VN" sz="2800" spc="-15" dirty="0">
                <a:cs typeface="Arial"/>
              </a:rPr>
              <a:t>hẹp </a:t>
            </a:r>
            <a:r>
              <a:rPr lang="vi-VN" sz="2800" spc="-5" dirty="0">
                <a:cs typeface="Arial"/>
              </a:rPr>
              <a:t>và </a:t>
            </a:r>
            <a:r>
              <a:rPr lang="vi-VN" sz="2800" spc="-15" dirty="0">
                <a:cs typeface="Arial"/>
              </a:rPr>
              <a:t>nông </a:t>
            </a:r>
            <a:r>
              <a:rPr lang="vi-VN" sz="2800" spc="-5" dirty="0">
                <a:cs typeface="Arial"/>
              </a:rPr>
              <a:t>sử </a:t>
            </a:r>
            <a:r>
              <a:rPr lang="vi-VN" sz="2800" spc="-15" dirty="0">
                <a:cs typeface="Arial"/>
              </a:rPr>
              <a:t>dụng </a:t>
            </a:r>
            <a:r>
              <a:rPr lang="vi-VN" sz="2800" spc="-10" dirty="0">
                <a:cs typeface="Arial"/>
              </a:rPr>
              <a:t>các loại </a:t>
            </a:r>
            <a:r>
              <a:rPr lang="vi-VN" sz="2800" spc="-5" dirty="0">
                <a:cs typeface="Arial"/>
              </a:rPr>
              <a:t>lưới, vợt </a:t>
            </a:r>
            <a:r>
              <a:rPr lang="vi-VN" sz="2800" spc="-10" dirty="0">
                <a:cs typeface="Arial"/>
              </a:rPr>
              <a:t>ao,  </a:t>
            </a:r>
            <a:r>
              <a:rPr lang="vi-VN" sz="2800" spc="-15" dirty="0">
                <a:cs typeface="Arial"/>
              </a:rPr>
              <a:t>gầu </a:t>
            </a:r>
            <a:r>
              <a:rPr lang="vi-VN" sz="2800" spc="-10" dirty="0">
                <a:cs typeface="Arial"/>
              </a:rPr>
              <a:t>múc </a:t>
            </a:r>
            <a:r>
              <a:rPr lang="vi-VN" sz="2800" spc="-15" dirty="0">
                <a:cs typeface="Arial"/>
              </a:rPr>
              <a:t>hoặc </a:t>
            </a:r>
            <a:r>
              <a:rPr lang="vi-VN" sz="2800" spc="-10" dirty="0">
                <a:cs typeface="Arial"/>
              </a:rPr>
              <a:t>bắt mẫu </a:t>
            </a:r>
            <a:r>
              <a:rPr lang="vi-VN" sz="2800" spc="-15" dirty="0">
                <a:cs typeface="Arial"/>
              </a:rPr>
              <a:t>bằng</a:t>
            </a:r>
            <a:r>
              <a:rPr lang="vi-VN" sz="2800" spc="35" dirty="0">
                <a:cs typeface="Arial"/>
              </a:rPr>
              <a:t> </a:t>
            </a:r>
            <a:r>
              <a:rPr lang="vi-VN" sz="2800" spc="-30" dirty="0">
                <a:cs typeface="Arial"/>
              </a:rPr>
              <a:t>tay.</a:t>
            </a:r>
            <a:endParaRPr lang="vi-VN" sz="2800" dirty="0">
              <a:cs typeface="Arial"/>
            </a:endParaRPr>
          </a:p>
          <a:p>
            <a:pPr marL="391160" marR="117475" lvl="4" indent="-139700">
              <a:lnSpc>
                <a:spcPct val="117700"/>
              </a:lnSpc>
              <a:spcBef>
                <a:spcPts val="5"/>
              </a:spcBef>
              <a:buChar char="•"/>
              <a:tabLst>
                <a:tab pos="391795" algn="l"/>
              </a:tabLst>
            </a:pPr>
            <a:r>
              <a:rPr lang="vi-VN" sz="2800" spc="-10" dirty="0">
                <a:cs typeface="Arial"/>
              </a:rPr>
              <a:t>Ở những </a:t>
            </a:r>
            <a:r>
              <a:rPr lang="vi-VN" sz="2800" spc="-5" dirty="0">
                <a:cs typeface="Arial"/>
              </a:rPr>
              <a:t>vị trí mực nước </a:t>
            </a:r>
            <a:r>
              <a:rPr lang="vi-VN" sz="2800" spc="-10" dirty="0">
                <a:cs typeface="Arial"/>
              </a:rPr>
              <a:t>sâu </a:t>
            </a:r>
            <a:r>
              <a:rPr lang="vi-VN" sz="2800" spc="-5" dirty="0">
                <a:cs typeface="Arial"/>
              </a:rPr>
              <a:t>và </a:t>
            </a:r>
            <a:r>
              <a:rPr lang="vi-VN" sz="2800" spc="-10" dirty="0">
                <a:cs typeface="Arial"/>
              </a:rPr>
              <a:t>rộng cần </a:t>
            </a:r>
            <a:r>
              <a:rPr lang="vi-VN" sz="2800" spc="-5" dirty="0">
                <a:cs typeface="Arial"/>
              </a:rPr>
              <a:t>kết </a:t>
            </a:r>
            <a:r>
              <a:rPr lang="vi-VN" sz="2800" spc="-10" dirty="0">
                <a:cs typeface="Arial"/>
              </a:rPr>
              <a:t>hợp một  </a:t>
            </a:r>
            <a:r>
              <a:rPr lang="vi-VN" sz="2800" spc="-5" dirty="0">
                <a:cs typeface="Arial"/>
              </a:rPr>
              <a:t>số </a:t>
            </a:r>
            <a:r>
              <a:rPr lang="vi-VN" sz="2800" spc="-10" dirty="0">
                <a:cs typeface="Arial"/>
              </a:rPr>
              <a:t>loại </a:t>
            </a:r>
            <a:r>
              <a:rPr lang="vi-VN" sz="2800" spc="-15" dirty="0">
                <a:cs typeface="Arial"/>
              </a:rPr>
              <a:t>dụng </a:t>
            </a:r>
            <a:r>
              <a:rPr lang="vi-VN" sz="2800" spc="-5" dirty="0">
                <a:cs typeface="Arial"/>
              </a:rPr>
              <a:t>cụ </a:t>
            </a:r>
            <a:r>
              <a:rPr lang="vi-VN" sz="2800" spc="-10" dirty="0">
                <a:cs typeface="Arial"/>
              </a:rPr>
              <a:t>thu mẫu để thu </a:t>
            </a:r>
            <a:r>
              <a:rPr lang="vi-VN" sz="2800" spc="-5" dirty="0">
                <a:cs typeface="Arial"/>
              </a:rPr>
              <a:t>được kết </a:t>
            </a:r>
            <a:r>
              <a:rPr lang="vi-VN" sz="2800" spc="-15" dirty="0">
                <a:cs typeface="Arial"/>
              </a:rPr>
              <a:t>quả </a:t>
            </a:r>
            <a:r>
              <a:rPr lang="vi-VN" sz="2800" spc="-10" dirty="0">
                <a:cs typeface="Arial"/>
              </a:rPr>
              <a:t>tốt</a:t>
            </a:r>
            <a:r>
              <a:rPr lang="vi-VN" sz="2800" spc="35" dirty="0">
                <a:cs typeface="Arial"/>
              </a:rPr>
              <a:t> </a:t>
            </a:r>
            <a:r>
              <a:rPr lang="vi-VN" sz="2800" spc="-10" dirty="0">
                <a:cs typeface="Arial"/>
              </a:rPr>
              <a:t>nhất.</a:t>
            </a:r>
            <a:endParaRPr lang="vi-VN" sz="2800" dirty="0">
              <a:cs typeface="Arial"/>
            </a:endParaRPr>
          </a:p>
          <a:p>
            <a:pPr marL="391160" indent="-139700">
              <a:lnSpc>
                <a:spcPct val="100000"/>
              </a:lnSpc>
              <a:spcBef>
                <a:spcPts val="165"/>
              </a:spcBef>
              <a:buFont typeface="Arial"/>
              <a:buAutoNum type="arabicPeriod"/>
              <a:tabLst>
                <a:tab pos="391795" algn="l"/>
              </a:tabLst>
            </a:pPr>
            <a:r>
              <a:rPr lang="vi-VN" sz="2800" spc="-5" dirty="0">
                <a:cs typeface="Arial"/>
              </a:rPr>
              <a:t>Lưới </a:t>
            </a:r>
            <a:r>
              <a:rPr lang="vi-VN" sz="2800" spc="-10" dirty="0">
                <a:cs typeface="Arial"/>
              </a:rPr>
              <a:t>thu mẫu </a:t>
            </a:r>
            <a:r>
              <a:rPr lang="vi-VN" sz="2800" b="1" i="1" u="sng" spc="-10" dirty="0">
                <a:cs typeface="Arial"/>
              </a:rPr>
              <a:t>sinh vật</a:t>
            </a:r>
            <a:r>
              <a:rPr lang="vi-VN" sz="2800" b="1" i="1" u="sng" spc="-60" dirty="0">
                <a:cs typeface="Arial"/>
              </a:rPr>
              <a:t> </a:t>
            </a:r>
            <a:r>
              <a:rPr lang="vi-VN" sz="2800" b="1" i="1" u="sng" spc="-5" dirty="0">
                <a:cs typeface="Arial"/>
              </a:rPr>
              <a:t>nổ</a:t>
            </a:r>
            <a:r>
              <a:rPr lang="vi-VN" sz="2800" b="1" i="1" spc="-5" dirty="0">
                <a:cs typeface="Arial"/>
              </a:rPr>
              <a:t>i</a:t>
            </a:r>
            <a:endParaRPr lang="vi-VN" sz="2800" dirty="0">
              <a:cs typeface="Arial"/>
            </a:endParaRPr>
          </a:p>
          <a:p>
            <a:pPr marL="391160" indent="-139700">
              <a:lnSpc>
                <a:spcPct val="100000"/>
              </a:lnSpc>
              <a:spcBef>
                <a:spcPts val="165"/>
              </a:spcBef>
              <a:buFont typeface="Arial"/>
              <a:buAutoNum type="arabicPeriod"/>
              <a:tabLst>
                <a:tab pos="391795" algn="l"/>
              </a:tabLst>
            </a:pPr>
            <a:r>
              <a:rPr lang="vi-VN" sz="2800" u="sng" spc="-10" dirty="0">
                <a:cs typeface="Arial"/>
              </a:rPr>
              <a:t>Dụng </a:t>
            </a:r>
            <a:r>
              <a:rPr lang="vi-VN" sz="2800" u="sng" spc="-5" dirty="0">
                <a:cs typeface="Arial"/>
              </a:rPr>
              <a:t>cụ </a:t>
            </a:r>
            <a:r>
              <a:rPr lang="vi-VN" sz="2800" u="sng" spc="-10" dirty="0">
                <a:cs typeface="Arial"/>
              </a:rPr>
              <a:t>thu mẫu </a:t>
            </a:r>
            <a:r>
              <a:rPr lang="vi-VN" sz="2800" b="1" i="1" u="sng" spc="-10" dirty="0">
                <a:cs typeface="Arial"/>
              </a:rPr>
              <a:t>sinh vật</a:t>
            </a:r>
            <a:r>
              <a:rPr lang="vi-VN" sz="2800" b="1" i="1" u="sng" spc="-25" dirty="0">
                <a:cs typeface="Arial"/>
              </a:rPr>
              <a:t> </a:t>
            </a:r>
            <a:r>
              <a:rPr lang="vi-VN" sz="2800" b="1" i="1" u="sng" spc="-10" dirty="0">
                <a:cs typeface="Arial"/>
              </a:rPr>
              <a:t>đáy</a:t>
            </a:r>
            <a:endParaRPr lang="vi-VN" sz="2800" dirty="0">
              <a:cs typeface="Arial"/>
            </a:endParaRPr>
          </a:p>
          <a:p>
            <a:pPr marL="391160" indent="-139700">
              <a:lnSpc>
                <a:spcPct val="100000"/>
              </a:lnSpc>
              <a:spcBef>
                <a:spcPts val="165"/>
              </a:spcBef>
              <a:buFont typeface="Arial"/>
              <a:buAutoNum type="arabicPeriod"/>
              <a:tabLst>
                <a:tab pos="391795" algn="l"/>
              </a:tabLst>
            </a:pPr>
            <a:r>
              <a:rPr lang="vi-VN" sz="2800" spc="-10" dirty="0">
                <a:cs typeface="Arial"/>
              </a:rPr>
              <a:t>Dụng </a:t>
            </a:r>
            <a:r>
              <a:rPr lang="vi-VN" sz="2800" spc="-5" dirty="0">
                <a:cs typeface="Arial"/>
              </a:rPr>
              <a:t>cụ </a:t>
            </a:r>
            <a:r>
              <a:rPr lang="vi-VN" sz="2800" spc="-10" dirty="0">
                <a:cs typeface="Arial"/>
              </a:rPr>
              <a:t>thu mẫu </a:t>
            </a:r>
            <a:r>
              <a:rPr lang="vi-VN" sz="2800" b="1" i="1" u="sng" spc="-5" dirty="0">
                <a:cs typeface="Arial"/>
              </a:rPr>
              <a:t>giun tròn </a:t>
            </a:r>
            <a:r>
              <a:rPr lang="vi-VN" sz="2800" b="1" i="1" u="sng" spc="-10" dirty="0">
                <a:cs typeface="Arial"/>
              </a:rPr>
              <a:t>(tuyến</a:t>
            </a:r>
            <a:r>
              <a:rPr lang="vi-VN" sz="2800" b="1" i="1" u="sng" spc="-45" dirty="0">
                <a:cs typeface="Arial"/>
              </a:rPr>
              <a:t> </a:t>
            </a:r>
            <a:r>
              <a:rPr lang="vi-VN" sz="2800" b="1" i="1" u="sng" spc="-5" dirty="0">
                <a:cs typeface="Arial"/>
              </a:rPr>
              <a:t>trùng)</a:t>
            </a:r>
            <a:endParaRPr lang="vi-VN" sz="2800" dirty="0">
              <a:cs typeface="Arial"/>
            </a:endParaRPr>
          </a:p>
          <a:p>
            <a:pPr marL="391160" indent="-139700">
              <a:lnSpc>
                <a:spcPct val="100000"/>
              </a:lnSpc>
              <a:spcBef>
                <a:spcPts val="165"/>
              </a:spcBef>
              <a:buFont typeface="Arial"/>
              <a:buAutoNum type="arabicPeriod"/>
              <a:tabLst>
                <a:tab pos="391795" algn="l"/>
              </a:tabLst>
            </a:pPr>
            <a:r>
              <a:rPr lang="vi-VN" sz="2800" spc="-10" dirty="0">
                <a:cs typeface="Arial"/>
              </a:rPr>
              <a:t>Dụng </a:t>
            </a:r>
            <a:r>
              <a:rPr lang="vi-VN" sz="2800" spc="-5" dirty="0">
                <a:cs typeface="Arial"/>
              </a:rPr>
              <a:t>cụ</a:t>
            </a:r>
            <a:r>
              <a:rPr lang="vi-VN" sz="2800" spc="-80" dirty="0">
                <a:cs typeface="Arial"/>
              </a:rPr>
              <a:t> </a:t>
            </a:r>
            <a:r>
              <a:rPr lang="vi-VN" sz="2800" b="1" i="1" u="sng" spc="-10" dirty="0">
                <a:cs typeface="Arial"/>
              </a:rPr>
              <a:t>khác</a:t>
            </a:r>
            <a:endParaRPr lang="vi-VN" sz="2800" dirty="0">
              <a:cs typeface="Arial"/>
            </a:endParaRPr>
          </a:p>
          <a:p>
            <a:endParaRPr lang="vi-VN" dirty="0"/>
          </a:p>
        </p:txBody>
      </p:sp>
    </p:spTree>
    <p:extLst>
      <p:ext uri="{BB962C8B-B14F-4D97-AF65-F5344CB8AC3E}">
        <p14:creationId xmlns:p14="http://schemas.microsoft.com/office/powerpoint/2010/main" val="2220572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a:spLocks noGrp="1"/>
          </p:cNvSpPr>
          <p:nvPr>
            <p:ph idx="1"/>
          </p:nvPr>
        </p:nvSpPr>
        <p:spPr>
          <a:prstGeom prst="rect">
            <a:avLst/>
          </a:prstGeom>
          <a:blipFill>
            <a:blip r:embed="rId2" cstate="print"/>
            <a:stretch>
              <a:fillRect/>
            </a:stretch>
          </a:blipFill>
        </p:spPr>
        <p:txBody>
          <a:bodyPr wrap="square" lIns="0" tIns="0" rIns="0" bIns="0" rtlCol="0"/>
          <a:lstStyle/>
          <a:p>
            <a:endParaRPr lang="vi-VN"/>
          </a:p>
        </p:txBody>
      </p:sp>
    </p:spTree>
    <p:extLst>
      <p:ext uri="{BB962C8B-B14F-4D97-AF65-F5344CB8AC3E}">
        <p14:creationId xmlns:p14="http://schemas.microsoft.com/office/powerpoint/2010/main" val="4110027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304801"/>
            <a:ext cx="5791200" cy="6024726"/>
          </a:xfrm>
          <a:prstGeom prst="rect">
            <a:avLst/>
          </a:prstGeom>
        </p:spPr>
        <p:txBody>
          <a:bodyPr wrap="square">
            <a:spAutoFit/>
          </a:bodyPr>
          <a:lstStyle/>
          <a:p>
            <a:pPr marL="294005">
              <a:lnSpc>
                <a:spcPct val="150000"/>
              </a:lnSpc>
            </a:pPr>
            <a:r>
              <a:rPr lang="vi-VN" sz="2800" b="1" spc="5" dirty="0">
                <a:solidFill>
                  <a:srgbClr val="006FC0"/>
                </a:solidFill>
                <a:cs typeface="Arial"/>
              </a:rPr>
              <a:t>2.2. </a:t>
            </a:r>
            <a:r>
              <a:rPr lang="vi-VN" sz="2800" b="1" spc="15" dirty="0">
                <a:solidFill>
                  <a:srgbClr val="006FC0"/>
                </a:solidFill>
                <a:cs typeface="Arial"/>
              </a:rPr>
              <a:t>THU </a:t>
            </a:r>
            <a:r>
              <a:rPr lang="vi-VN" sz="2800" b="1" spc="10" dirty="0">
                <a:solidFill>
                  <a:srgbClr val="006FC0"/>
                </a:solidFill>
                <a:cs typeface="Arial"/>
              </a:rPr>
              <a:t>THẬP </a:t>
            </a:r>
            <a:r>
              <a:rPr lang="vi-VN" sz="2800" b="1" spc="15" dirty="0">
                <a:solidFill>
                  <a:srgbClr val="006FC0"/>
                </a:solidFill>
                <a:cs typeface="Arial"/>
              </a:rPr>
              <a:t>VÀ PHÂN </a:t>
            </a:r>
            <a:r>
              <a:rPr lang="vi-VN" sz="2800" b="1" spc="10" dirty="0">
                <a:solidFill>
                  <a:srgbClr val="006FC0"/>
                </a:solidFill>
                <a:cs typeface="Arial"/>
              </a:rPr>
              <a:t>TÍCH</a:t>
            </a:r>
            <a:r>
              <a:rPr lang="vi-VN" sz="2800" b="1" spc="-55" dirty="0">
                <a:solidFill>
                  <a:srgbClr val="006FC0"/>
                </a:solidFill>
                <a:cs typeface="Arial"/>
              </a:rPr>
              <a:t> </a:t>
            </a:r>
            <a:r>
              <a:rPr lang="vi-VN" sz="2800" b="1" spc="10" dirty="0">
                <a:solidFill>
                  <a:srgbClr val="006FC0"/>
                </a:solidFill>
                <a:cs typeface="Arial"/>
              </a:rPr>
              <a:t>MẪU</a:t>
            </a:r>
            <a:endParaRPr lang="vi-VN" sz="2800" dirty="0">
              <a:cs typeface="Arial"/>
            </a:endParaRPr>
          </a:p>
          <a:p>
            <a:pPr marL="304800" lvl="2" indent="-304800">
              <a:lnSpc>
                <a:spcPct val="150000"/>
              </a:lnSpc>
              <a:spcBef>
                <a:spcPts val="245"/>
              </a:spcBef>
              <a:buFont typeface="Arial"/>
              <a:buAutoNum type="arabicPeriod"/>
              <a:tabLst>
                <a:tab pos="304800" algn="l"/>
              </a:tabLst>
            </a:pPr>
            <a:r>
              <a:rPr lang="vi-VN" sz="2800" b="1" spc="5" dirty="0">
                <a:solidFill>
                  <a:srgbClr val="001F5F"/>
                </a:solidFill>
                <a:cs typeface="Arial"/>
              </a:rPr>
              <a:t>Phương pháp thu thập</a:t>
            </a:r>
            <a:r>
              <a:rPr lang="vi-VN" sz="2800" b="1" spc="-50" dirty="0">
                <a:solidFill>
                  <a:srgbClr val="001F5F"/>
                </a:solidFill>
                <a:cs typeface="Arial"/>
              </a:rPr>
              <a:t> </a:t>
            </a:r>
            <a:r>
              <a:rPr lang="vi-VN" sz="2800" b="1" spc="5" dirty="0">
                <a:solidFill>
                  <a:srgbClr val="001F5F"/>
                </a:solidFill>
                <a:cs typeface="Arial"/>
              </a:rPr>
              <a:t>mẫu</a:t>
            </a:r>
            <a:endParaRPr lang="vi-VN" sz="2800" dirty="0">
              <a:cs typeface="Arial"/>
            </a:endParaRPr>
          </a:p>
          <a:p>
            <a:pPr marL="396240" lvl="3" indent="-396240">
              <a:lnSpc>
                <a:spcPct val="150000"/>
              </a:lnSpc>
              <a:spcBef>
                <a:spcPts val="185"/>
              </a:spcBef>
              <a:buFont typeface="Arial"/>
              <a:buAutoNum type="arabicPeriod"/>
              <a:tabLst>
                <a:tab pos="396240" algn="l"/>
              </a:tabLst>
            </a:pPr>
            <a:r>
              <a:rPr lang="vi-VN" sz="2800" b="1" i="1" spc="5" dirty="0">
                <a:solidFill>
                  <a:srgbClr val="001F5F"/>
                </a:solidFill>
                <a:cs typeface="Arial"/>
              </a:rPr>
              <a:t>Dụng cụ, thiết</a:t>
            </a:r>
            <a:r>
              <a:rPr lang="vi-VN" sz="2800" b="1" i="1" spc="-90" dirty="0">
                <a:solidFill>
                  <a:srgbClr val="001F5F"/>
                </a:solidFill>
                <a:cs typeface="Arial"/>
              </a:rPr>
              <a:t> </a:t>
            </a:r>
            <a:r>
              <a:rPr lang="vi-VN" sz="2800" b="1" i="1" spc="5" dirty="0">
                <a:solidFill>
                  <a:srgbClr val="001F5F"/>
                </a:solidFill>
                <a:cs typeface="Arial"/>
              </a:rPr>
              <a:t>bị</a:t>
            </a:r>
            <a:endParaRPr lang="vi-VN" sz="2800" dirty="0">
              <a:cs typeface="Arial"/>
            </a:endParaRPr>
          </a:p>
          <a:p>
            <a:pPr marL="121920" indent="-121920">
              <a:lnSpc>
                <a:spcPct val="150000"/>
              </a:lnSpc>
              <a:spcBef>
                <a:spcPts val="215"/>
              </a:spcBef>
              <a:buFont typeface="Arial"/>
              <a:buAutoNum type="arabicPeriod"/>
              <a:tabLst>
                <a:tab pos="121920" algn="l"/>
              </a:tabLst>
            </a:pPr>
            <a:r>
              <a:rPr lang="vi-VN" sz="2800" b="1" i="1" dirty="0">
                <a:solidFill>
                  <a:srgbClr val="001F5F"/>
                </a:solidFill>
                <a:cs typeface="Arial"/>
              </a:rPr>
              <a:t>Lưới </a:t>
            </a:r>
            <a:r>
              <a:rPr lang="vi-VN" sz="2800" b="1" i="1" spc="5" dirty="0">
                <a:solidFill>
                  <a:srgbClr val="001F5F"/>
                </a:solidFill>
                <a:cs typeface="Arial"/>
              </a:rPr>
              <a:t>thu mẫu </a:t>
            </a:r>
            <a:r>
              <a:rPr lang="vi-VN" sz="2800" b="1" i="1" u="sng" dirty="0">
                <a:solidFill>
                  <a:srgbClr val="001F5F"/>
                </a:solidFill>
                <a:cs typeface="Arial"/>
              </a:rPr>
              <a:t>sinh vật</a:t>
            </a:r>
            <a:r>
              <a:rPr lang="vi-VN" sz="2800" b="1" i="1" u="sng" spc="-25" dirty="0">
                <a:solidFill>
                  <a:srgbClr val="001F5F"/>
                </a:solidFill>
                <a:cs typeface="Arial"/>
              </a:rPr>
              <a:t> </a:t>
            </a:r>
            <a:r>
              <a:rPr lang="vi-VN" sz="2800" b="1" i="1" u="sng" spc="5" dirty="0">
                <a:solidFill>
                  <a:srgbClr val="001F5F"/>
                </a:solidFill>
                <a:cs typeface="Arial"/>
              </a:rPr>
              <a:t>nổi</a:t>
            </a:r>
            <a:endParaRPr lang="vi-VN" sz="2800" dirty="0">
              <a:cs typeface="Arial"/>
            </a:endParaRPr>
          </a:p>
          <a:p>
            <a:pPr marL="121285">
              <a:lnSpc>
                <a:spcPct val="150000"/>
              </a:lnSpc>
              <a:spcBef>
                <a:spcPts val="225"/>
              </a:spcBef>
            </a:pPr>
            <a:r>
              <a:rPr lang="vi-VN" sz="2800" b="1" spc="5" dirty="0">
                <a:solidFill>
                  <a:srgbClr val="001F5F"/>
                </a:solidFill>
                <a:cs typeface="Arial"/>
              </a:rPr>
              <a:t>Bốn </a:t>
            </a:r>
            <a:r>
              <a:rPr lang="vi-VN" sz="2800" b="1" dirty="0">
                <a:solidFill>
                  <a:srgbClr val="001F5F"/>
                </a:solidFill>
                <a:cs typeface="Arial"/>
              </a:rPr>
              <a:t>loại</a:t>
            </a:r>
            <a:r>
              <a:rPr lang="vi-VN" sz="2800" b="1" spc="-65" dirty="0">
                <a:solidFill>
                  <a:srgbClr val="001F5F"/>
                </a:solidFill>
                <a:cs typeface="Arial"/>
              </a:rPr>
              <a:t> </a:t>
            </a:r>
            <a:r>
              <a:rPr lang="vi-VN" sz="2800" b="1" dirty="0">
                <a:solidFill>
                  <a:srgbClr val="001F5F"/>
                </a:solidFill>
                <a:cs typeface="Arial"/>
              </a:rPr>
              <a:t>chính:</a:t>
            </a:r>
            <a:endParaRPr lang="vi-VN" sz="2800" dirty="0">
              <a:cs typeface="Arial"/>
            </a:endParaRPr>
          </a:p>
          <a:p>
            <a:pPr marL="280035" lvl="1" indent="-158115">
              <a:lnSpc>
                <a:spcPct val="150000"/>
              </a:lnSpc>
              <a:spcBef>
                <a:spcPts val="130"/>
              </a:spcBef>
              <a:buAutoNum type="arabicPeriod"/>
              <a:tabLst>
                <a:tab pos="280670" algn="l"/>
              </a:tabLst>
            </a:pPr>
            <a:r>
              <a:rPr lang="vi-VN" sz="2800" dirty="0">
                <a:cs typeface="Arial"/>
              </a:rPr>
              <a:t>Lưới hình chóp </a:t>
            </a:r>
            <a:r>
              <a:rPr lang="vi-VN" sz="2800" spc="5" dirty="0">
                <a:cs typeface="Arial"/>
              </a:rPr>
              <a:t>đơn</a:t>
            </a:r>
            <a:r>
              <a:rPr lang="vi-VN" sz="2800" spc="-10" dirty="0">
                <a:cs typeface="Arial"/>
              </a:rPr>
              <a:t> </a:t>
            </a:r>
            <a:r>
              <a:rPr lang="vi-VN" sz="2800" dirty="0">
                <a:cs typeface="Arial"/>
              </a:rPr>
              <a:t>giản,</a:t>
            </a:r>
          </a:p>
          <a:p>
            <a:pPr marL="280035" lvl="1" indent="-158115">
              <a:lnSpc>
                <a:spcPct val="150000"/>
              </a:lnSpc>
              <a:spcBef>
                <a:spcPts val="10"/>
              </a:spcBef>
              <a:buAutoNum type="arabicPeriod"/>
              <a:tabLst>
                <a:tab pos="280670" algn="l"/>
              </a:tabLst>
            </a:pPr>
            <a:r>
              <a:rPr lang="vi-VN" sz="2800" dirty="0" smtClean="0">
                <a:cs typeface="Arial"/>
              </a:rPr>
              <a:t>Lưới</a:t>
            </a:r>
            <a:r>
              <a:rPr lang="vi-VN" sz="2800" spc="-55" dirty="0" smtClean="0">
                <a:cs typeface="Arial"/>
              </a:rPr>
              <a:t> </a:t>
            </a:r>
            <a:r>
              <a:rPr lang="vi-VN" sz="2800" spc="5" dirty="0" smtClean="0">
                <a:cs typeface="Arial"/>
              </a:rPr>
              <a:t>Hensen,</a:t>
            </a:r>
            <a:endParaRPr lang="vi-VN" sz="2800" dirty="0" smtClean="0">
              <a:cs typeface="Arial"/>
            </a:endParaRPr>
          </a:p>
          <a:p>
            <a:pPr marL="280035" lvl="1" indent="-158115">
              <a:lnSpc>
                <a:spcPct val="150000"/>
              </a:lnSpc>
              <a:spcBef>
                <a:spcPts val="10"/>
              </a:spcBef>
              <a:buAutoNum type="arabicPeriod"/>
              <a:tabLst>
                <a:tab pos="280670" algn="l"/>
              </a:tabLst>
            </a:pPr>
            <a:r>
              <a:rPr lang="vi-VN" sz="2800" dirty="0" smtClean="0">
                <a:cs typeface="Arial"/>
              </a:rPr>
              <a:t>Lưới </a:t>
            </a:r>
            <a:r>
              <a:rPr lang="vi-VN" sz="2800" dirty="0">
                <a:cs typeface="Arial"/>
              </a:rPr>
              <a:t>Epstein</a:t>
            </a:r>
            <a:r>
              <a:rPr lang="vi-VN" sz="2800" spc="-50" dirty="0">
                <a:cs typeface="Arial"/>
              </a:rPr>
              <a:t> </a:t>
            </a:r>
            <a:r>
              <a:rPr lang="vi-VN" sz="2800" spc="10" dirty="0" smtClean="0">
                <a:cs typeface="Arial"/>
              </a:rPr>
              <a:t>và </a:t>
            </a:r>
            <a:endParaRPr lang="vi-VN" sz="2800" dirty="0">
              <a:cs typeface="Arial"/>
            </a:endParaRPr>
          </a:p>
        </p:txBody>
      </p:sp>
      <p:sp>
        <p:nvSpPr>
          <p:cNvPr id="6" name="Rectangle 5"/>
          <p:cNvSpPr/>
          <p:nvPr/>
        </p:nvSpPr>
        <p:spPr>
          <a:xfrm>
            <a:off x="6096000" y="762000"/>
            <a:ext cx="2743200" cy="2921313"/>
          </a:xfrm>
          <a:prstGeom prst="rect">
            <a:avLst/>
          </a:prstGeom>
        </p:spPr>
        <p:txBody>
          <a:bodyPr wrap="square">
            <a:spAutoFit/>
          </a:bodyPr>
          <a:lstStyle/>
          <a:p>
            <a:pPr>
              <a:lnSpc>
                <a:spcPct val="150000"/>
              </a:lnSpc>
            </a:pPr>
            <a:r>
              <a:rPr lang="vi-VN" b="1" spc="5" dirty="0">
                <a:solidFill>
                  <a:srgbClr val="001F5F"/>
                </a:solidFill>
                <a:cs typeface="Arial"/>
              </a:rPr>
              <a:t>Cấu tạo gồm ba phần</a:t>
            </a:r>
            <a:r>
              <a:rPr lang="vi-VN" b="1" spc="-80" dirty="0">
                <a:solidFill>
                  <a:srgbClr val="001F5F"/>
                </a:solidFill>
                <a:cs typeface="Arial"/>
              </a:rPr>
              <a:t> </a:t>
            </a:r>
            <a:r>
              <a:rPr lang="vi-VN" b="1" spc="5" dirty="0">
                <a:solidFill>
                  <a:srgbClr val="001F5F"/>
                </a:solidFill>
                <a:cs typeface="Arial"/>
              </a:rPr>
              <a:t>chính</a:t>
            </a:r>
            <a:r>
              <a:rPr lang="vi-VN" sz="2000" spc="5" dirty="0">
                <a:cs typeface="Arial"/>
              </a:rPr>
              <a:t>:</a:t>
            </a:r>
            <a:endParaRPr lang="vi-VN" sz="2000" dirty="0">
              <a:cs typeface="Arial"/>
            </a:endParaRPr>
          </a:p>
          <a:p>
            <a:pPr marL="158115" indent="-158115">
              <a:lnSpc>
                <a:spcPct val="150000"/>
              </a:lnSpc>
              <a:spcBef>
                <a:spcPts val="25"/>
              </a:spcBef>
              <a:buFont typeface="Arial"/>
              <a:buAutoNum type="arabicPeriod"/>
              <a:tabLst>
                <a:tab pos="158750" algn="l"/>
              </a:tabLst>
            </a:pPr>
            <a:r>
              <a:rPr lang="vi-VN" sz="2800" dirty="0">
                <a:cs typeface="Arial"/>
              </a:rPr>
              <a:t>Miệng</a:t>
            </a:r>
            <a:r>
              <a:rPr lang="vi-VN" sz="2800" spc="-45" dirty="0">
                <a:cs typeface="Arial"/>
              </a:rPr>
              <a:t> </a:t>
            </a:r>
            <a:r>
              <a:rPr lang="vi-VN" sz="2800" dirty="0">
                <a:cs typeface="Arial"/>
              </a:rPr>
              <a:t>lưới</a:t>
            </a:r>
          </a:p>
          <a:p>
            <a:pPr marL="158115" indent="-158115">
              <a:lnSpc>
                <a:spcPct val="150000"/>
              </a:lnSpc>
              <a:spcBef>
                <a:spcPts val="10"/>
              </a:spcBef>
              <a:buAutoNum type="arabicPeriod"/>
              <a:tabLst>
                <a:tab pos="158750" algn="l"/>
              </a:tabLst>
            </a:pPr>
            <a:r>
              <a:rPr lang="vi-VN" sz="2800" spc="10" dirty="0">
                <a:cs typeface="Arial"/>
              </a:rPr>
              <a:t>Thân</a:t>
            </a:r>
            <a:r>
              <a:rPr lang="vi-VN" sz="2800" spc="-90" dirty="0">
                <a:cs typeface="Arial"/>
              </a:rPr>
              <a:t> </a:t>
            </a:r>
            <a:r>
              <a:rPr lang="vi-VN" sz="2800" dirty="0">
                <a:cs typeface="Arial"/>
              </a:rPr>
              <a:t>lưới</a:t>
            </a:r>
          </a:p>
          <a:p>
            <a:pPr marL="158115" indent="-158115">
              <a:lnSpc>
                <a:spcPct val="150000"/>
              </a:lnSpc>
              <a:spcBef>
                <a:spcPts val="50"/>
              </a:spcBef>
              <a:buFont typeface="Arial"/>
              <a:buAutoNum type="arabicPeriod"/>
              <a:tabLst>
                <a:tab pos="158750" algn="l"/>
                <a:tab pos="1911985" algn="l"/>
              </a:tabLst>
            </a:pPr>
            <a:r>
              <a:rPr lang="vi-VN" sz="2800" spc="7" baseline="3267" dirty="0">
                <a:cs typeface="Arial"/>
              </a:rPr>
              <a:t>Ống  </a:t>
            </a:r>
            <a:r>
              <a:rPr lang="vi-VN" sz="2800" spc="30" baseline="3267" dirty="0">
                <a:cs typeface="Arial"/>
              </a:rPr>
              <a:t> </a:t>
            </a:r>
            <a:r>
              <a:rPr lang="vi-VN" sz="2800" baseline="3267" dirty="0">
                <a:cs typeface="Arial"/>
              </a:rPr>
              <a:t>đáy</a:t>
            </a:r>
            <a:endParaRPr lang="vi-VN" sz="2800" dirty="0"/>
          </a:p>
        </p:txBody>
      </p:sp>
      <p:sp>
        <p:nvSpPr>
          <p:cNvPr id="7" name="object 15"/>
          <p:cNvSpPr/>
          <p:nvPr/>
        </p:nvSpPr>
        <p:spPr>
          <a:xfrm>
            <a:off x="5791200" y="3683313"/>
            <a:ext cx="3048000" cy="286988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225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414020" lvl="2" indent="-304800">
              <a:lnSpc>
                <a:spcPct val="100000"/>
              </a:lnSpc>
              <a:spcBef>
                <a:spcPts val="245"/>
              </a:spcBef>
              <a:buFont typeface="Arial"/>
              <a:buAutoNum type="arabicPeriod"/>
              <a:tabLst>
                <a:tab pos="414655" algn="l"/>
              </a:tabLst>
            </a:pPr>
            <a:r>
              <a:rPr lang="vi-VN" b="1" spc="5" dirty="0">
                <a:solidFill>
                  <a:srgbClr val="006FC0"/>
                </a:solidFill>
                <a:cs typeface="Arial"/>
              </a:rPr>
              <a:t>Phương pháp </a:t>
            </a:r>
            <a:r>
              <a:rPr lang="vi-VN" b="1" dirty="0">
                <a:solidFill>
                  <a:srgbClr val="006FC0"/>
                </a:solidFill>
                <a:cs typeface="Arial"/>
              </a:rPr>
              <a:t>loài </a:t>
            </a:r>
            <a:r>
              <a:rPr lang="vi-VN" b="1" spc="5" dirty="0">
                <a:solidFill>
                  <a:srgbClr val="006FC0"/>
                </a:solidFill>
                <a:cs typeface="Arial"/>
              </a:rPr>
              <a:t>đơn</a:t>
            </a:r>
            <a:r>
              <a:rPr lang="vi-VN" b="1" spc="-50" dirty="0">
                <a:solidFill>
                  <a:srgbClr val="006FC0"/>
                </a:solidFill>
                <a:cs typeface="Arial"/>
              </a:rPr>
              <a:t> </a:t>
            </a:r>
            <a:r>
              <a:rPr lang="vi-VN" b="1" dirty="0">
                <a:solidFill>
                  <a:srgbClr val="006FC0"/>
                </a:solidFill>
                <a:cs typeface="Arial"/>
              </a:rPr>
              <a:t>lẻ</a:t>
            </a:r>
            <a:endParaRPr lang="vi-VN" dirty="0">
              <a:cs typeface="Arial"/>
            </a:endParaRPr>
          </a:p>
          <a:p>
            <a:pPr marL="505459" lvl="3" indent="-396240">
              <a:lnSpc>
                <a:spcPct val="100000"/>
              </a:lnSpc>
              <a:spcBef>
                <a:spcPts val="10"/>
              </a:spcBef>
              <a:buFont typeface="Arial"/>
              <a:buAutoNum type="arabicPeriod"/>
              <a:tabLst>
                <a:tab pos="506095" algn="l"/>
              </a:tabLst>
            </a:pPr>
            <a:r>
              <a:rPr lang="vi-VN" sz="2400" b="1" i="1" spc="5" dirty="0">
                <a:solidFill>
                  <a:srgbClr val="006FC0"/>
                </a:solidFill>
                <a:cs typeface="Arial"/>
              </a:rPr>
              <a:t>Sử dụng </a:t>
            </a:r>
            <a:r>
              <a:rPr lang="vi-VN" sz="2400" b="1" i="1" dirty="0">
                <a:solidFill>
                  <a:srgbClr val="006FC0"/>
                </a:solidFill>
                <a:cs typeface="Arial"/>
              </a:rPr>
              <a:t>loài chỉ </a:t>
            </a:r>
            <a:r>
              <a:rPr lang="vi-VN" sz="2400" b="1" i="1" spc="5" dirty="0">
                <a:solidFill>
                  <a:srgbClr val="006FC0"/>
                </a:solidFill>
                <a:cs typeface="Arial"/>
              </a:rPr>
              <a:t>thị (Indicator</a:t>
            </a:r>
            <a:r>
              <a:rPr lang="vi-VN" sz="2400" b="1" i="1" spc="-60" dirty="0">
                <a:solidFill>
                  <a:srgbClr val="006FC0"/>
                </a:solidFill>
                <a:cs typeface="Arial"/>
              </a:rPr>
              <a:t> </a:t>
            </a:r>
            <a:r>
              <a:rPr lang="vi-VN" sz="2400" b="1" i="1" spc="5" dirty="0">
                <a:solidFill>
                  <a:srgbClr val="006FC0"/>
                </a:solidFill>
                <a:cs typeface="Arial"/>
              </a:rPr>
              <a:t>species)</a:t>
            </a:r>
            <a:endParaRPr lang="vi-VN" sz="2400" dirty="0">
              <a:cs typeface="Arial"/>
            </a:endParaRPr>
          </a:p>
          <a:p>
            <a:pPr marL="167005" marR="189865" indent="-142240">
              <a:lnSpc>
                <a:spcPct val="117300"/>
              </a:lnSpc>
              <a:spcBef>
                <a:spcPts val="254"/>
              </a:spcBef>
              <a:buFont typeface="Arial"/>
              <a:buChar char="•"/>
              <a:tabLst>
                <a:tab pos="167005" algn="l"/>
              </a:tabLst>
            </a:pPr>
            <a:r>
              <a:rPr lang="vi-VN" sz="2400" b="1" spc="-10" dirty="0">
                <a:cs typeface="Arial"/>
              </a:rPr>
              <a:t>Loài chỉ </a:t>
            </a:r>
            <a:r>
              <a:rPr lang="vi-VN" sz="2400" b="1" spc="-5" dirty="0">
                <a:cs typeface="Arial"/>
              </a:rPr>
              <a:t>thị</a:t>
            </a:r>
            <a:r>
              <a:rPr lang="vi-VN" sz="2400" spc="-5" dirty="0">
                <a:cs typeface="Arial"/>
              </a:rPr>
              <a:t>: </a:t>
            </a:r>
            <a:r>
              <a:rPr lang="vi-VN" sz="2400" spc="-10" dirty="0">
                <a:cs typeface="Arial"/>
              </a:rPr>
              <a:t>mẫn cảm </a:t>
            </a:r>
            <a:r>
              <a:rPr lang="vi-VN" sz="2400" spc="-5" dirty="0">
                <a:cs typeface="Arial"/>
              </a:rPr>
              <a:t>với </a:t>
            </a:r>
            <a:r>
              <a:rPr lang="vi-VN" sz="2400" spc="-10" dirty="0">
                <a:cs typeface="Arial"/>
              </a:rPr>
              <a:t>điều </a:t>
            </a:r>
            <a:r>
              <a:rPr lang="vi-VN" sz="2400" spc="-5" dirty="0">
                <a:cs typeface="Arial"/>
              </a:rPr>
              <a:t>kiện </a:t>
            </a:r>
            <a:r>
              <a:rPr lang="vi-VN" sz="2400" spc="-10" dirty="0">
                <a:cs typeface="Arial"/>
              </a:rPr>
              <a:t>sinh </a:t>
            </a:r>
            <a:r>
              <a:rPr lang="vi-VN" sz="2400" spc="-5" dirty="0">
                <a:cs typeface="Arial"/>
              </a:rPr>
              <a:t>lý, </a:t>
            </a:r>
            <a:r>
              <a:rPr lang="vi-VN" sz="2400" spc="-10" dirty="0">
                <a:cs typeface="Arial"/>
              </a:rPr>
              <a:t>sinh </a:t>
            </a:r>
            <a:r>
              <a:rPr lang="vi-VN" sz="2400" spc="-15" dirty="0">
                <a:cs typeface="Arial"/>
              </a:rPr>
              <a:t>hóa, </a:t>
            </a:r>
            <a:r>
              <a:rPr lang="vi-VN" sz="2400" spc="-10" dirty="0">
                <a:cs typeface="Arial"/>
              </a:rPr>
              <a:t>thay  đổi </a:t>
            </a:r>
            <a:r>
              <a:rPr lang="vi-VN" sz="2400" spc="-5" dirty="0">
                <a:cs typeface="Arial"/>
              </a:rPr>
              <a:t>sự </a:t>
            </a:r>
            <a:r>
              <a:rPr lang="vi-VN" sz="2400" b="1" spc="-10" dirty="0">
                <a:cs typeface="Arial"/>
              </a:rPr>
              <a:t>hiện diện </a:t>
            </a:r>
            <a:r>
              <a:rPr lang="vi-VN" sz="2400" spc="-15" dirty="0">
                <a:cs typeface="Arial"/>
              </a:rPr>
              <a:t>hoặc </a:t>
            </a:r>
            <a:r>
              <a:rPr lang="vi-VN" sz="2400" spc="-10" dirty="0">
                <a:cs typeface="Arial"/>
              </a:rPr>
              <a:t>thay đổi </a:t>
            </a:r>
            <a:r>
              <a:rPr lang="vi-VN" sz="2400" b="1" spc="-10" dirty="0">
                <a:cs typeface="Arial"/>
              </a:rPr>
              <a:t>số </a:t>
            </a:r>
            <a:r>
              <a:rPr lang="vi-VN" sz="2400" b="1" spc="-5" dirty="0">
                <a:cs typeface="Arial"/>
              </a:rPr>
              <a:t>lượng </a:t>
            </a:r>
            <a:r>
              <a:rPr lang="vi-VN" sz="2400" b="1" spc="-10" dirty="0">
                <a:cs typeface="Arial"/>
              </a:rPr>
              <a:t>cá</a:t>
            </a:r>
            <a:r>
              <a:rPr lang="vi-VN" sz="2400" b="1" spc="25" dirty="0">
                <a:cs typeface="Arial"/>
              </a:rPr>
              <a:t> </a:t>
            </a:r>
            <a:r>
              <a:rPr lang="vi-VN" sz="2400" b="1" spc="-5" dirty="0">
                <a:cs typeface="Arial"/>
              </a:rPr>
              <a:t>thể.</a:t>
            </a:r>
            <a:endParaRPr lang="vi-VN" sz="2400" dirty="0">
              <a:cs typeface="Arial"/>
            </a:endParaRPr>
          </a:p>
          <a:p>
            <a:pPr marL="167005" marR="251460" indent="-142240">
              <a:lnSpc>
                <a:spcPct val="118700"/>
              </a:lnSpc>
              <a:buFont typeface="Arial"/>
              <a:buChar char="•"/>
              <a:tabLst>
                <a:tab pos="167005" algn="l"/>
              </a:tabLst>
            </a:pPr>
            <a:r>
              <a:rPr lang="vi-VN" sz="2400" spc="-10" dirty="0">
                <a:cs typeface="Arial"/>
              </a:rPr>
              <a:t>Ví dụ </a:t>
            </a:r>
            <a:r>
              <a:rPr lang="vi-VN" sz="2400" b="1" dirty="0">
                <a:cs typeface="Arial"/>
              </a:rPr>
              <a:t>Muỗi </a:t>
            </a:r>
            <a:r>
              <a:rPr lang="vi-VN" sz="2400" b="1" spc="-10" dirty="0">
                <a:cs typeface="Arial"/>
              </a:rPr>
              <a:t>chỉ </a:t>
            </a:r>
            <a:r>
              <a:rPr lang="vi-VN" sz="2400" b="1" spc="-5" dirty="0">
                <a:cs typeface="Arial"/>
              </a:rPr>
              <a:t>hồng (</a:t>
            </a:r>
            <a:r>
              <a:rPr lang="vi-VN" sz="2400" b="1" i="1" spc="-5" dirty="0">
                <a:cs typeface="Arial"/>
              </a:rPr>
              <a:t>Chironomus riparin</a:t>
            </a:r>
            <a:r>
              <a:rPr lang="vi-VN" sz="2400" b="1" spc="-5" dirty="0">
                <a:cs typeface="Arial"/>
              </a:rPr>
              <a:t>)</a:t>
            </a:r>
            <a:r>
              <a:rPr lang="vi-VN" sz="2400" spc="-5" dirty="0">
                <a:cs typeface="Arial"/>
              </a:rPr>
              <a:t>, </a:t>
            </a:r>
            <a:r>
              <a:rPr lang="vi-VN" sz="2400" b="1" spc="-10" dirty="0">
                <a:cs typeface="Arial"/>
              </a:rPr>
              <a:t>Giun </a:t>
            </a:r>
            <a:r>
              <a:rPr lang="vi-VN" sz="2400" b="1" spc="-5" dirty="0">
                <a:cs typeface="Arial"/>
              </a:rPr>
              <a:t>ít tơ  </a:t>
            </a:r>
            <a:r>
              <a:rPr lang="vi-VN" sz="2400" b="1" spc="-10" dirty="0">
                <a:cs typeface="Arial"/>
              </a:rPr>
              <a:t>(</a:t>
            </a:r>
            <a:r>
              <a:rPr lang="vi-VN" sz="2400" b="1" i="1" spc="-10" dirty="0">
                <a:cs typeface="Arial"/>
              </a:rPr>
              <a:t>Tubifex </a:t>
            </a:r>
            <a:r>
              <a:rPr lang="vi-VN" sz="2400" b="1" i="1" spc="-5" dirty="0">
                <a:cs typeface="Arial"/>
              </a:rPr>
              <a:t>tubifex </a:t>
            </a:r>
            <a:r>
              <a:rPr lang="vi-VN" sz="2400" spc="-5" dirty="0">
                <a:cs typeface="Arial"/>
              </a:rPr>
              <a:t>và </a:t>
            </a:r>
            <a:r>
              <a:rPr lang="vi-VN" sz="2400" b="1" i="1" spc="-5" dirty="0">
                <a:cs typeface="Arial"/>
              </a:rPr>
              <a:t>Limnodrilus </a:t>
            </a:r>
            <a:r>
              <a:rPr lang="vi-VN" sz="2400" b="1" i="1" spc="-10" dirty="0">
                <a:cs typeface="Arial"/>
              </a:rPr>
              <a:t>hoffmeisteri</a:t>
            </a:r>
            <a:r>
              <a:rPr lang="vi-VN" sz="2400" spc="-10" dirty="0">
                <a:cs typeface="Arial"/>
              </a:rPr>
              <a:t>) </a:t>
            </a:r>
            <a:r>
              <a:rPr lang="vi-VN" sz="2400" spc="-5" dirty="0">
                <a:cs typeface="Arial"/>
              </a:rPr>
              <a:t>có </a:t>
            </a:r>
            <a:r>
              <a:rPr lang="vi-VN" sz="2400" spc="-10" dirty="0">
                <a:cs typeface="Arial"/>
              </a:rPr>
              <a:t>nhiều  </a:t>
            </a:r>
            <a:r>
              <a:rPr lang="vi-VN" sz="2400" spc="-5" dirty="0">
                <a:cs typeface="Arial"/>
              </a:rPr>
              <a:t>ở </a:t>
            </a:r>
            <a:r>
              <a:rPr lang="vi-VN" sz="2400" spc="-10" dirty="0">
                <a:cs typeface="Arial"/>
              </a:rPr>
              <a:t>nơi </a:t>
            </a:r>
            <a:r>
              <a:rPr lang="vi-VN" sz="2400" spc="-5" dirty="0">
                <a:cs typeface="Arial"/>
              </a:rPr>
              <a:t>ô </a:t>
            </a:r>
            <a:r>
              <a:rPr lang="vi-VN" sz="2400" spc="-10" dirty="0">
                <a:cs typeface="Arial"/>
              </a:rPr>
              <a:t>nhiễm hữu </a:t>
            </a:r>
            <a:r>
              <a:rPr lang="vi-VN" sz="2400" spc="-5" dirty="0">
                <a:cs typeface="Arial"/>
              </a:rPr>
              <a:t>cơ. </a:t>
            </a:r>
            <a:r>
              <a:rPr lang="vi-VN" sz="2400" b="1" spc="-10" dirty="0">
                <a:cs typeface="Arial"/>
              </a:rPr>
              <a:t>Phù </a:t>
            </a:r>
            <a:r>
              <a:rPr lang="vi-VN" sz="2400" b="1" spc="-5" dirty="0">
                <a:cs typeface="Arial"/>
              </a:rPr>
              <a:t>du </a:t>
            </a:r>
            <a:r>
              <a:rPr lang="vi-VN" sz="2400" b="1" spc="-10" dirty="0">
                <a:cs typeface="Arial"/>
              </a:rPr>
              <a:t>(Ephemeroptera)…  </a:t>
            </a:r>
            <a:r>
              <a:rPr lang="vi-VN" sz="2400" spc="-10" dirty="0">
                <a:cs typeface="Arial"/>
              </a:rPr>
              <a:t>không chịu </a:t>
            </a:r>
            <a:r>
              <a:rPr lang="vi-VN" sz="2400" spc="-5" dirty="0">
                <a:cs typeface="Arial"/>
              </a:rPr>
              <a:t>được ô </a:t>
            </a:r>
            <a:r>
              <a:rPr lang="vi-VN" sz="2400" spc="-10" dirty="0">
                <a:cs typeface="Arial"/>
              </a:rPr>
              <a:t>nhiễm thường vắng mặt </a:t>
            </a:r>
            <a:r>
              <a:rPr lang="vi-VN" sz="2400" spc="-5" dirty="0">
                <a:cs typeface="Arial"/>
              </a:rPr>
              <a:t>ở </a:t>
            </a:r>
            <a:r>
              <a:rPr lang="vi-VN" sz="2400" spc="-15" dirty="0">
                <a:cs typeface="Arial"/>
              </a:rPr>
              <a:t>đâu</a:t>
            </a:r>
            <a:r>
              <a:rPr lang="vi-VN" sz="2400" spc="10" dirty="0">
                <a:cs typeface="Arial"/>
              </a:rPr>
              <a:t> </a:t>
            </a:r>
            <a:r>
              <a:rPr lang="vi-VN" sz="2400" spc="-10" dirty="0">
                <a:cs typeface="Arial"/>
              </a:rPr>
              <a:t>đó..</a:t>
            </a:r>
            <a:endParaRPr lang="en-US" sz="2400" dirty="0"/>
          </a:p>
        </p:txBody>
      </p:sp>
      <p:sp>
        <p:nvSpPr>
          <p:cNvPr id="4" name="object 26"/>
          <p:cNvSpPr/>
          <p:nvPr/>
        </p:nvSpPr>
        <p:spPr>
          <a:xfrm>
            <a:off x="838200" y="4648200"/>
            <a:ext cx="4267200" cy="1447800"/>
          </a:xfrm>
          <a:prstGeom prst="rect">
            <a:avLst/>
          </a:prstGeom>
          <a:blipFill>
            <a:blip r:embed="rId2" cstate="print"/>
            <a:stretch>
              <a:fillRect/>
            </a:stretch>
          </a:blipFill>
        </p:spPr>
        <p:txBody>
          <a:bodyPr wrap="square" lIns="0" tIns="0" rIns="0" bIns="0" rtlCol="0"/>
          <a:lstStyle/>
          <a:p>
            <a:endParaRPr/>
          </a:p>
        </p:txBody>
      </p:sp>
      <p:sp>
        <p:nvSpPr>
          <p:cNvPr id="5" name="object 27"/>
          <p:cNvSpPr/>
          <p:nvPr/>
        </p:nvSpPr>
        <p:spPr>
          <a:xfrm>
            <a:off x="5257800" y="4419600"/>
            <a:ext cx="3048000" cy="1752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400800" cy="4953000"/>
          </a:xfrm>
        </p:spPr>
        <p:txBody>
          <a:bodyPr>
            <a:normAutofit fontScale="85000" lnSpcReduction="10000"/>
          </a:bodyPr>
          <a:lstStyle/>
          <a:p>
            <a:pPr marL="109220">
              <a:lnSpc>
                <a:spcPct val="150000"/>
              </a:lnSpc>
              <a:spcBef>
                <a:spcPts val="180"/>
              </a:spcBef>
            </a:pPr>
            <a:r>
              <a:rPr lang="vi-VN" b="1" i="1" dirty="0">
                <a:solidFill>
                  <a:srgbClr val="001F5F"/>
                </a:solidFill>
                <a:cs typeface="Arial"/>
              </a:rPr>
              <a:t>Lưới </a:t>
            </a:r>
            <a:r>
              <a:rPr lang="vi-VN" b="1" i="1" spc="5" dirty="0">
                <a:solidFill>
                  <a:srgbClr val="001F5F"/>
                </a:solidFill>
                <a:cs typeface="Arial"/>
              </a:rPr>
              <a:t>thu mẫu </a:t>
            </a:r>
            <a:r>
              <a:rPr lang="vi-VN" b="1" i="1" u="sng" dirty="0">
                <a:solidFill>
                  <a:srgbClr val="001F5F"/>
                </a:solidFill>
                <a:cs typeface="Arial"/>
              </a:rPr>
              <a:t>sinh vật</a:t>
            </a:r>
            <a:r>
              <a:rPr lang="vi-VN" b="1" i="1" u="sng" spc="-20" dirty="0">
                <a:solidFill>
                  <a:srgbClr val="001F5F"/>
                </a:solidFill>
                <a:cs typeface="Arial"/>
              </a:rPr>
              <a:t> </a:t>
            </a:r>
            <a:r>
              <a:rPr lang="vi-VN" b="1" i="1" u="sng" spc="5" dirty="0">
                <a:solidFill>
                  <a:srgbClr val="001F5F"/>
                </a:solidFill>
                <a:cs typeface="Arial"/>
              </a:rPr>
              <a:t>nổi</a:t>
            </a:r>
            <a:endParaRPr lang="vi-VN" dirty="0">
              <a:cs typeface="Arial"/>
            </a:endParaRPr>
          </a:p>
          <a:p>
            <a:pPr marL="251460" marR="922019" indent="-142240">
              <a:lnSpc>
                <a:spcPct val="150000"/>
              </a:lnSpc>
              <a:spcBef>
                <a:spcPts val="65"/>
              </a:spcBef>
              <a:buFont typeface="Arial"/>
              <a:buChar char="•"/>
              <a:tabLst>
                <a:tab pos="251460" algn="l"/>
              </a:tabLst>
            </a:pPr>
            <a:r>
              <a:rPr lang="vi-VN" u="sng" spc="-215" dirty="0">
                <a:latin typeface="Times New Roman"/>
                <a:cs typeface="Times New Roman"/>
              </a:rPr>
              <a:t> </a:t>
            </a:r>
            <a:r>
              <a:rPr lang="vi-VN" i="1" u="sng" dirty="0">
                <a:cs typeface="Arial"/>
              </a:rPr>
              <a:t>Phần </a:t>
            </a:r>
            <a:r>
              <a:rPr lang="vi-VN" i="1" u="sng" spc="5" dirty="0">
                <a:cs typeface="Arial"/>
              </a:rPr>
              <a:t>miệng lướ</a:t>
            </a:r>
            <a:r>
              <a:rPr lang="vi-VN" i="1" spc="5" dirty="0">
                <a:cs typeface="Arial"/>
              </a:rPr>
              <a:t>i</a:t>
            </a:r>
            <a:r>
              <a:rPr lang="vi-VN" spc="5" dirty="0">
                <a:cs typeface="Arial"/>
              </a:rPr>
              <a:t>: gồm </a:t>
            </a:r>
            <a:r>
              <a:rPr lang="vi-VN" spc="10" dirty="0">
                <a:cs typeface="Arial"/>
              </a:rPr>
              <a:t>vòng </a:t>
            </a:r>
            <a:r>
              <a:rPr lang="vi-VN" spc="5" dirty="0">
                <a:cs typeface="Arial"/>
              </a:rPr>
              <a:t>đai  </a:t>
            </a:r>
            <a:r>
              <a:rPr lang="vi-VN" dirty="0">
                <a:cs typeface="Arial"/>
              </a:rPr>
              <a:t>miệng (</a:t>
            </a:r>
            <a:r>
              <a:rPr lang="vi-VN" u="sng" dirty="0">
                <a:cs typeface="Arial"/>
              </a:rPr>
              <a:t>hoop</a:t>
            </a:r>
            <a:r>
              <a:rPr lang="vi-VN" dirty="0">
                <a:cs typeface="Arial"/>
              </a:rPr>
              <a:t>, </a:t>
            </a:r>
            <a:r>
              <a:rPr lang="vi-VN" spc="5" dirty="0">
                <a:cs typeface="Arial"/>
              </a:rPr>
              <a:t>đường kính từ 15-  </a:t>
            </a:r>
            <a:r>
              <a:rPr lang="vi-VN" dirty="0">
                <a:cs typeface="Arial"/>
              </a:rPr>
              <a:t>30cm), tiếp đến </a:t>
            </a:r>
            <a:r>
              <a:rPr lang="vi-VN" spc="5" dirty="0">
                <a:cs typeface="Arial"/>
              </a:rPr>
              <a:t>là </a:t>
            </a:r>
            <a:r>
              <a:rPr lang="vi-VN" dirty="0">
                <a:cs typeface="Arial"/>
              </a:rPr>
              <a:t>bao</a:t>
            </a:r>
            <a:r>
              <a:rPr lang="vi-VN" spc="-5" dirty="0">
                <a:cs typeface="Arial"/>
              </a:rPr>
              <a:t> </a:t>
            </a:r>
            <a:r>
              <a:rPr lang="vi-VN" spc="5" dirty="0">
                <a:cs typeface="Arial"/>
              </a:rPr>
              <a:t>vải</a:t>
            </a:r>
            <a:endParaRPr lang="vi-VN" dirty="0">
              <a:cs typeface="Arial"/>
            </a:endParaRPr>
          </a:p>
          <a:p>
            <a:pPr marL="251460">
              <a:lnSpc>
                <a:spcPct val="150000"/>
              </a:lnSpc>
              <a:spcBef>
                <a:spcPts val="135"/>
              </a:spcBef>
            </a:pPr>
            <a:r>
              <a:rPr lang="vi-VN" spc="5" dirty="0">
                <a:cs typeface="Arial"/>
              </a:rPr>
              <a:t>(</a:t>
            </a:r>
            <a:r>
              <a:rPr lang="vi-VN" u="sng" spc="5" dirty="0">
                <a:cs typeface="Arial"/>
              </a:rPr>
              <a:t>canvas</a:t>
            </a:r>
            <a:r>
              <a:rPr lang="vi-VN" spc="5" dirty="0">
                <a:cs typeface="Arial"/>
              </a:rPr>
              <a:t>) </a:t>
            </a:r>
            <a:r>
              <a:rPr lang="vi-VN" dirty="0">
                <a:cs typeface="Arial"/>
              </a:rPr>
              <a:t>hình </a:t>
            </a:r>
            <a:r>
              <a:rPr lang="vi-VN" spc="5" dirty="0">
                <a:cs typeface="Arial"/>
              </a:rPr>
              <a:t>chóp </a:t>
            </a:r>
            <a:r>
              <a:rPr lang="vi-VN" dirty="0">
                <a:cs typeface="Arial"/>
              </a:rPr>
              <a:t>cụt. </a:t>
            </a:r>
            <a:r>
              <a:rPr lang="vi-VN" spc="5" dirty="0">
                <a:cs typeface="Arial"/>
              </a:rPr>
              <a:t>Vòng</a:t>
            </a:r>
            <a:r>
              <a:rPr lang="vi-VN" spc="-65" dirty="0">
                <a:cs typeface="Arial"/>
              </a:rPr>
              <a:t> </a:t>
            </a:r>
            <a:r>
              <a:rPr lang="vi-VN" dirty="0">
                <a:cs typeface="Arial"/>
              </a:rPr>
              <a:t>đai</a:t>
            </a:r>
          </a:p>
          <a:p>
            <a:pPr marL="251460" marR="937894">
              <a:lnSpc>
                <a:spcPct val="150000"/>
              </a:lnSpc>
              <a:spcBef>
                <a:spcPts val="5"/>
              </a:spcBef>
            </a:pPr>
            <a:r>
              <a:rPr lang="vi-VN" dirty="0">
                <a:cs typeface="Arial"/>
              </a:rPr>
              <a:t>miệng </a:t>
            </a:r>
            <a:r>
              <a:rPr lang="vi-VN" spc="5" dirty="0">
                <a:cs typeface="Arial"/>
              </a:rPr>
              <a:t>được nối với dây kéo </a:t>
            </a:r>
            <a:r>
              <a:rPr lang="vi-VN" dirty="0">
                <a:cs typeface="Arial"/>
              </a:rPr>
              <a:t>lưới  (</a:t>
            </a:r>
            <a:r>
              <a:rPr lang="vi-VN" u="sng" dirty="0">
                <a:cs typeface="Arial"/>
              </a:rPr>
              <a:t>Bridle</a:t>
            </a:r>
            <a:r>
              <a:rPr lang="vi-VN" dirty="0">
                <a:cs typeface="Arial"/>
              </a:rPr>
              <a:t>), </a:t>
            </a:r>
            <a:r>
              <a:rPr lang="vi-VN" spc="5" dirty="0">
                <a:cs typeface="Arial"/>
              </a:rPr>
              <a:t>còn phần vải </a:t>
            </a:r>
            <a:r>
              <a:rPr lang="vi-VN" dirty="0">
                <a:cs typeface="Arial"/>
              </a:rPr>
              <a:t>hình </a:t>
            </a:r>
            <a:r>
              <a:rPr lang="vi-VN" spc="5" dirty="0">
                <a:cs typeface="Arial"/>
              </a:rPr>
              <a:t>chóp  cụt nối với thân</a:t>
            </a:r>
            <a:r>
              <a:rPr lang="vi-VN" spc="-75" dirty="0">
                <a:cs typeface="Arial"/>
              </a:rPr>
              <a:t> </a:t>
            </a:r>
            <a:r>
              <a:rPr lang="vi-VN" dirty="0">
                <a:cs typeface="Arial"/>
              </a:rPr>
              <a:t>lưới.</a:t>
            </a:r>
          </a:p>
          <a:p>
            <a:endParaRPr lang="vi-VN" dirty="0"/>
          </a:p>
        </p:txBody>
      </p:sp>
      <p:sp>
        <p:nvSpPr>
          <p:cNvPr id="4" name="object 32"/>
          <p:cNvSpPr/>
          <p:nvPr/>
        </p:nvSpPr>
        <p:spPr>
          <a:xfrm>
            <a:off x="6172200" y="1981200"/>
            <a:ext cx="2133600" cy="4267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84096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3400"/>
            <a:ext cx="4572000" cy="6135077"/>
          </a:xfrm>
          <a:prstGeom prst="rect">
            <a:avLst/>
          </a:prstGeom>
        </p:spPr>
        <p:txBody>
          <a:bodyPr>
            <a:spAutoFit/>
          </a:bodyPr>
          <a:lstStyle/>
          <a:p>
            <a:pPr marL="231140" indent="-121920">
              <a:lnSpc>
                <a:spcPct val="100000"/>
              </a:lnSpc>
              <a:spcBef>
                <a:spcPts val="180"/>
              </a:spcBef>
              <a:buFont typeface="Arial"/>
              <a:buAutoNum type="arabicPeriod"/>
              <a:tabLst>
                <a:tab pos="231775" algn="l"/>
              </a:tabLst>
            </a:pPr>
            <a:r>
              <a:rPr lang="vi-VN" sz="2400" b="1" i="1" dirty="0">
                <a:solidFill>
                  <a:srgbClr val="001F5F"/>
                </a:solidFill>
                <a:cs typeface="Arial"/>
              </a:rPr>
              <a:t>Lưới </a:t>
            </a:r>
            <a:r>
              <a:rPr lang="vi-VN" sz="2400" b="1" i="1" spc="5" dirty="0">
                <a:solidFill>
                  <a:srgbClr val="001F5F"/>
                </a:solidFill>
                <a:cs typeface="Arial"/>
              </a:rPr>
              <a:t>thu mẫu </a:t>
            </a:r>
            <a:r>
              <a:rPr lang="vi-VN" sz="2400" b="1" i="1" u="sng" dirty="0">
                <a:solidFill>
                  <a:srgbClr val="001F5F"/>
                </a:solidFill>
                <a:cs typeface="Arial"/>
              </a:rPr>
              <a:t>sinh vật</a:t>
            </a:r>
            <a:r>
              <a:rPr lang="vi-VN" sz="2400" b="1" i="1" u="sng" spc="-25" dirty="0">
                <a:solidFill>
                  <a:srgbClr val="001F5F"/>
                </a:solidFill>
                <a:cs typeface="Arial"/>
              </a:rPr>
              <a:t> </a:t>
            </a:r>
            <a:r>
              <a:rPr lang="vi-VN" sz="2400" b="1" i="1" u="sng" spc="5" dirty="0">
                <a:solidFill>
                  <a:srgbClr val="001F5F"/>
                </a:solidFill>
                <a:cs typeface="Arial"/>
              </a:rPr>
              <a:t>nổi</a:t>
            </a:r>
            <a:endParaRPr lang="vi-VN" sz="2400" dirty="0">
              <a:cs typeface="Arial"/>
            </a:endParaRPr>
          </a:p>
          <a:p>
            <a:pPr marL="391160" marR="126364" lvl="1" indent="-139700">
              <a:lnSpc>
                <a:spcPct val="118500"/>
              </a:lnSpc>
              <a:spcBef>
                <a:spcPts val="15"/>
              </a:spcBef>
              <a:buFont typeface="Arial"/>
              <a:buChar char="•"/>
              <a:tabLst>
                <a:tab pos="391160" algn="l"/>
              </a:tabLst>
            </a:pPr>
            <a:r>
              <a:rPr lang="vi-VN" sz="2400" u="sng" spc="-185" dirty="0">
                <a:latin typeface="Times New Roman"/>
                <a:cs typeface="Times New Roman"/>
              </a:rPr>
              <a:t> </a:t>
            </a:r>
            <a:r>
              <a:rPr lang="vi-VN" sz="2400" i="1" u="sng" spc="-10" dirty="0">
                <a:cs typeface="Arial"/>
              </a:rPr>
              <a:t>Phần thân lướ</a:t>
            </a:r>
            <a:r>
              <a:rPr lang="vi-VN" sz="2400" i="1" spc="-10" dirty="0">
                <a:cs typeface="Arial"/>
              </a:rPr>
              <a:t>i </a:t>
            </a:r>
            <a:r>
              <a:rPr lang="vi-VN" sz="2400" spc="-10" dirty="0">
                <a:cs typeface="Arial"/>
              </a:rPr>
              <a:t>(phần lọc </a:t>
            </a:r>
            <a:r>
              <a:rPr lang="vi-VN" sz="2400" spc="-5" dirty="0">
                <a:cs typeface="Arial"/>
              </a:rPr>
              <a:t>nước): </a:t>
            </a:r>
            <a:r>
              <a:rPr lang="vi-VN" sz="2400" spc="-10" dirty="0">
                <a:cs typeface="Arial"/>
              </a:rPr>
              <a:t>thân </a:t>
            </a:r>
            <a:r>
              <a:rPr lang="vi-VN" sz="2400" spc="-5" dirty="0">
                <a:cs typeface="Arial"/>
              </a:rPr>
              <a:t>lưới có </a:t>
            </a:r>
            <a:r>
              <a:rPr lang="vi-VN" sz="2400" spc="-10" dirty="0">
                <a:cs typeface="Arial"/>
              </a:rPr>
              <a:t>chiều dài  </a:t>
            </a:r>
            <a:r>
              <a:rPr lang="vi-VN" sz="2400" spc="-15" dirty="0">
                <a:cs typeface="Arial"/>
              </a:rPr>
              <a:t>gấp </a:t>
            </a:r>
            <a:r>
              <a:rPr lang="vi-VN" sz="2400" spc="-5" dirty="0">
                <a:cs typeface="Arial"/>
              </a:rPr>
              <a:t>2-3 </a:t>
            </a:r>
            <a:r>
              <a:rPr lang="vi-VN" sz="2400" spc="-10" dirty="0">
                <a:cs typeface="Arial"/>
              </a:rPr>
              <a:t>lần đường </a:t>
            </a:r>
            <a:r>
              <a:rPr lang="vi-VN" sz="2400" spc="-5" dirty="0">
                <a:cs typeface="Arial"/>
              </a:rPr>
              <a:t>kính </a:t>
            </a:r>
            <a:r>
              <a:rPr lang="vi-VN" sz="2400" spc="-10" dirty="0">
                <a:cs typeface="Arial"/>
              </a:rPr>
              <a:t>miệng </a:t>
            </a:r>
            <a:r>
              <a:rPr lang="vi-VN" sz="2400" spc="-5" dirty="0">
                <a:cs typeface="Arial"/>
              </a:rPr>
              <a:t>lưới, được </a:t>
            </a:r>
            <a:r>
              <a:rPr lang="vi-VN" sz="2400" spc="-10" dirty="0">
                <a:cs typeface="Arial"/>
              </a:rPr>
              <a:t>làm từ loại  vải đặc biệt </a:t>
            </a:r>
            <a:r>
              <a:rPr lang="vi-VN" sz="2400" spc="-5" dirty="0">
                <a:cs typeface="Arial"/>
              </a:rPr>
              <a:t>có </a:t>
            </a:r>
            <a:r>
              <a:rPr lang="vi-VN" sz="2400" spc="-10" dirty="0">
                <a:cs typeface="Arial"/>
              </a:rPr>
              <a:t>mắt </a:t>
            </a:r>
            <a:r>
              <a:rPr lang="vi-VN" sz="2400" spc="-5" dirty="0">
                <a:cs typeface="Arial"/>
              </a:rPr>
              <a:t>lưới cực </a:t>
            </a:r>
            <a:r>
              <a:rPr lang="vi-VN" sz="2400" spc="-15" dirty="0">
                <a:cs typeface="Arial"/>
              </a:rPr>
              <a:t>nhỏ </a:t>
            </a:r>
            <a:r>
              <a:rPr lang="vi-VN" sz="2400" spc="-10" dirty="0">
                <a:cs typeface="Arial"/>
              </a:rPr>
              <a:t>(5-25, thậm chí </a:t>
            </a:r>
            <a:r>
              <a:rPr lang="vi-VN" sz="2400" spc="-15" dirty="0">
                <a:cs typeface="Arial"/>
              </a:rPr>
              <a:t>315  </a:t>
            </a:r>
            <a:r>
              <a:rPr lang="vi-VN" sz="2400" spc="-10" dirty="0">
                <a:cs typeface="Arial"/>
              </a:rPr>
              <a:t>micromet tuỳ theo </a:t>
            </a:r>
            <a:r>
              <a:rPr lang="vi-VN" sz="2400" spc="-5" dirty="0">
                <a:cs typeface="Arial"/>
              </a:rPr>
              <a:t>lưới vớt </a:t>
            </a:r>
            <a:r>
              <a:rPr lang="vi-VN" sz="2400" spc="-10" dirty="0">
                <a:cs typeface="Arial"/>
              </a:rPr>
              <a:t>TVPD hay ĐVPD) nhưng  </a:t>
            </a:r>
            <a:r>
              <a:rPr lang="vi-VN" sz="2400" spc="-5" dirty="0">
                <a:cs typeface="Arial"/>
              </a:rPr>
              <a:t>khả </a:t>
            </a:r>
            <a:r>
              <a:rPr lang="vi-VN" sz="2400" spc="-15" dirty="0">
                <a:cs typeface="Arial"/>
              </a:rPr>
              <a:t>năng </a:t>
            </a:r>
            <a:r>
              <a:rPr lang="vi-VN" sz="2400" spc="-10" dirty="0">
                <a:cs typeface="Arial"/>
              </a:rPr>
              <a:t>thoát </a:t>
            </a:r>
            <a:r>
              <a:rPr lang="vi-VN" sz="2400" spc="-5" dirty="0">
                <a:cs typeface="Arial"/>
              </a:rPr>
              <a:t>nước </a:t>
            </a:r>
            <a:r>
              <a:rPr lang="vi-VN" sz="2400" spc="-15" dirty="0">
                <a:cs typeface="Arial"/>
              </a:rPr>
              <a:t>phải </a:t>
            </a:r>
            <a:r>
              <a:rPr lang="vi-VN" sz="2400" spc="-5" dirty="0">
                <a:cs typeface="Arial"/>
              </a:rPr>
              <a:t>cao. </a:t>
            </a:r>
            <a:r>
              <a:rPr lang="vi-VN" sz="2400" spc="-10" dirty="0">
                <a:cs typeface="Arial"/>
              </a:rPr>
              <a:t>Thân </a:t>
            </a:r>
            <a:r>
              <a:rPr lang="vi-VN" sz="2400" spc="-5" dirty="0">
                <a:cs typeface="Arial"/>
              </a:rPr>
              <a:t>lưới </a:t>
            </a:r>
            <a:r>
              <a:rPr lang="vi-VN" sz="2400" spc="-10" dirty="0">
                <a:cs typeface="Arial"/>
              </a:rPr>
              <a:t>nối </a:t>
            </a:r>
            <a:r>
              <a:rPr lang="vi-VN" sz="2400" spc="-5" dirty="0">
                <a:cs typeface="Arial"/>
              </a:rPr>
              <a:t>với  </a:t>
            </a:r>
            <a:r>
              <a:rPr lang="vi-VN" sz="2400" spc="-10" dirty="0">
                <a:cs typeface="Arial"/>
              </a:rPr>
              <a:t>miệng </a:t>
            </a:r>
            <a:r>
              <a:rPr lang="vi-VN" sz="2400" spc="-5" dirty="0">
                <a:cs typeface="Arial"/>
              </a:rPr>
              <a:t>lưới ở </a:t>
            </a:r>
            <a:r>
              <a:rPr lang="vi-VN" sz="2400" spc="-10" dirty="0">
                <a:cs typeface="Arial"/>
              </a:rPr>
              <a:t>phía trên </a:t>
            </a:r>
            <a:r>
              <a:rPr lang="vi-VN" sz="2400" spc="-5" dirty="0">
                <a:cs typeface="Arial"/>
              </a:rPr>
              <a:t>và </a:t>
            </a:r>
            <a:r>
              <a:rPr lang="vi-VN" sz="2400" spc="-10" dirty="0">
                <a:cs typeface="Arial"/>
              </a:rPr>
              <a:t>nối </a:t>
            </a:r>
            <a:r>
              <a:rPr lang="vi-VN" sz="2400" spc="-5" dirty="0">
                <a:cs typeface="Arial"/>
              </a:rPr>
              <a:t>với </a:t>
            </a:r>
            <a:r>
              <a:rPr lang="vi-VN" sz="2400" spc="-15" dirty="0">
                <a:cs typeface="Arial"/>
              </a:rPr>
              <a:t>ống </a:t>
            </a:r>
            <a:r>
              <a:rPr lang="vi-VN" sz="2400" spc="-10" dirty="0">
                <a:cs typeface="Arial"/>
              </a:rPr>
              <a:t>đáy </a:t>
            </a:r>
            <a:r>
              <a:rPr lang="vi-VN" sz="2400" spc="-5" dirty="0">
                <a:cs typeface="Arial"/>
              </a:rPr>
              <a:t>ở </a:t>
            </a:r>
            <a:r>
              <a:rPr lang="vi-VN" sz="2400" spc="-10" dirty="0">
                <a:cs typeface="Arial"/>
              </a:rPr>
              <a:t>phía </a:t>
            </a:r>
            <a:r>
              <a:rPr lang="vi-VN" sz="2400" spc="-5" dirty="0">
                <a:cs typeface="Arial"/>
              </a:rPr>
              <a:t>dưới  </a:t>
            </a:r>
            <a:r>
              <a:rPr lang="vi-VN" sz="2400" spc="-10" dirty="0">
                <a:cs typeface="Arial"/>
              </a:rPr>
              <a:t>(qua một manset </a:t>
            </a:r>
            <a:r>
              <a:rPr lang="vi-VN" sz="2400" spc="-15" dirty="0">
                <a:cs typeface="Arial"/>
              </a:rPr>
              <a:t>bằng</a:t>
            </a:r>
            <a:r>
              <a:rPr lang="vi-VN" sz="2400" spc="-35" dirty="0">
                <a:cs typeface="Arial"/>
              </a:rPr>
              <a:t> </a:t>
            </a:r>
            <a:r>
              <a:rPr lang="vi-VN" sz="2400" spc="-5" dirty="0">
                <a:cs typeface="Arial"/>
              </a:rPr>
              <a:t>vải).</a:t>
            </a:r>
            <a:endParaRPr lang="vi-VN" sz="2400" dirty="0">
              <a:cs typeface="Arial"/>
            </a:endParaRPr>
          </a:p>
        </p:txBody>
      </p:sp>
      <p:sp>
        <p:nvSpPr>
          <p:cNvPr id="5" name="object 33"/>
          <p:cNvSpPr/>
          <p:nvPr/>
        </p:nvSpPr>
        <p:spPr>
          <a:xfrm>
            <a:off x="5255408" y="2743200"/>
            <a:ext cx="1855838" cy="3505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67791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685800"/>
            <a:ext cx="4572000" cy="5630067"/>
          </a:xfrm>
          <a:prstGeom prst="rect">
            <a:avLst/>
          </a:prstGeom>
        </p:spPr>
        <p:txBody>
          <a:bodyPr>
            <a:spAutoFit/>
          </a:bodyPr>
          <a:lstStyle/>
          <a:p>
            <a:pPr marL="231140" indent="-121920">
              <a:lnSpc>
                <a:spcPct val="150000"/>
              </a:lnSpc>
              <a:spcBef>
                <a:spcPts val="185"/>
              </a:spcBef>
              <a:buFont typeface="Arial"/>
              <a:buAutoNum type="arabicPeriod"/>
              <a:tabLst>
                <a:tab pos="231775" algn="l"/>
              </a:tabLst>
            </a:pPr>
            <a:r>
              <a:rPr lang="vi-VN" sz="2400" b="1" i="1" dirty="0">
                <a:solidFill>
                  <a:srgbClr val="001F5F"/>
                </a:solidFill>
                <a:latin typeface="+mj-lt"/>
                <a:cs typeface="Arial"/>
              </a:rPr>
              <a:t>Lưới </a:t>
            </a:r>
            <a:r>
              <a:rPr lang="vi-VN" sz="2400" b="1" i="1" spc="5" dirty="0">
                <a:solidFill>
                  <a:srgbClr val="001F5F"/>
                </a:solidFill>
                <a:latin typeface="+mj-lt"/>
                <a:cs typeface="Arial"/>
              </a:rPr>
              <a:t>thu mẫu </a:t>
            </a:r>
            <a:r>
              <a:rPr lang="vi-VN" sz="2400" b="1" i="1" u="sng" dirty="0">
                <a:solidFill>
                  <a:srgbClr val="001F5F"/>
                </a:solidFill>
                <a:latin typeface="+mj-lt"/>
                <a:cs typeface="Arial"/>
              </a:rPr>
              <a:t>sinh vật</a:t>
            </a:r>
            <a:r>
              <a:rPr lang="vi-VN" sz="2400" b="1" i="1" u="sng" spc="-25" dirty="0">
                <a:solidFill>
                  <a:srgbClr val="001F5F"/>
                </a:solidFill>
                <a:latin typeface="+mj-lt"/>
                <a:cs typeface="Arial"/>
              </a:rPr>
              <a:t> </a:t>
            </a:r>
            <a:r>
              <a:rPr lang="vi-VN" sz="2400" b="1" i="1" u="sng" spc="5" dirty="0">
                <a:solidFill>
                  <a:srgbClr val="001F5F"/>
                </a:solidFill>
                <a:latin typeface="+mj-lt"/>
                <a:cs typeface="Arial"/>
              </a:rPr>
              <a:t>nổi</a:t>
            </a:r>
            <a:endParaRPr lang="vi-VN" sz="2400" dirty="0">
              <a:latin typeface="+mj-lt"/>
              <a:cs typeface="Arial"/>
            </a:endParaRPr>
          </a:p>
          <a:p>
            <a:pPr marL="391795" marR="135890" lvl="1" indent="-140335">
              <a:lnSpc>
                <a:spcPct val="150000"/>
              </a:lnSpc>
              <a:spcBef>
                <a:spcPts val="65"/>
              </a:spcBef>
              <a:buFont typeface="Arial"/>
              <a:buChar char="•"/>
              <a:tabLst>
                <a:tab pos="391795" algn="l"/>
              </a:tabLst>
            </a:pPr>
            <a:r>
              <a:rPr lang="vi-VN" sz="2400" u="sng" spc="-215" dirty="0">
                <a:latin typeface="+mj-lt"/>
                <a:cs typeface="Times New Roman"/>
              </a:rPr>
              <a:t> </a:t>
            </a:r>
            <a:r>
              <a:rPr lang="vi-VN" sz="2400" i="1" u="sng" spc="5" dirty="0">
                <a:latin typeface="+mj-lt"/>
                <a:cs typeface="Arial"/>
              </a:rPr>
              <a:t>Ống </a:t>
            </a:r>
            <a:r>
              <a:rPr lang="vi-VN" sz="2400" i="1" u="sng" dirty="0">
                <a:latin typeface="+mj-lt"/>
                <a:cs typeface="Arial"/>
              </a:rPr>
              <a:t>đáy</a:t>
            </a:r>
            <a:r>
              <a:rPr lang="vi-VN" sz="2400" dirty="0">
                <a:latin typeface="+mj-lt"/>
                <a:cs typeface="Arial"/>
              </a:rPr>
              <a:t>: </a:t>
            </a:r>
            <a:r>
              <a:rPr lang="vi-VN" sz="2400" spc="5" dirty="0">
                <a:latin typeface="+mj-lt"/>
                <a:cs typeface="Arial"/>
              </a:rPr>
              <a:t>thường là loại ống kim loại hay bằng  nhựa, có thể tích khoảng </a:t>
            </a:r>
            <a:r>
              <a:rPr lang="vi-VN" sz="2400" dirty="0">
                <a:latin typeface="+mj-lt"/>
                <a:cs typeface="Arial"/>
              </a:rPr>
              <a:t>150-200 </a:t>
            </a:r>
            <a:r>
              <a:rPr lang="vi-VN" sz="2400" spc="-5" dirty="0">
                <a:latin typeface="+mj-lt"/>
                <a:cs typeface="Arial"/>
              </a:rPr>
              <a:t>ml </a:t>
            </a:r>
            <a:r>
              <a:rPr lang="vi-VN" sz="2400" spc="5" dirty="0">
                <a:latin typeface="+mj-lt"/>
                <a:cs typeface="Arial"/>
              </a:rPr>
              <a:t>(có</a:t>
            </a:r>
            <a:r>
              <a:rPr lang="vi-VN" sz="2400" dirty="0">
                <a:latin typeface="+mj-lt"/>
                <a:cs typeface="Arial"/>
              </a:rPr>
              <a:t> </a:t>
            </a:r>
            <a:r>
              <a:rPr lang="vi-VN" sz="2400" spc="5" dirty="0">
                <a:latin typeface="+mj-lt"/>
                <a:cs typeface="Arial"/>
              </a:rPr>
              <a:t>thể</a:t>
            </a:r>
            <a:endParaRPr lang="vi-VN" sz="2400" dirty="0">
              <a:latin typeface="+mj-lt"/>
              <a:cs typeface="Arial"/>
            </a:endParaRPr>
          </a:p>
          <a:p>
            <a:pPr marL="391795" marR="163195">
              <a:lnSpc>
                <a:spcPct val="150000"/>
              </a:lnSpc>
              <a:spcBef>
                <a:spcPts val="5"/>
              </a:spcBef>
            </a:pPr>
            <a:r>
              <a:rPr lang="vi-VN" sz="2400" spc="5" dirty="0">
                <a:latin typeface="+mj-lt"/>
                <a:cs typeface="Arial"/>
              </a:rPr>
              <a:t>giữ </a:t>
            </a:r>
            <a:r>
              <a:rPr lang="vi-VN" sz="2400" dirty="0">
                <a:latin typeface="+mj-lt"/>
                <a:cs typeface="Arial"/>
              </a:rPr>
              <a:t>lại một </a:t>
            </a:r>
            <a:r>
              <a:rPr lang="vi-VN" sz="2400" spc="5" dirty="0">
                <a:latin typeface="+mj-lt"/>
                <a:cs typeface="Arial"/>
              </a:rPr>
              <a:t>lượng cả nước lẫn </a:t>
            </a:r>
            <a:r>
              <a:rPr lang="vi-VN" sz="2400" dirty="0">
                <a:latin typeface="+mj-lt"/>
                <a:cs typeface="Arial"/>
              </a:rPr>
              <a:t>mẫu). </a:t>
            </a:r>
            <a:r>
              <a:rPr lang="vi-VN" sz="2400" spc="5" dirty="0">
                <a:latin typeface="+mj-lt"/>
                <a:cs typeface="Arial"/>
              </a:rPr>
              <a:t>Ngoài ra  </a:t>
            </a:r>
            <a:r>
              <a:rPr lang="vi-VN" sz="2400" dirty="0">
                <a:latin typeface="+mj-lt"/>
                <a:cs typeface="Arial"/>
              </a:rPr>
              <a:t>phải có khoá điều </a:t>
            </a:r>
            <a:r>
              <a:rPr lang="vi-VN" sz="2400" spc="5" dirty="0">
                <a:latin typeface="+mj-lt"/>
                <a:cs typeface="Arial"/>
              </a:rPr>
              <a:t>chỉnh (đóng </a:t>
            </a:r>
            <a:r>
              <a:rPr lang="vi-VN" sz="2400" dirty="0">
                <a:latin typeface="+mj-lt"/>
                <a:cs typeface="Arial"/>
              </a:rPr>
              <a:t>mở) </a:t>
            </a:r>
            <a:r>
              <a:rPr lang="vi-VN" sz="2400" spc="5" dirty="0">
                <a:latin typeface="+mj-lt"/>
                <a:cs typeface="Arial"/>
              </a:rPr>
              <a:t>để có</a:t>
            </a:r>
            <a:r>
              <a:rPr lang="vi-VN" sz="2400" spc="15" dirty="0">
                <a:latin typeface="+mj-lt"/>
                <a:cs typeface="Arial"/>
              </a:rPr>
              <a:t> </a:t>
            </a:r>
            <a:r>
              <a:rPr lang="vi-VN" sz="2400" spc="5" dirty="0">
                <a:latin typeface="+mj-lt"/>
                <a:cs typeface="Arial"/>
              </a:rPr>
              <a:t>thể</a:t>
            </a:r>
            <a:endParaRPr lang="vi-VN" sz="2400" dirty="0">
              <a:latin typeface="+mj-lt"/>
              <a:cs typeface="Arial"/>
            </a:endParaRPr>
          </a:p>
          <a:p>
            <a:pPr marL="391795">
              <a:lnSpc>
                <a:spcPct val="150000"/>
              </a:lnSpc>
              <a:spcBef>
                <a:spcPts val="150"/>
              </a:spcBef>
            </a:pPr>
            <a:r>
              <a:rPr lang="vi-VN" sz="2400" spc="5" dirty="0">
                <a:latin typeface="+mj-lt"/>
                <a:cs typeface="Arial"/>
              </a:rPr>
              <a:t>lấy được </a:t>
            </a:r>
            <a:r>
              <a:rPr lang="vi-VN" sz="2400" dirty="0">
                <a:latin typeface="+mj-lt"/>
                <a:cs typeface="Arial"/>
              </a:rPr>
              <a:t>mẫu </a:t>
            </a:r>
            <a:r>
              <a:rPr lang="vi-VN" sz="2400" spc="5" dirty="0">
                <a:latin typeface="+mj-lt"/>
                <a:cs typeface="Arial"/>
              </a:rPr>
              <a:t>ra, sau khi đã kéo </a:t>
            </a:r>
            <a:r>
              <a:rPr lang="vi-VN" sz="2400" dirty="0">
                <a:latin typeface="+mj-lt"/>
                <a:cs typeface="Arial"/>
              </a:rPr>
              <a:t>lưới </a:t>
            </a:r>
            <a:r>
              <a:rPr lang="vi-VN" sz="2400" spc="5" dirty="0">
                <a:latin typeface="+mj-lt"/>
                <a:cs typeface="Arial"/>
              </a:rPr>
              <a:t>thu</a:t>
            </a:r>
            <a:r>
              <a:rPr lang="vi-VN" sz="2400" spc="-25" dirty="0">
                <a:latin typeface="+mj-lt"/>
                <a:cs typeface="Arial"/>
              </a:rPr>
              <a:t> </a:t>
            </a:r>
            <a:r>
              <a:rPr lang="vi-VN" sz="2400" dirty="0">
                <a:latin typeface="+mj-lt"/>
                <a:cs typeface="Arial"/>
              </a:rPr>
              <a:t>mẫu</a:t>
            </a:r>
          </a:p>
          <a:p>
            <a:pPr marL="391795">
              <a:lnSpc>
                <a:spcPct val="150000"/>
              </a:lnSpc>
              <a:spcBef>
                <a:spcPts val="215"/>
              </a:spcBef>
            </a:pPr>
            <a:r>
              <a:rPr lang="vi-VN" sz="2400" spc="5" dirty="0">
                <a:latin typeface="+mj-lt"/>
                <a:cs typeface="Arial"/>
              </a:rPr>
              <a:t>trong vực</a:t>
            </a:r>
            <a:r>
              <a:rPr lang="vi-VN" sz="2400" spc="-95" dirty="0">
                <a:latin typeface="+mj-lt"/>
                <a:cs typeface="Arial"/>
              </a:rPr>
              <a:t> </a:t>
            </a:r>
            <a:r>
              <a:rPr lang="vi-VN" sz="2400" spc="5" dirty="0">
                <a:latin typeface="+mj-lt"/>
                <a:cs typeface="Arial"/>
              </a:rPr>
              <a:t>nước.</a:t>
            </a:r>
            <a:endParaRPr lang="vi-VN" sz="2400" dirty="0">
              <a:latin typeface="+mj-lt"/>
              <a:cs typeface="Arial"/>
            </a:endParaRPr>
          </a:p>
        </p:txBody>
      </p:sp>
      <p:sp>
        <p:nvSpPr>
          <p:cNvPr id="5" name="object 3"/>
          <p:cNvSpPr/>
          <p:nvPr/>
        </p:nvSpPr>
        <p:spPr>
          <a:xfrm>
            <a:off x="5257800" y="4191000"/>
            <a:ext cx="3429000" cy="212486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52685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p:nvPr/>
        </p:nvSpPr>
        <p:spPr>
          <a:xfrm>
            <a:off x="1447800" y="1219200"/>
            <a:ext cx="6019800" cy="44958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62220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35800"/>
            <a:ext cx="4572000" cy="4339521"/>
          </a:xfrm>
          <a:prstGeom prst="rect">
            <a:avLst/>
          </a:prstGeom>
        </p:spPr>
        <p:txBody>
          <a:bodyPr>
            <a:spAutoFit/>
          </a:bodyPr>
          <a:lstStyle/>
          <a:p>
            <a:pPr marL="231140" indent="-121920">
              <a:lnSpc>
                <a:spcPct val="100000"/>
              </a:lnSpc>
              <a:spcBef>
                <a:spcPts val="180"/>
              </a:spcBef>
              <a:buFont typeface="Arial"/>
              <a:buAutoNum type="arabicPeriod" startAt="2"/>
              <a:tabLst>
                <a:tab pos="231775" algn="l"/>
              </a:tabLst>
            </a:pPr>
            <a:r>
              <a:rPr lang="vi-VN" sz="2400" b="1" i="1" spc="5" dirty="0">
                <a:solidFill>
                  <a:srgbClr val="001F5F"/>
                </a:solidFill>
                <a:latin typeface="+mj-lt"/>
                <a:cs typeface="Arial"/>
              </a:rPr>
              <a:t>Dụng cụ thu mẫu </a:t>
            </a:r>
            <a:r>
              <a:rPr lang="vi-VN" sz="2400" b="1" i="1" u="sng" dirty="0">
                <a:solidFill>
                  <a:srgbClr val="001F5F"/>
                </a:solidFill>
                <a:latin typeface="+mj-lt"/>
                <a:cs typeface="Arial"/>
              </a:rPr>
              <a:t>sinh vật</a:t>
            </a:r>
            <a:r>
              <a:rPr lang="vi-VN" sz="2400" b="1" i="1" u="sng" spc="-45" dirty="0">
                <a:solidFill>
                  <a:srgbClr val="001F5F"/>
                </a:solidFill>
                <a:latin typeface="+mj-lt"/>
                <a:cs typeface="Arial"/>
              </a:rPr>
              <a:t> </a:t>
            </a:r>
            <a:r>
              <a:rPr lang="vi-VN" sz="2400" b="1" i="1" u="sng" spc="5" dirty="0">
                <a:solidFill>
                  <a:srgbClr val="001F5F"/>
                </a:solidFill>
                <a:latin typeface="+mj-lt"/>
                <a:cs typeface="Arial"/>
              </a:rPr>
              <a:t>đáy</a:t>
            </a:r>
            <a:endParaRPr lang="vi-VN" sz="2400" dirty="0">
              <a:latin typeface="+mj-lt"/>
              <a:cs typeface="Arial"/>
            </a:endParaRPr>
          </a:p>
          <a:p>
            <a:pPr marL="391795" lvl="1" indent="-140335">
              <a:lnSpc>
                <a:spcPct val="100000"/>
              </a:lnSpc>
              <a:spcBef>
                <a:spcPts val="215"/>
              </a:spcBef>
              <a:buFont typeface="Arial"/>
              <a:buChar char="•"/>
              <a:tabLst>
                <a:tab pos="392430" algn="l"/>
              </a:tabLst>
            </a:pPr>
            <a:r>
              <a:rPr lang="vi-VN" sz="2400" spc="5" dirty="0">
                <a:latin typeface="+mj-lt"/>
                <a:cs typeface="Arial"/>
              </a:rPr>
              <a:t>Gồm </a:t>
            </a:r>
            <a:r>
              <a:rPr lang="vi-VN" sz="2400" b="1" dirty="0">
                <a:latin typeface="+mj-lt"/>
                <a:cs typeface="Arial"/>
              </a:rPr>
              <a:t>vợt </a:t>
            </a:r>
            <a:r>
              <a:rPr lang="vi-VN" sz="2400" b="1" spc="5" dirty="0">
                <a:latin typeface="+mj-lt"/>
                <a:cs typeface="Arial"/>
              </a:rPr>
              <a:t>ao </a:t>
            </a:r>
            <a:r>
              <a:rPr lang="vi-VN" sz="2400" dirty="0">
                <a:latin typeface="+mj-lt"/>
                <a:cs typeface="Arial"/>
              </a:rPr>
              <a:t>(pond net) </a:t>
            </a:r>
            <a:r>
              <a:rPr lang="vi-VN" sz="2400" spc="10" dirty="0">
                <a:latin typeface="+mj-lt"/>
                <a:cs typeface="Arial"/>
              </a:rPr>
              <a:t>và </a:t>
            </a:r>
            <a:r>
              <a:rPr lang="vi-VN" sz="2400" b="1" spc="5" dirty="0">
                <a:latin typeface="+mj-lt"/>
                <a:cs typeface="Arial"/>
              </a:rPr>
              <a:t>gầu</a:t>
            </a:r>
            <a:r>
              <a:rPr lang="vi-VN" sz="2400" b="1" spc="-25" dirty="0">
                <a:latin typeface="+mj-lt"/>
                <a:cs typeface="Arial"/>
              </a:rPr>
              <a:t> </a:t>
            </a:r>
            <a:r>
              <a:rPr lang="vi-VN" sz="2400" spc="5" dirty="0">
                <a:latin typeface="+mj-lt"/>
                <a:cs typeface="Arial"/>
              </a:rPr>
              <a:t>(Dredge)</a:t>
            </a:r>
            <a:endParaRPr lang="vi-VN" sz="2400" dirty="0">
              <a:latin typeface="+mj-lt"/>
              <a:cs typeface="Arial"/>
            </a:endParaRPr>
          </a:p>
          <a:p>
            <a:pPr marL="391795" marR="127635" lvl="1" indent="-140335">
              <a:lnSpc>
                <a:spcPct val="121800"/>
              </a:lnSpc>
              <a:spcBef>
                <a:spcPts val="5"/>
              </a:spcBef>
              <a:buFont typeface="Arial"/>
              <a:buChar char="•"/>
              <a:tabLst>
                <a:tab pos="391795" algn="l"/>
              </a:tabLst>
            </a:pPr>
            <a:r>
              <a:rPr lang="vi-VN" sz="2400" u="sng" spc="-215" dirty="0">
                <a:latin typeface="+mj-lt"/>
                <a:cs typeface="Times New Roman"/>
              </a:rPr>
              <a:t> </a:t>
            </a:r>
            <a:r>
              <a:rPr lang="vi-VN" sz="2400" b="1" u="sng" spc="5" dirty="0">
                <a:latin typeface="+mj-lt"/>
                <a:cs typeface="Arial"/>
              </a:rPr>
              <a:t>Vợt ao</a:t>
            </a:r>
            <a:r>
              <a:rPr lang="vi-VN" sz="2400" spc="5" dirty="0">
                <a:latin typeface="+mj-lt"/>
                <a:cs typeface="Arial"/>
              </a:rPr>
              <a:t>: gồm </a:t>
            </a:r>
            <a:r>
              <a:rPr lang="vi-VN" sz="2400" dirty="0">
                <a:latin typeface="+mj-lt"/>
                <a:cs typeface="Arial"/>
              </a:rPr>
              <a:t>một </a:t>
            </a:r>
            <a:r>
              <a:rPr lang="vi-VN" sz="2400" spc="5" dirty="0">
                <a:latin typeface="+mj-lt"/>
                <a:cs typeface="Arial"/>
              </a:rPr>
              <a:t>khung hình chữ </a:t>
            </a:r>
            <a:r>
              <a:rPr lang="vi-VN" sz="2400" dirty="0">
                <a:latin typeface="+mj-lt"/>
                <a:cs typeface="Arial"/>
              </a:rPr>
              <a:t>nhật…, </a:t>
            </a:r>
            <a:r>
              <a:rPr lang="vi-VN" sz="2400" spc="5" dirty="0">
                <a:latin typeface="+mj-lt"/>
                <a:cs typeface="Arial"/>
              </a:rPr>
              <a:t>đỡ  </a:t>
            </a:r>
            <a:r>
              <a:rPr lang="vi-VN" sz="2400" dirty="0">
                <a:latin typeface="+mj-lt"/>
                <a:cs typeface="Arial"/>
              </a:rPr>
              <a:t>một </a:t>
            </a:r>
            <a:r>
              <a:rPr lang="vi-VN" sz="2400" spc="5" dirty="0">
                <a:latin typeface="+mj-lt"/>
                <a:cs typeface="Arial"/>
              </a:rPr>
              <a:t>cái </a:t>
            </a:r>
            <a:r>
              <a:rPr lang="vi-VN" sz="2400" dirty="0">
                <a:latin typeface="+mj-lt"/>
                <a:cs typeface="Arial"/>
              </a:rPr>
              <a:t>túi lưới </a:t>
            </a:r>
            <a:r>
              <a:rPr lang="vi-VN" sz="2400" spc="5" dirty="0">
                <a:latin typeface="+mj-lt"/>
                <a:cs typeface="Arial"/>
              </a:rPr>
              <a:t>với chiều sâu khoảng 50 </a:t>
            </a:r>
            <a:r>
              <a:rPr lang="vi-VN" sz="2400" dirty="0">
                <a:latin typeface="+mj-lt"/>
                <a:cs typeface="Arial"/>
              </a:rPr>
              <a:t>cm.  </a:t>
            </a:r>
            <a:r>
              <a:rPr lang="vi-VN" sz="2400" spc="5" dirty="0">
                <a:latin typeface="+mj-lt"/>
                <a:cs typeface="Arial"/>
              </a:rPr>
              <a:t>Kích thước </a:t>
            </a:r>
            <a:r>
              <a:rPr lang="vi-VN" sz="2400" dirty="0">
                <a:latin typeface="+mj-lt"/>
                <a:cs typeface="Arial"/>
              </a:rPr>
              <a:t>mắt lưới </a:t>
            </a:r>
            <a:r>
              <a:rPr lang="vi-VN" sz="2400" spc="5" dirty="0">
                <a:latin typeface="+mj-lt"/>
                <a:cs typeface="Arial"/>
              </a:rPr>
              <a:t>thường có đường kính  </a:t>
            </a:r>
            <a:r>
              <a:rPr lang="vi-VN" sz="2400" dirty="0">
                <a:latin typeface="+mj-lt"/>
                <a:cs typeface="Arial"/>
              </a:rPr>
              <a:t>1mm. </a:t>
            </a:r>
            <a:r>
              <a:rPr lang="vi-VN" sz="2400" spc="5" dirty="0">
                <a:latin typeface="+mj-lt"/>
                <a:cs typeface="Arial"/>
              </a:rPr>
              <a:t>Khung đỡ </a:t>
            </a:r>
            <a:r>
              <a:rPr lang="vi-VN" sz="2400" dirty="0">
                <a:latin typeface="+mj-lt"/>
                <a:cs typeface="Arial"/>
              </a:rPr>
              <a:t>lưới </a:t>
            </a:r>
            <a:r>
              <a:rPr lang="vi-VN" sz="2400" spc="5" dirty="0">
                <a:latin typeface="+mj-lt"/>
                <a:cs typeface="Arial"/>
              </a:rPr>
              <a:t>được nối với </a:t>
            </a:r>
            <a:r>
              <a:rPr lang="vi-VN" sz="2400" dirty="0">
                <a:latin typeface="+mj-lt"/>
                <a:cs typeface="Arial"/>
              </a:rPr>
              <a:t>một </a:t>
            </a:r>
            <a:r>
              <a:rPr lang="vi-VN" sz="2400" spc="5" dirty="0">
                <a:latin typeface="+mj-lt"/>
                <a:cs typeface="Arial"/>
              </a:rPr>
              <a:t>cán dài  cỡ 1,5</a:t>
            </a:r>
            <a:r>
              <a:rPr lang="vi-VN" sz="2400" spc="-95" dirty="0">
                <a:latin typeface="+mj-lt"/>
                <a:cs typeface="Arial"/>
              </a:rPr>
              <a:t> </a:t>
            </a:r>
            <a:r>
              <a:rPr lang="vi-VN" sz="2400" dirty="0">
                <a:latin typeface="+mj-lt"/>
                <a:cs typeface="Arial"/>
              </a:rPr>
              <a:t>m.</a:t>
            </a:r>
            <a:endParaRPr lang="vi-VN" sz="2400" dirty="0">
              <a:latin typeface="+mj-lt"/>
              <a:cs typeface="Arial"/>
            </a:endParaRPr>
          </a:p>
        </p:txBody>
      </p:sp>
      <p:sp>
        <p:nvSpPr>
          <p:cNvPr id="5" name="object 14"/>
          <p:cNvSpPr/>
          <p:nvPr/>
        </p:nvSpPr>
        <p:spPr>
          <a:xfrm>
            <a:off x="685800" y="4495800"/>
            <a:ext cx="3733800" cy="2209800"/>
          </a:xfrm>
          <a:prstGeom prst="rect">
            <a:avLst/>
          </a:prstGeom>
          <a:blipFill>
            <a:blip r:embed="rId2" cstate="print"/>
            <a:stretch>
              <a:fillRect/>
            </a:stretch>
          </a:blipFill>
        </p:spPr>
        <p:txBody>
          <a:bodyPr wrap="square" lIns="0" tIns="0" rIns="0" bIns="0" rtlCol="0"/>
          <a:lstStyle/>
          <a:p>
            <a:endParaRPr/>
          </a:p>
        </p:txBody>
      </p:sp>
      <p:sp>
        <p:nvSpPr>
          <p:cNvPr id="6" name="object 13"/>
          <p:cNvSpPr/>
          <p:nvPr/>
        </p:nvSpPr>
        <p:spPr>
          <a:xfrm>
            <a:off x="4800600" y="3200400"/>
            <a:ext cx="3962400" cy="3505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01406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90" y="152400"/>
            <a:ext cx="8104909" cy="3467616"/>
          </a:xfrm>
          <a:prstGeom prst="rect">
            <a:avLst/>
          </a:prstGeom>
        </p:spPr>
        <p:txBody>
          <a:bodyPr wrap="square">
            <a:spAutoFit/>
          </a:bodyPr>
          <a:lstStyle/>
          <a:p>
            <a:pPr>
              <a:lnSpc>
                <a:spcPct val="150000"/>
              </a:lnSpc>
              <a:spcBef>
                <a:spcPts val="245"/>
              </a:spcBef>
            </a:pPr>
            <a:r>
              <a:rPr lang="vi-VN" sz="850" b="1" dirty="0">
                <a:solidFill>
                  <a:srgbClr val="001F5F"/>
                </a:solidFill>
                <a:cs typeface="Arial"/>
              </a:rPr>
              <a:t>2.2. </a:t>
            </a:r>
            <a:r>
              <a:rPr lang="vi-VN" sz="2400" b="1" spc="5" dirty="0">
                <a:solidFill>
                  <a:srgbClr val="001F5F"/>
                </a:solidFill>
                <a:latin typeface="+mj-lt"/>
                <a:cs typeface="Arial"/>
              </a:rPr>
              <a:t>Phương pháp thu thập</a:t>
            </a:r>
            <a:r>
              <a:rPr lang="vi-VN" sz="2400" b="1" spc="-40" dirty="0">
                <a:solidFill>
                  <a:srgbClr val="001F5F"/>
                </a:solidFill>
                <a:latin typeface="+mj-lt"/>
                <a:cs typeface="Arial"/>
              </a:rPr>
              <a:t> </a:t>
            </a:r>
            <a:r>
              <a:rPr lang="vi-VN" sz="2400" b="1" spc="5" dirty="0">
                <a:solidFill>
                  <a:srgbClr val="001F5F"/>
                </a:solidFill>
                <a:latin typeface="+mj-lt"/>
                <a:cs typeface="Arial"/>
              </a:rPr>
              <a:t>mẫu</a:t>
            </a:r>
            <a:endParaRPr lang="vi-VN" sz="2400" dirty="0">
              <a:latin typeface="+mj-lt"/>
              <a:cs typeface="Arial"/>
            </a:endParaRPr>
          </a:p>
          <a:p>
            <a:pPr marL="121920" indent="-121920">
              <a:lnSpc>
                <a:spcPct val="150000"/>
              </a:lnSpc>
              <a:spcBef>
                <a:spcPts val="180"/>
              </a:spcBef>
              <a:buFont typeface="Arial"/>
              <a:buAutoNum type="arabicPeriod" startAt="2"/>
              <a:tabLst>
                <a:tab pos="121920" algn="l"/>
              </a:tabLst>
            </a:pPr>
            <a:r>
              <a:rPr lang="vi-VN" sz="2400" b="1" i="1" spc="5" dirty="0">
                <a:solidFill>
                  <a:srgbClr val="001F5F"/>
                </a:solidFill>
                <a:latin typeface="+mj-lt"/>
                <a:cs typeface="Arial"/>
              </a:rPr>
              <a:t>Dụng cụ thu mẫu </a:t>
            </a:r>
            <a:r>
              <a:rPr lang="vi-VN" sz="2400" b="1" i="1" u="sng" dirty="0">
                <a:solidFill>
                  <a:srgbClr val="001F5F"/>
                </a:solidFill>
                <a:latin typeface="+mj-lt"/>
                <a:cs typeface="Arial"/>
              </a:rPr>
              <a:t>sinh vật</a:t>
            </a:r>
            <a:r>
              <a:rPr lang="vi-VN" sz="2400" b="1" i="1" u="sng" spc="-45" dirty="0">
                <a:solidFill>
                  <a:srgbClr val="001F5F"/>
                </a:solidFill>
                <a:latin typeface="+mj-lt"/>
                <a:cs typeface="Arial"/>
              </a:rPr>
              <a:t> </a:t>
            </a:r>
            <a:r>
              <a:rPr lang="vi-VN" sz="2400" b="1" i="1" u="sng" spc="5" dirty="0">
                <a:solidFill>
                  <a:srgbClr val="001F5F"/>
                </a:solidFill>
                <a:latin typeface="+mj-lt"/>
                <a:cs typeface="Arial"/>
              </a:rPr>
              <a:t>đáy</a:t>
            </a:r>
            <a:endParaRPr lang="vi-VN" sz="2400" dirty="0">
              <a:latin typeface="+mj-lt"/>
              <a:cs typeface="Arial"/>
            </a:endParaRPr>
          </a:p>
          <a:p>
            <a:pPr marL="281940" lvl="1" indent="-140335">
              <a:lnSpc>
                <a:spcPct val="150000"/>
              </a:lnSpc>
              <a:spcBef>
                <a:spcPts val="65"/>
              </a:spcBef>
              <a:buFont typeface="Arial"/>
              <a:buChar char="•"/>
              <a:tabLst>
                <a:tab pos="281940" algn="l"/>
              </a:tabLst>
            </a:pPr>
            <a:r>
              <a:rPr lang="vi-VN" sz="2400" b="1" spc="5" dirty="0">
                <a:latin typeface="+mj-lt"/>
                <a:cs typeface="Arial"/>
              </a:rPr>
              <a:t>Gầu/Cào đáy </a:t>
            </a:r>
            <a:r>
              <a:rPr lang="vi-VN" sz="2400" spc="5" dirty="0">
                <a:latin typeface="+mj-lt"/>
                <a:cs typeface="Arial"/>
              </a:rPr>
              <a:t>(Dredge): lấy </a:t>
            </a:r>
            <a:r>
              <a:rPr lang="vi-VN" sz="2400" dirty="0">
                <a:latin typeface="+mj-lt"/>
                <a:cs typeface="Arial"/>
              </a:rPr>
              <a:t>mẫu </a:t>
            </a:r>
            <a:r>
              <a:rPr lang="vi-VN" sz="2400" spc="5" dirty="0">
                <a:latin typeface="+mj-lt"/>
                <a:cs typeface="Arial"/>
              </a:rPr>
              <a:t>ở những  đoạn (khúc) sông sâu hơn. Gầu gồm </a:t>
            </a:r>
            <a:r>
              <a:rPr lang="vi-VN" sz="2400" dirty="0">
                <a:latin typeface="+mj-lt"/>
                <a:cs typeface="Arial"/>
              </a:rPr>
              <a:t>một  </a:t>
            </a:r>
            <a:r>
              <a:rPr lang="vi-VN" sz="2400" spc="5" dirty="0">
                <a:latin typeface="+mj-lt"/>
                <a:cs typeface="Arial"/>
              </a:rPr>
              <a:t>khung hình chữ nhật bằng kim loại với</a:t>
            </a:r>
            <a:r>
              <a:rPr lang="vi-VN" sz="2400" spc="-70" dirty="0">
                <a:latin typeface="+mj-lt"/>
                <a:cs typeface="Arial"/>
              </a:rPr>
              <a:t> </a:t>
            </a:r>
            <a:r>
              <a:rPr lang="vi-VN" sz="2400" spc="5" dirty="0">
                <a:latin typeface="+mj-lt"/>
                <a:cs typeface="Arial"/>
              </a:rPr>
              <a:t>kích</a:t>
            </a:r>
            <a:endParaRPr lang="vi-VN" sz="2400" dirty="0">
              <a:latin typeface="+mj-lt"/>
              <a:cs typeface="Arial"/>
            </a:endParaRPr>
          </a:p>
          <a:p>
            <a:pPr marL="281305">
              <a:lnSpc>
                <a:spcPct val="150000"/>
              </a:lnSpc>
              <a:spcBef>
                <a:spcPts val="135"/>
              </a:spcBef>
            </a:pPr>
            <a:r>
              <a:rPr lang="vi-VN" sz="2400" spc="5" dirty="0">
                <a:latin typeface="+mj-lt"/>
                <a:cs typeface="Arial"/>
              </a:rPr>
              <a:t>thước </a:t>
            </a:r>
            <a:r>
              <a:rPr lang="vi-VN" sz="2400" dirty="0">
                <a:latin typeface="+mj-lt"/>
                <a:cs typeface="Arial"/>
              </a:rPr>
              <a:t>46x19 </a:t>
            </a:r>
            <a:r>
              <a:rPr lang="vi-VN" sz="2400" spc="10" dirty="0">
                <a:latin typeface="+mj-lt"/>
                <a:cs typeface="Arial"/>
              </a:rPr>
              <a:t>cm </a:t>
            </a:r>
            <a:r>
              <a:rPr lang="vi-VN" sz="2400" spc="5" dirty="0">
                <a:latin typeface="+mj-lt"/>
                <a:cs typeface="Arial"/>
              </a:rPr>
              <a:t>(+2</a:t>
            </a:r>
            <a:r>
              <a:rPr lang="vi-VN" sz="2400" spc="-45" dirty="0">
                <a:latin typeface="+mj-lt"/>
                <a:cs typeface="Arial"/>
              </a:rPr>
              <a:t> </a:t>
            </a:r>
            <a:r>
              <a:rPr lang="vi-VN" sz="2400" dirty="0">
                <a:latin typeface="+mj-lt"/>
                <a:cs typeface="Arial"/>
              </a:rPr>
              <a:t>cm).</a:t>
            </a:r>
            <a:endParaRPr lang="vi-VN" sz="2400" dirty="0">
              <a:latin typeface="+mj-lt"/>
              <a:cs typeface="Arial"/>
            </a:endParaRPr>
          </a:p>
        </p:txBody>
      </p:sp>
      <p:sp>
        <p:nvSpPr>
          <p:cNvPr id="5" name="object 23"/>
          <p:cNvSpPr/>
          <p:nvPr/>
        </p:nvSpPr>
        <p:spPr>
          <a:xfrm>
            <a:off x="457200" y="3962402"/>
            <a:ext cx="4572000" cy="2517148"/>
          </a:xfrm>
          <a:prstGeom prst="rect">
            <a:avLst/>
          </a:prstGeom>
          <a:blipFill>
            <a:blip r:embed="rId2" cstate="print"/>
            <a:stretch>
              <a:fillRect/>
            </a:stretch>
          </a:blipFill>
        </p:spPr>
        <p:txBody>
          <a:bodyPr wrap="square" lIns="0" tIns="0" rIns="0" bIns="0" rtlCol="0"/>
          <a:lstStyle/>
          <a:p>
            <a:endParaRPr/>
          </a:p>
        </p:txBody>
      </p:sp>
      <p:sp>
        <p:nvSpPr>
          <p:cNvPr id="6" name="object 25"/>
          <p:cNvSpPr/>
          <p:nvPr/>
        </p:nvSpPr>
        <p:spPr>
          <a:xfrm>
            <a:off x="5410200" y="3962401"/>
            <a:ext cx="3276600" cy="2286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27967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782"/>
            <a:ext cx="6400800" cy="4909036"/>
          </a:xfrm>
          <a:prstGeom prst="rect">
            <a:avLst/>
          </a:prstGeom>
        </p:spPr>
        <p:txBody>
          <a:bodyPr wrap="square">
            <a:spAutoFit/>
          </a:bodyPr>
          <a:lstStyle/>
          <a:p>
            <a:pPr marL="109220" marR="784225">
              <a:spcBef>
                <a:spcPts val="65"/>
              </a:spcBef>
              <a:buFont typeface="Arial"/>
              <a:buAutoNum type="arabicPeriod" startAt="3"/>
              <a:tabLst>
                <a:tab pos="231775" algn="l"/>
              </a:tabLst>
            </a:pPr>
            <a:r>
              <a:rPr lang="vi-VN" sz="2800" b="1" i="1" spc="5" dirty="0">
                <a:solidFill>
                  <a:srgbClr val="001F5F"/>
                </a:solidFill>
                <a:latin typeface="+mj-lt"/>
                <a:cs typeface="Arial"/>
              </a:rPr>
              <a:t>Dụng cụ thu mẫu </a:t>
            </a:r>
            <a:r>
              <a:rPr lang="vi-VN" sz="2800" b="1" i="1" u="sng" spc="5" dirty="0">
                <a:solidFill>
                  <a:srgbClr val="001F5F"/>
                </a:solidFill>
                <a:latin typeface="+mj-lt"/>
                <a:cs typeface="Arial"/>
              </a:rPr>
              <a:t>giun tròn </a:t>
            </a:r>
            <a:r>
              <a:rPr lang="vi-VN" sz="2800" b="1" i="1" spc="5" dirty="0">
                <a:solidFill>
                  <a:srgbClr val="001F5F"/>
                </a:solidFill>
                <a:latin typeface="+mj-lt"/>
                <a:cs typeface="Arial"/>
              </a:rPr>
              <a:t>(tuyến  trùng –</a:t>
            </a:r>
            <a:r>
              <a:rPr lang="vi-VN" sz="2800" b="1" i="1" spc="-65" dirty="0">
                <a:solidFill>
                  <a:srgbClr val="001F5F"/>
                </a:solidFill>
                <a:latin typeface="+mj-lt"/>
                <a:cs typeface="Arial"/>
              </a:rPr>
              <a:t> </a:t>
            </a:r>
            <a:r>
              <a:rPr lang="vi-VN" sz="2800" b="1" i="1" spc="5" dirty="0">
                <a:solidFill>
                  <a:srgbClr val="001F5F"/>
                </a:solidFill>
                <a:latin typeface="+mj-lt"/>
                <a:cs typeface="Arial"/>
              </a:rPr>
              <a:t>Nematoda)</a:t>
            </a:r>
            <a:endParaRPr lang="vi-VN" sz="2800" dirty="0">
              <a:latin typeface="+mj-lt"/>
              <a:cs typeface="Arial"/>
            </a:endParaRPr>
          </a:p>
          <a:p>
            <a:pPr marL="338455" lvl="1" indent="-107314">
              <a:spcBef>
                <a:spcPts val="105"/>
              </a:spcBef>
              <a:buChar char="•"/>
              <a:tabLst>
                <a:tab pos="339090" algn="l"/>
              </a:tabLst>
            </a:pPr>
            <a:r>
              <a:rPr lang="vi-VN" sz="2800" spc="-5" dirty="0">
                <a:latin typeface="+mj-lt"/>
                <a:cs typeface="Arial"/>
              </a:rPr>
              <a:t>Tương </a:t>
            </a:r>
            <a:r>
              <a:rPr lang="vi-VN" sz="2800" spc="-10" dirty="0">
                <a:latin typeface="+mj-lt"/>
                <a:cs typeface="Arial"/>
              </a:rPr>
              <a:t>tự </a:t>
            </a:r>
            <a:r>
              <a:rPr lang="vi-VN" sz="2800" spc="-15" dirty="0">
                <a:latin typeface="+mj-lt"/>
                <a:cs typeface="Arial"/>
              </a:rPr>
              <a:t>dụng </a:t>
            </a:r>
            <a:r>
              <a:rPr lang="vi-VN" sz="2800" spc="-5" dirty="0">
                <a:latin typeface="+mj-lt"/>
                <a:cs typeface="Arial"/>
              </a:rPr>
              <a:t>cụ </a:t>
            </a:r>
            <a:r>
              <a:rPr lang="vi-VN" sz="2800" spc="-10" dirty="0">
                <a:latin typeface="+mj-lt"/>
                <a:cs typeface="Arial"/>
              </a:rPr>
              <a:t>lấy mẫu </a:t>
            </a:r>
            <a:r>
              <a:rPr lang="vi-VN" sz="2800" spc="-15" dirty="0">
                <a:latin typeface="+mj-lt"/>
                <a:cs typeface="Arial"/>
              </a:rPr>
              <a:t>động </a:t>
            </a:r>
            <a:r>
              <a:rPr lang="vi-VN" sz="2800" spc="-10" dirty="0">
                <a:latin typeface="+mj-lt"/>
                <a:cs typeface="Arial"/>
              </a:rPr>
              <a:t>vật</a:t>
            </a:r>
            <a:r>
              <a:rPr lang="vi-VN" sz="2800" dirty="0">
                <a:latin typeface="+mj-lt"/>
                <a:cs typeface="Arial"/>
              </a:rPr>
              <a:t> </a:t>
            </a:r>
            <a:r>
              <a:rPr lang="vi-VN" sz="2800" spc="-15" dirty="0">
                <a:latin typeface="+mj-lt"/>
                <a:cs typeface="Arial"/>
              </a:rPr>
              <a:t>đáy:</a:t>
            </a:r>
            <a:endParaRPr lang="vi-VN" sz="2800" dirty="0">
              <a:latin typeface="+mj-lt"/>
              <a:cs typeface="Arial"/>
            </a:endParaRPr>
          </a:p>
          <a:p>
            <a:pPr marL="338455">
              <a:spcBef>
                <a:spcPts val="170"/>
              </a:spcBef>
            </a:pPr>
            <a:r>
              <a:rPr lang="vi-VN" sz="2800" b="1" spc="-10" dirty="0">
                <a:latin typeface="+mj-lt"/>
                <a:cs typeface="Arial"/>
              </a:rPr>
              <a:t>gầu </a:t>
            </a:r>
            <a:r>
              <a:rPr lang="vi-VN" sz="2800" b="1" spc="-5" dirty="0">
                <a:latin typeface="+mj-lt"/>
                <a:cs typeface="Arial"/>
              </a:rPr>
              <a:t>múc bùn </a:t>
            </a:r>
            <a:r>
              <a:rPr lang="vi-VN" sz="2800" b="1" spc="-10" dirty="0">
                <a:latin typeface="+mj-lt"/>
                <a:cs typeface="Arial"/>
              </a:rPr>
              <a:t>kiểu</a:t>
            </a:r>
            <a:r>
              <a:rPr lang="vi-VN" sz="2800" b="1" spc="-60" dirty="0">
                <a:latin typeface="+mj-lt"/>
                <a:cs typeface="Arial"/>
              </a:rPr>
              <a:t> </a:t>
            </a:r>
            <a:r>
              <a:rPr lang="vi-VN" sz="2800" b="1" spc="-10" dirty="0">
                <a:latin typeface="+mj-lt"/>
                <a:cs typeface="Arial"/>
              </a:rPr>
              <a:t>Ponar/Petersen</a:t>
            </a:r>
            <a:r>
              <a:rPr lang="vi-VN" sz="2800" spc="-10" dirty="0">
                <a:latin typeface="+mj-lt"/>
                <a:cs typeface="Arial"/>
              </a:rPr>
              <a:t>,</a:t>
            </a:r>
            <a:endParaRPr lang="vi-VN" sz="2800" dirty="0">
              <a:latin typeface="+mj-lt"/>
              <a:cs typeface="Arial"/>
            </a:endParaRPr>
          </a:p>
          <a:p>
            <a:pPr marL="338455">
              <a:spcBef>
                <a:spcPts val="165"/>
              </a:spcBef>
            </a:pPr>
            <a:r>
              <a:rPr lang="vi-VN" sz="2800" spc="-5" dirty="0">
                <a:latin typeface="+mj-lt"/>
                <a:cs typeface="Arial"/>
              </a:rPr>
              <a:t>lưới kéo </a:t>
            </a:r>
            <a:r>
              <a:rPr lang="vi-VN" sz="2800" spc="-15" dirty="0">
                <a:latin typeface="+mj-lt"/>
                <a:cs typeface="Arial"/>
              </a:rPr>
              <a:t>bùn</a:t>
            </a:r>
            <a:r>
              <a:rPr lang="vi-VN" sz="2800" spc="-95" dirty="0">
                <a:latin typeface="+mj-lt"/>
                <a:cs typeface="Arial"/>
              </a:rPr>
              <a:t> </a:t>
            </a:r>
            <a:r>
              <a:rPr lang="vi-VN" sz="2800" spc="-30" dirty="0">
                <a:latin typeface="+mj-lt"/>
                <a:cs typeface="Arial"/>
              </a:rPr>
              <a:t>đáy.</a:t>
            </a:r>
            <a:endParaRPr lang="vi-VN" sz="2800" dirty="0">
              <a:latin typeface="+mj-lt"/>
              <a:cs typeface="Arial"/>
            </a:endParaRPr>
          </a:p>
          <a:p>
            <a:pPr marL="338455" marR="862330" lvl="1" indent="-107314">
              <a:buFont typeface="Arial"/>
              <a:buChar char="•"/>
              <a:tabLst>
                <a:tab pos="339090" algn="l"/>
              </a:tabLst>
            </a:pPr>
            <a:r>
              <a:rPr lang="vi-VN" sz="2800" spc="-5" dirty="0">
                <a:latin typeface="+mj-lt"/>
                <a:cs typeface="Arial"/>
              </a:rPr>
              <a:t>Với </a:t>
            </a:r>
            <a:r>
              <a:rPr lang="vi-VN" sz="2800" spc="-10" dirty="0">
                <a:latin typeface="+mj-lt"/>
                <a:cs typeface="Arial"/>
              </a:rPr>
              <a:t>giun tròn </a:t>
            </a:r>
            <a:r>
              <a:rPr lang="vi-VN" sz="2800" spc="-5" dirty="0">
                <a:latin typeface="+mj-lt"/>
                <a:cs typeface="Arial"/>
              </a:rPr>
              <a:t>sử </a:t>
            </a:r>
            <a:r>
              <a:rPr lang="vi-VN" sz="2800" spc="-15" dirty="0">
                <a:latin typeface="+mj-lt"/>
                <a:cs typeface="Arial"/>
              </a:rPr>
              <a:t>dụng </a:t>
            </a:r>
            <a:r>
              <a:rPr lang="vi-VN" sz="2800" spc="-10" dirty="0">
                <a:latin typeface="+mj-lt"/>
                <a:cs typeface="Arial"/>
              </a:rPr>
              <a:t>thiết bị thu mẫu  hình </a:t>
            </a:r>
            <a:r>
              <a:rPr lang="vi-VN" sz="2800" spc="-5" dirty="0">
                <a:latin typeface="+mj-lt"/>
                <a:cs typeface="Arial"/>
              </a:rPr>
              <a:t>trụ </a:t>
            </a:r>
            <a:r>
              <a:rPr lang="vi-VN" sz="2800" spc="-10" dirty="0">
                <a:latin typeface="+mj-lt"/>
                <a:cs typeface="Arial"/>
              </a:rPr>
              <a:t>thu mẫu ven </a:t>
            </a:r>
            <a:r>
              <a:rPr lang="vi-VN" sz="2800" spc="-5" dirty="0">
                <a:latin typeface="+mj-lt"/>
                <a:cs typeface="Arial"/>
              </a:rPr>
              <a:t>bờ, nước</a:t>
            </a:r>
            <a:r>
              <a:rPr lang="vi-VN" sz="2800" spc="-45" dirty="0">
                <a:latin typeface="+mj-lt"/>
                <a:cs typeface="Arial"/>
              </a:rPr>
              <a:t> </a:t>
            </a:r>
            <a:r>
              <a:rPr lang="vi-VN" sz="2800" spc="-15" dirty="0">
                <a:latin typeface="+mj-lt"/>
                <a:cs typeface="Arial"/>
              </a:rPr>
              <a:t>nông:</a:t>
            </a:r>
            <a:endParaRPr lang="vi-VN" sz="2800" dirty="0">
              <a:latin typeface="+mj-lt"/>
              <a:cs typeface="Arial"/>
            </a:endParaRPr>
          </a:p>
          <a:p>
            <a:pPr marL="338455" marR="814069" lvl="1" indent="-107314">
              <a:spcBef>
                <a:spcPts val="50"/>
              </a:spcBef>
              <a:buFont typeface="Arial"/>
              <a:buChar char="•"/>
              <a:tabLst>
                <a:tab pos="339090" algn="l"/>
              </a:tabLst>
            </a:pPr>
            <a:r>
              <a:rPr lang="vi-VN" sz="2800" b="1" spc="-5" dirty="0">
                <a:latin typeface="+mj-lt"/>
                <a:cs typeface="Arial"/>
              </a:rPr>
              <a:t>ống </a:t>
            </a:r>
            <a:r>
              <a:rPr lang="vi-VN" sz="2800" b="1" spc="-10" dirty="0">
                <a:latin typeface="+mj-lt"/>
                <a:cs typeface="Arial"/>
              </a:rPr>
              <a:t>kim </a:t>
            </a:r>
            <a:r>
              <a:rPr lang="vi-VN" sz="2800" b="1" spc="-5" dirty="0">
                <a:latin typeface="+mj-lt"/>
                <a:cs typeface="Arial"/>
              </a:rPr>
              <a:t>loại hình trụ </a:t>
            </a:r>
            <a:r>
              <a:rPr lang="vi-VN" sz="2800" spc="-5" dirty="0">
                <a:latin typeface="+mj-lt"/>
                <a:cs typeface="Arial"/>
              </a:rPr>
              <a:t>với </a:t>
            </a:r>
            <a:r>
              <a:rPr lang="vi-VN" sz="2800" spc="-15" dirty="0">
                <a:latin typeface="+mj-lt"/>
                <a:cs typeface="Arial"/>
              </a:rPr>
              <a:t>phần </a:t>
            </a:r>
            <a:r>
              <a:rPr lang="vi-VN" sz="2800" spc="-10" dirty="0">
                <a:latin typeface="+mj-lt"/>
                <a:cs typeface="Arial"/>
              </a:rPr>
              <a:t>trên </a:t>
            </a:r>
            <a:r>
              <a:rPr lang="vi-VN" sz="2800" spc="-5" dirty="0">
                <a:latin typeface="+mj-lt"/>
                <a:cs typeface="Arial"/>
              </a:rPr>
              <a:t>có  </a:t>
            </a:r>
            <a:r>
              <a:rPr lang="vi-VN" sz="2800" spc="-10" dirty="0">
                <a:latin typeface="+mj-lt"/>
                <a:cs typeface="Arial"/>
              </a:rPr>
              <a:t>tay cầm </a:t>
            </a:r>
            <a:r>
              <a:rPr lang="vi-VN" sz="2800" spc="-5" dirty="0">
                <a:latin typeface="+mj-lt"/>
                <a:cs typeface="Arial"/>
              </a:rPr>
              <a:t>và </a:t>
            </a:r>
            <a:r>
              <a:rPr lang="vi-VN" sz="2800" spc="-15" dirty="0">
                <a:latin typeface="+mj-lt"/>
                <a:cs typeface="Arial"/>
              </a:rPr>
              <a:t>nắp </a:t>
            </a:r>
            <a:r>
              <a:rPr lang="vi-VN" sz="2800" spc="-10" dirty="0">
                <a:latin typeface="+mj-lt"/>
                <a:cs typeface="Arial"/>
              </a:rPr>
              <a:t>đậy </a:t>
            </a:r>
            <a:r>
              <a:rPr lang="vi-VN" sz="2800" spc="-5" dirty="0">
                <a:latin typeface="+mj-lt"/>
                <a:cs typeface="Arial"/>
              </a:rPr>
              <a:t>khi </a:t>
            </a:r>
            <a:r>
              <a:rPr lang="vi-VN" sz="2800" spc="-10" dirty="0">
                <a:latin typeface="+mj-lt"/>
                <a:cs typeface="Arial"/>
              </a:rPr>
              <a:t>thao</a:t>
            </a:r>
            <a:r>
              <a:rPr lang="vi-VN" sz="2800" spc="-35" dirty="0">
                <a:latin typeface="+mj-lt"/>
                <a:cs typeface="Arial"/>
              </a:rPr>
              <a:t> </a:t>
            </a:r>
            <a:r>
              <a:rPr lang="vi-VN" sz="2800" spc="-5" dirty="0">
                <a:latin typeface="+mj-lt"/>
                <a:cs typeface="Arial"/>
              </a:rPr>
              <a:t>tác.</a:t>
            </a:r>
            <a:endParaRPr lang="vi-VN" sz="2800" dirty="0">
              <a:latin typeface="+mj-lt"/>
              <a:cs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819400"/>
            <a:ext cx="3733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141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14400"/>
            <a:ext cx="4572000" cy="2054409"/>
          </a:xfrm>
          <a:prstGeom prst="rect">
            <a:avLst/>
          </a:prstGeom>
        </p:spPr>
        <p:txBody>
          <a:bodyPr>
            <a:spAutoFit/>
          </a:bodyPr>
          <a:lstStyle/>
          <a:p>
            <a:pPr marL="109220">
              <a:lnSpc>
                <a:spcPct val="100000"/>
              </a:lnSpc>
              <a:spcBef>
                <a:spcPts val="215"/>
              </a:spcBef>
            </a:pPr>
            <a:r>
              <a:rPr lang="vi-VN" b="1" i="1" spc="5" dirty="0">
                <a:solidFill>
                  <a:srgbClr val="001F5F"/>
                </a:solidFill>
                <a:cs typeface="Arial"/>
              </a:rPr>
              <a:t>Các dụng cụ</a:t>
            </a:r>
            <a:r>
              <a:rPr lang="vi-VN" b="1" i="1" spc="-65" dirty="0">
                <a:solidFill>
                  <a:srgbClr val="001F5F"/>
                </a:solidFill>
                <a:cs typeface="Arial"/>
              </a:rPr>
              <a:t> </a:t>
            </a:r>
            <a:r>
              <a:rPr lang="vi-VN" b="1" i="1" u="sng" dirty="0">
                <a:solidFill>
                  <a:srgbClr val="001F5F"/>
                </a:solidFill>
                <a:cs typeface="Arial"/>
              </a:rPr>
              <a:t>khác</a:t>
            </a:r>
            <a:endParaRPr lang="vi-VN" dirty="0">
              <a:cs typeface="Arial"/>
            </a:endParaRPr>
          </a:p>
          <a:p>
            <a:pPr marL="251460" indent="-142240">
              <a:lnSpc>
                <a:spcPct val="100000"/>
              </a:lnSpc>
              <a:spcBef>
                <a:spcPts val="225"/>
              </a:spcBef>
              <a:buFont typeface="Arial"/>
              <a:buChar char="•"/>
              <a:tabLst>
                <a:tab pos="252095" algn="l"/>
              </a:tabLst>
            </a:pPr>
            <a:r>
              <a:rPr lang="vi-VN" dirty="0">
                <a:cs typeface="Arial"/>
              </a:rPr>
              <a:t>Xô</a:t>
            </a:r>
            <a:r>
              <a:rPr lang="vi-VN" spc="-80" dirty="0">
                <a:cs typeface="Arial"/>
              </a:rPr>
              <a:t> </a:t>
            </a:r>
            <a:r>
              <a:rPr lang="vi-VN" spc="5" dirty="0">
                <a:cs typeface="Arial"/>
              </a:rPr>
              <a:t>(V=5L)</a:t>
            </a:r>
            <a:endParaRPr lang="vi-VN" dirty="0">
              <a:cs typeface="Arial"/>
            </a:endParaRPr>
          </a:p>
          <a:p>
            <a:pPr marL="109220">
              <a:lnSpc>
                <a:spcPct val="100000"/>
              </a:lnSpc>
              <a:spcBef>
                <a:spcPts val="225"/>
              </a:spcBef>
            </a:pPr>
            <a:r>
              <a:rPr lang="vi-VN" dirty="0">
                <a:cs typeface="Arial"/>
              </a:rPr>
              <a:t>•   </a:t>
            </a:r>
            <a:r>
              <a:rPr lang="vi-VN" spc="5" dirty="0">
                <a:cs typeface="Arial"/>
              </a:rPr>
              <a:t>Chậu</a:t>
            </a:r>
            <a:r>
              <a:rPr lang="vi-VN" spc="65" dirty="0">
                <a:cs typeface="Arial"/>
              </a:rPr>
              <a:t> </a:t>
            </a:r>
            <a:r>
              <a:rPr lang="vi-VN" dirty="0">
                <a:cs typeface="Arial"/>
              </a:rPr>
              <a:t>(V=10-20L)</a:t>
            </a:r>
          </a:p>
          <a:p>
            <a:pPr marL="251460" marR="215265" indent="-142240">
              <a:lnSpc>
                <a:spcPts val="1250"/>
              </a:lnSpc>
              <a:spcBef>
                <a:spcPts val="65"/>
              </a:spcBef>
              <a:buChar char="•"/>
              <a:tabLst>
                <a:tab pos="252095" algn="l"/>
              </a:tabLst>
            </a:pPr>
            <a:r>
              <a:rPr lang="vi-VN" spc="5" dirty="0">
                <a:cs typeface="Arial"/>
              </a:rPr>
              <a:t>Lọ (can) đựng </a:t>
            </a:r>
            <a:r>
              <a:rPr lang="vi-VN" dirty="0">
                <a:cs typeface="Arial"/>
              </a:rPr>
              <a:t>mẫu </a:t>
            </a:r>
            <a:r>
              <a:rPr lang="vi-VN" spc="5" dirty="0">
                <a:cs typeface="Arial"/>
              </a:rPr>
              <a:t>(V=250-5000ml, bằng nhựa  hay thuỷ tinh có nắp </a:t>
            </a:r>
            <a:r>
              <a:rPr lang="vi-VN" spc="10" dirty="0">
                <a:cs typeface="Arial"/>
              </a:rPr>
              <a:t>vặn </a:t>
            </a:r>
            <a:r>
              <a:rPr lang="vi-VN" dirty="0">
                <a:cs typeface="Arial"/>
              </a:rPr>
              <a:t>hay nút</a:t>
            </a:r>
            <a:r>
              <a:rPr lang="vi-VN" spc="-65" dirty="0">
                <a:cs typeface="Arial"/>
              </a:rPr>
              <a:t> </a:t>
            </a:r>
            <a:r>
              <a:rPr lang="vi-VN" dirty="0">
                <a:cs typeface="Arial"/>
              </a:rPr>
              <a:t>mài).</a:t>
            </a:r>
          </a:p>
          <a:p>
            <a:pPr marL="251460" indent="-142240">
              <a:lnSpc>
                <a:spcPct val="100000"/>
              </a:lnSpc>
              <a:spcBef>
                <a:spcPts val="135"/>
              </a:spcBef>
              <a:buFont typeface="Arial"/>
              <a:buChar char="•"/>
              <a:tabLst>
                <a:tab pos="252095" algn="l"/>
              </a:tabLst>
            </a:pPr>
            <a:r>
              <a:rPr lang="vi-VN" spc="5" dirty="0">
                <a:cs typeface="Arial"/>
              </a:rPr>
              <a:t>Vở để ghi nhật ký trong quá </a:t>
            </a:r>
            <a:r>
              <a:rPr lang="vi-VN" dirty="0">
                <a:cs typeface="Arial"/>
              </a:rPr>
              <a:t>trình </a:t>
            </a:r>
            <a:r>
              <a:rPr lang="vi-VN" spc="5" dirty="0">
                <a:cs typeface="Arial"/>
              </a:rPr>
              <a:t>thu</a:t>
            </a:r>
            <a:r>
              <a:rPr lang="vi-VN" spc="-50" dirty="0">
                <a:cs typeface="Arial"/>
              </a:rPr>
              <a:t> </a:t>
            </a:r>
            <a:r>
              <a:rPr lang="vi-VN" spc="5" dirty="0">
                <a:cs typeface="Arial"/>
              </a:rPr>
              <a:t>mẫu…</a:t>
            </a:r>
            <a:endParaRPr lang="vi-VN" dirty="0">
              <a:cs typeface="Arial"/>
            </a:endParaRPr>
          </a:p>
        </p:txBody>
      </p:sp>
      <p:sp>
        <p:nvSpPr>
          <p:cNvPr id="5" name="object 7"/>
          <p:cNvSpPr/>
          <p:nvPr/>
        </p:nvSpPr>
        <p:spPr>
          <a:xfrm>
            <a:off x="3777107" y="2819400"/>
            <a:ext cx="4376293" cy="3505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92992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839200" cy="6986528"/>
          </a:xfrm>
          <a:prstGeom prst="rect">
            <a:avLst/>
          </a:prstGeom>
        </p:spPr>
        <p:txBody>
          <a:bodyPr wrap="square">
            <a:spAutoFit/>
          </a:bodyPr>
          <a:lstStyle/>
          <a:p>
            <a:pPr marL="109220">
              <a:spcBef>
                <a:spcPts val="85"/>
              </a:spcBef>
            </a:pPr>
            <a:r>
              <a:rPr lang="vi-VN" sz="2700" b="1" i="1" spc="5" dirty="0">
                <a:solidFill>
                  <a:srgbClr val="001F5F"/>
                </a:solidFill>
                <a:cs typeface="Arial"/>
              </a:rPr>
              <a:t>Lựa </a:t>
            </a:r>
            <a:r>
              <a:rPr lang="vi-VN" sz="2700" b="1" i="1" dirty="0">
                <a:solidFill>
                  <a:srgbClr val="001F5F"/>
                </a:solidFill>
                <a:cs typeface="Arial"/>
              </a:rPr>
              <a:t>chọn </a:t>
            </a:r>
            <a:r>
              <a:rPr lang="vi-VN" sz="2700" b="1" i="1" spc="5" dirty="0">
                <a:solidFill>
                  <a:srgbClr val="001F5F"/>
                </a:solidFill>
                <a:cs typeface="Arial"/>
              </a:rPr>
              <a:t>địa điểm </a:t>
            </a:r>
            <a:r>
              <a:rPr lang="vi-VN" sz="2700" b="1" i="1" dirty="0">
                <a:solidFill>
                  <a:srgbClr val="001F5F"/>
                </a:solidFill>
                <a:cs typeface="Arial"/>
              </a:rPr>
              <a:t>lấy</a:t>
            </a:r>
            <a:r>
              <a:rPr lang="vi-VN" sz="2700" b="1" i="1" spc="-20" dirty="0">
                <a:solidFill>
                  <a:srgbClr val="001F5F"/>
                </a:solidFill>
                <a:cs typeface="Arial"/>
              </a:rPr>
              <a:t> </a:t>
            </a:r>
            <a:r>
              <a:rPr lang="vi-VN" sz="2700" b="1" i="1" spc="5" dirty="0">
                <a:solidFill>
                  <a:srgbClr val="001F5F"/>
                </a:solidFill>
                <a:cs typeface="Arial"/>
              </a:rPr>
              <a:t>mẫu</a:t>
            </a:r>
            <a:endParaRPr lang="vi-VN" sz="2700" dirty="0">
              <a:cs typeface="Arial"/>
            </a:endParaRPr>
          </a:p>
          <a:p>
            <a:pPr marL="251460" marR="179070" indent="-142240">
              <a:spcBef>
                <a:spcPts val="30"/>
              </a:spcBef>
              <a:buChar char="-"/>
              <a:tabLst>
                <a:tab pos="252095" algn="l"/>
              </a:tabLst>
            </a:pPr>
            <a:r>
              <a:rPr lang="vi-VN" sz="2700" spc="-10" dirty="0">
                <a:cs typeface="Arial"/>
              </a:rPr>
              <a:t>Xác định </a:t>
            </a:r>
            <a:r>
              <a:rPr lang="vi-VN" sz="2700" b="1" spc="-5" dirty="0">
                <a:cs typeface="Arial"/>
              </a:rPr>
              <a:t>mức độ </a:t>
            </a:r>
            <a:r>
              <a:rPr lang="vi-VN" sz="2700" b="1" spc="-10" dirty="0">
                <a:cs typeface="Arial"/>
              </a:rPr>
              <a:t>tác </a:t>
            </a:r>
            <a:r>
              <a:rPr lang="vi-VN" sz="2700" b="1" spc="-5" dirty="0">
                <a:cs typeface="Arial"/>
              </a:rPr>
              <a:t>động</a:t>
            </a:r>
            <a:r>
              <a:rPr lang="vi-VN" sz="2700" spc="-5" dirty="0">
                <a:cs typeface="Arial"/>
              </a:rPr>
              <a:t>, </a:t>
            </a:r>
            <a:r>
              <a:rPr lang="vi-VN" sz="2700" b="1" spc="-10" dirty="0">
                <a:cs typeface="Arial"/>
              </a:rPr>
              <a:t>phạm </a:t>
            </a:r>
            <a:r>
              <a:rPr lang="vi-VN" sz="2700" b="1" spc="-15" dirty="0">
                <a:cs typeface="Arial"/>
              </a:rPr>
              <a:t>vi</a:t>
            </a:r>
            <a:r>
              <a:rPr lang="vi-VN" sz="2700" spc="-15" dirty="0">
                <a:cs typeface="Arial"/>
              </a:rPr>
              <a:t>, </a:t>
            </a:r>
            <a:r>
              <a:rPr lang="vi-VN" sz="2700" b="1" spc="-5" dirty="0">
                <a:cs typeface="Arial"/>
              </a:rPr>
              <a:t>nguồn gốc </a:t>
            </a:r>
            <a:r>
              <a:rPr lang="vi-VN" sz="2700" spc="-10" dirty="0">
                <a:cs typeface="Arial"/>
              </a:rPr>
              <a:t>gây </a:t>
            </a:r>
            <a:r>
              <a:rPr lang="vi-VN" sz="2700" spc="-5" dirty="0">
                <a:cs typeface="Arial"/>
              </a:rPr>
              <a:t>ô  </a:t>
            </a:r>
            <a:r>
              <a:rPr lang="vi-VN" sz="2700" spc="-10" dirty="0">
                <a:cs typeface="Arial"/>
              </a:rPr>
              <a:t>nhiễm môi</a:t>
            </a:r>
            <a:r>
              <a:rPr lang="vi-VN" sz="2700" spc="-85" dirty="0">
                <a:cs typeface="Arial"/>
              </a:rPr>
              <a:t> </a:t>
            </a:r>
            <a:r>
              <a:rPr lang="vi-VN" sz="2700" spc="-5" dirty="0">
                <a:cs typeface="Arial"/>
              </a:rPr>
              <a:t>trường.</a:t>
            </a:r>
            <a:endParaRPr lang="vi-VN" sz="2700" dirty="0">
              <a:cs typeface="Arial"/>
            </a:endParaRPr>
          </a:p>
          <a:p>
            <a:pPr marL="251460" indent="-142240">
              <a:buChar char="-"/>
              <a:tabLst>
                <a:tab pos="252095" algn="l"/>
              </a:tabLst>
            </a:pPr>
            <a:r>
              <a:rPr lang="vi-VN" sz="2700" spc="-10" dirty="0">
                <a:cs typeface="Arial"/>
              </a:rPr>
              <a:t>Xác định </a:t>
            </a:r>
            <a:r>
              <a:rPr lang="vi-VN" sz="2700" spc="-5" dirty="0">
                <a:cs typeface="Arial"/>
              </a:rPr>
              <a:t>số </a:t>
            </a:r>
            <a:r>
              <a:rPr lang="vi-VN" sz="2700" spc="-10" dirty="0">
                <a:cs typeface="Arial"/>
              </a:rPr>
              <a:t>điểm lấy mẫu </a:t>
            </a:r>
            <a:r>
              <a:rPr lang="vi-VN" sz="2700" spc="-5" dirty="0">
                <a:cs typeface="Arial"/>
              </a:rPr>
              <a:t>ở </a:t>
            </a:r>
            <a:r>
              <a:rPr lang="vi-VN" sz="2700" spc="-15" dirty="0">
                <a:cs typeface="Arial"/>
              </a:rPr>
              <a:t>đầu nguồn </a:t>
            </a:r>
            <a:r>
              <a:rPr lang="vi-VN" sz="2700" spc="-5" dirty="0">
                <a:cs typeface="Arial"/>
              </a:rPr>
              <a:t>và </a:t>
            </a:r>
            <a:r>
              <a:rPr lang="vi-VN" sz="2700" spc="-10" dirty="0">
                <a:cs typeface="Arial"/>
              </a:rPr>
              <a:t>loạt điểm</a:t>
            </a:r>
            <a:r>
              <a:rPr lang="vi-VN" sz="2700" spc="80" dirty="0">
                <a:cs typeface="Arial"/>
              </a:rPr>
              <a:t> </a:t>
            </a:r>
            <a:r>
              <a:rPr lang="vi-VN" sz="2700" spc="-15" dirty="0">
                <a:cs typeface="Arial"/>
              </a:rPr>
              <a:t>dọc</a:t>
            </a:r>
            <a:endParaRPr lang="vi-VN" sz="2700" dirty="0">
              <a:cs typeface="Arial"/>
            </a:endParaRPr>
          </a:p>
          <a:p>
            <a:pPr marL="251460"/>
            <a:r>
              <a:rPr lang="vi-VN" sz="2700" spc="-10" dirty="0">
                <a:cs typeface="Arial"/>
              </a:rPr>
              <a:t>hướng lây lan (sông, hướng</a:t>
            </a:r>
            <a:r>
              <a:rPr lang="vi-VN" sz="2700" spc="-5" dirty="0">
                <a:cs typeface="Arial"/>
              </a:rPr>
              <a:t> </a:t>
            </a:r>
            <a:r>
              <a:rPr lang="vi-VN" sz="2700" spc="-10" dirty="0">
                <a:cs typeface="Arial"/>
              </a:rPr>
              <a:t>gió…)</a:t>
            </a:r>
            <a:endParaRPr lang="vi-VN" sz="2700" dirty="0">
              <a:cs typeface="Arial"/>
            </a:endParaRPr>
          </a:p>
          <a:p>
            <a:pPr marL="251460" indent="-142240">
              <a:buFont typeface="Arial"/>
              <a:buChar char="-"/>
              <a:tabLst>
                <a:tab pos="252095" algn="l"/>
              </a:tabLst>
            </a:pPr>
            <a:r>
              <a:rPr lang="vi-VN" sz="2700" spc="-5" dirty="0">
                <a:cs typeface="Arial"/>
              </a:rPr>
              <a:t>Điều tra lặp lại </a:t>
            </a:r>
            <a:r>
              <a:rPr lang="vi-VN" sz="2700" spc="-5" dirty="0">
                <a:latin typeface="Wingdings"/>
                <a:cs typeface="Wingdings"/>
              </a:rPr>
              <a:t></a:t>
            </a:r>
            <a:r>
              <a:rPr lang="vi-VN" sz="2700" spc="-5" dirty="0">
                <a:latin typeface="Times New Roman"/>
                <a:cs typeface="Times New Roman"/>
              </a:rPr>
              <a:t> </a:t>
            </a:r>
            <a:r>
              <a:rPr lang="vi-VN" sz="2700" spc="-10" dirty="0">
                <a:cs typeface="Arial"/>
              </a:rPr>
              <a:t>xu</a:t>
            </a:r>
            <a:r>
              <a:rPr lang="vi-VN" sz="2700" spc="-75" dirty="0">
                <a:cs typeface="Arial"/>
              </a:rPr>
              <a:t> </a:t>
            </a:r>
            <a:r>
              <a:rPr lang="vi-VN" sz="2700" spc="-10" dirty="0">
                <a:cs typeface="Arial"/>
              </a:rPr>
              <a:t>hướng</a:t>
            </a:r>
            <a:endParaRPr lang="vi-VN" sz="2700" dirty="0">
              <a:cs typeface="Arial"/>
            </a:endParaRPr>
          </a:p>
          <a:p>
            <a:pPr marL="251460" marR="161925" indent="-142240">
              <a:spcBef>
                <a:spcPts val="30"/>
              </a:spcBef>
            </a:pPr>
            <a:r>
              <a:rPr lang="vi-VN" sz="2700" spc="-10" dirty="0">
                <a:cs typeface="Arial"/>
              </a:rPr>
              <a:t>1.</a:t>
            </a:r>
            <a:r>
              <a:rPr lang="vi-VN" sz="2700" spc="185" dirty="0">
                <a:cs typeface="Arial"/>
              </a:rPr>
              <a:t> </a:t>
            </a:r>
            <a:r>
              <a:rPr lang="vi-VN" sz="2700" spc="-10" dirty="0">
                <a:cs typeface="Arial"/>
              </a:rPr>
              <a:t>Tính </a:t>
            </a:r>
            <a:r>
              <a:rPr lang="vi-VN" sz="2700" i="1" u="sng" spc="-10" dirty="0">
                <a:cs typeface="Arial"/>
              </a:rPr>
              <a:t>điển hình</a:t>
            </a:r>
            <a:r>
              <a:rPr lang="vi-VN" sz="2700" spc="-10" dirty="0">
                <a:cs typeface="Arial"/>
              </a:rPr>
              <a:t>, </a:t>
            </a:r>
            <a:r>
              <a:rPr lang="vi-VN" sz="2700" i="1" u="sng" spc="-10" dirty="0">
                <a:cs typeface="Arial"/>
              </a:rPr>
              <a:t>đại diện </a:t>
            </a:r>
            <a:r>
              <a:rPr lang="vi-VN" sz="2700" spc="-10" dirty="0">
                <a:latin typeface="Wingdings"/>
                <a:cs typeface="Wingdings"/>
              </a:rPr>
              <a:t></a:t>
            </a:r>
            <a:r>
              <a:rPr lang="vi-VN" sz="2700" spc="-10" dirty="0">
                <a:latin typeface="Times New Roman"/>
                <a:cs typeface="Times New Roman"/>
              </a:rPr>
              <a:t> </a:t>
            </a:r>
            <a:r>
              <a:rPr lang="vi-VN" sz="2700" spc="-10" dirty="0">
                <a:cs typeface="Arial"/>
              </a:rPr>
              <a:t>sinh cảnh chính của các điểm  lấy</a:t>
            </a:r>
            <a:r>
              <a:rPr lang="vi-VN" sz="2700" spc="-85" dirty="0">
                <a:cs typeface="Arial"/>
              </a:rPr>
              <a:t> </a:t>
            </a:r>
            <a:r>
              <a:rPr lang="vi-VN" sz="2700" spc="-10" dirty="0">
                <a:cs typeface="Arial"/>
              </a:rPr>
              <a:t>mẫu.</a:t>
            </a:r>
            <a:endParaRPr lang="vi-VN" sz="2700" dirty="0">
              <a:cs typeface="Arial"/>
            </a:endParaRPr>
          </a:p>
          <a:p>
            <a:pPr marL="109220"/>
            <a:r>
              <a:rPr lang="vi-VN" sz="2700" i="1" spc="-10" dirty="0">
                <a:cs typeface="Arial"/>
              </a:rPr>
              <a:t>2. </a:t>
            </a:r>
            <a:r>
              <a:rPr lang="vi-VN" sz="2700" i="1" spc="185" dirty="0">
                <a:cs typeface="Arial"/>
              </a:rPr>
              <a:t> </a:t>
            </a:r>
            <a:r>
              <a:rPr lang="vi-VN" sz="2700" i="1" spc="-20" dirty="0">
                <a:cs typeface="Arial"/>
              </a:rPr>
              <a:t>Tránh </a:t>
            </a:r>
            <a:r>
              <a:rPr lang="vi-VN" sz="2700" i="1" spc="-10" dirty="0">
                <a:cs typeface="Arial"/>
              </a:rPr>
              <a:t>điểm </a:t>
            </a:r>
            <a:r>
              <a:rPr lang="vi-VN" sz="2700" i="1" spc="-5" dirty="0">
                <a:cs typeface="Arial"/>
              </a:rPr>
              <a:t>có </a:t>
            </a:r>
            <a:r>
              <a:rPr lang="vi-VN" sz="2700" i="1" spc="-10" dirty="0">
                <a:cs typeface="Arial"/>
              </a:rPr>
              <a:t>tác </a:t>
            </a:r>
            <a:r>
              <a:rPr lang="vi-VN" sz="2700" i="1" spc="-15" dirty="0">
                <a:cs typeface="Arial"/>
              </a:rPr>
              <a:t>động </a:t>
            </a:r>
            <a:r>
              <a:rPr lang="vi-VN" sz="2700" i="1" spc="-10" dirty="0">
                <a:cs typeface="Arial"/>
              </a:rPr>
              <a:t>cục bộ </a:t>
            </a:r>
            <a:r>
              <a:rPr lang="vi-VN" sz="2700" spc="-10" dirty="0">
                <a:cs typeface="Arial"/>
              </a:rPr>
              <a:t>(cầu, </a:t>
            </a:r>
            <a:r>
              <a:rPr lang="vi-VN" sz="2700" spc="-15" dirty="0">
                <a:cs typeface="Arial"/>
              </a:rPr>
              <a:t>đập,</a:t>
            </a:r>
            <a:r>
              <a:rPr lang="vi-VN" sz="2700" spc="-30" dirty="0">
                <a:cs typeface="Arial"/>
              </a:rPr>
              <a:t> </a:t>
            </a:r>
            <a:r>
              <a:rPr lang="vi-VN" sz="2700" spc="-10" dirty="0">
                <a:cs typeface="Arial"/>
              </a:rPr>
              <a:t>đê…)</a:t>
            </a:r>
            <a:endParaRPr lang="vi-VN" sz="2700" dirty="0">
              <a:cs typeface="Arial"/>
            </a:endParaRPr>
          </a:p>
          <a:p>
            <a:pPr marL="109220"/>
            <a:r>
              <a:rPr lang="vi-VN" sz="2700" spc="-10" dirty="0">
                <a:cs typeface="Arial"/>
              </a:rPr>
              <a:t>3.  Tính </a:t>
            </a:r>
            <a:r>
              <a:rPr lang="vi-VN" sz="2700" i="1" u="sng" spc="-10" dirty="0">
                <a:cs typeface="Arial"/>
              </a:rPr>
              <a:t>an</a:t>
            </a:r>
            <a:r>
              <a:rPr lang="vi-VN" sz="2700" i="1" u="sng" spc="30" dirty="0">
                <a:cs typeface="Arial"/>
              </a:rPr>
              <a:t> </a:t>
            </a:r>
            <a:r>
              <a:rPr lang="vi-VN" sz="2700" i="1" u="sng" spc="-10" dirty="0">
                <a:cs typeface="Arial"/>
              </a:rPr>
              <a:t>toàn</a:t>
            </a:r>
            <a:endParaRPr lang="vi-VN" sz="2700" dirty="0">
              <a:cs typeface="Arial"/>
            </a:endParaRPr>
          </a:p>
          <a:p>
            <a:pPr marL="251460" indent="-142240">
              <a:buFont typeface="Arial"/>
              <a:buChar char="-"/>
              <a:tabLst>
                <a:tab pos="252095" algn="l"/>
              </a:tabLst>
            </a:pPr>
            <a:r>
              <a:rPr lang="vi-VN" sz="2700" spc="-10" dirty="0">
                <a:cs typeface="Arial"/>
              </a:rPr>
              <a:t>Điểm lấy mẫu sinh vật </a:t>
            </a:r>
            <a:r>
              <a:rPr lang="vi-VN" sz="2700" spc="-5" dirty="0">
                <a:cs typeface="Arial"/>
              </a:rPr>
              <a:t>= </a:t>
            </a:r>
            <a:r>
              <a:rPr lang="vi-VN" sz="2700" spc="-10" dirty="0">
                <a:cs typeface="Arial"/>
              </a:rPr>
              <a:t>điểm đo thông </a:t>
            </a:r>
            <a:r>
              <a:rPr lang="vi-VN" sz="2700" spc="-5" dirty="0">
                <a:cs typeface="Arial"/>
              </a:rPr>
              <a:t>số lý</a:t>
            </a:r>
            <a:r>
              <a:rPr lang="vi-VN" sz="2700" spc="20" dirty="0">
                <a:cs typeface="Arial"/>
              </a:rPr>
              <a:t> </a:t>
            </a:r>
            <a:r>
              <a:rPr lang="vi-VN" sz="2700" spc="-15" dirty="0">
                <a:cs typeface="Arial"/>
              </a:rPr>
              <a:t>hóa</a:t>
            </a:r>
            <a:endParaRPr lang="vi-VN" sz="2700" dirty="0">
              <a:cs typeface="Arial"/>
            </a:endParaRPr>
          </a:p>
          <a:p>
            <a:pPr marL="251460" marR="55880" indent="-142240">
              <a:spcBef>
                <a:spcPts val="30"/>
              </a:spcBef>
              <a:buFont typeface="Arial"/>
              <a:buChar char="-"/>
              <a:tabLst>
                <a:tab pos="251460" algn="l"/>
              </a:tabLst>
            </a:pPr>
            <a:r>
              <a:rPr lang="vi-VN" sz="2700" u="sng" spc="-190" dirty="0">
                <a:latin typeface="Times New Roman"/>
                <a:cs typeface="Times New Roman"/>
              </a:rPr>
              <a:t> </a:t>
            </a:r>
            <a:r>
              <a:rPr lang="vi-VN" sz="2700" i="1" u="sng" spc="-10" dirty="0">
                <a:cs typeface="Arial"/>
              </a:rPr>
              <a:t>Số </a:t>
            </a:r>
            <a:r>
              <a:rPr lang="vi-VN" sz="2700" i="1" u="sng" spc="-5" dirty="0">
                <a:cs typeface="Arial"/>
              </a:rPr>
              <a:t>liệu cơ </a:t>
            </a:r>
            <a:r>
              <a:rPr lang="vi-VN" sz="2700" i="1" u="sng" spc="-15" dirty="0">
                <a:cs typeface="Arial"/>
              </a:rPr>
              <a:t>bản </a:t>
            </a:r>
            <a:r>
              <a:rPr lang="vi-VN" sz="2700" i="1" u="sng" spc="-10" dirty="0">
                <a:cs typeface="Arial"/>
              </a:rPr>
              <a:t>của điểm </a:t>
            </a:r>
            <a:r>
              <a:rPr lang="vi-VN" sz="2700" i="1" u="sng" spc="-5" dirty="0">
                <a:cs typeface="Arial"/>
              </a:rPr>
              <a:t>LM</a:t>
            </a:r>
            <a:r>
              <a:rPr lang="vi-VN" sz="2700" spc="-5" dirty="0">
                <a:cs typeface="Arial"/>
              </a:rPr>
              <a:t>: </a:t>
            </a:r>
            <a:r>
              <a:rPr lang="vi-VN" sz="2700" spc="-10" dirty="0">
                <a:cs typeface="Arial"/>
              </a:rPr>
              <a:t>sinh cảnh, độ sâu, chiều rộng,  vận tốc </a:t>
            </a:r>
            <a:r>
              <a:rPr lang="vi-VN" sz="2700" spc="-25" dirty="0">
                <a:cs typeface="Arial"/>
              </a:rPr>
              <a:t>chảy, </a:t>
            </a:r>
            <a:r>
              <a:rPr lang="vi-VN" sz="2700" spc="-10" dirty="0">
                <a:cs typeface="Arial"/>
              </a:rPr>
              <a:t>đặc điểm hệ thực </a:t>
            </a:r>
            <a:r>
              <a:rPr lang="vi-VN" sz="2700" spc="-5" dirty="0">
                <a:cs typeface="Arial"/>
              </a:rPr>
              <a:t>vật, </a:t>
            </a:r>
            <a:r>
              <a:rPr lang="vi-VN" sz="2700" spc="-10" dirty="0">
                <a:cs typeface="Arial"/>
              </a:rPr>
              <a:t>đặc điểm trầm tích…,  </a:t>
            </a:r>
            <a:r>
              <a:rPr lang="vi-VN" sz="2700" spc="-5" dirty="0">
                <a:cs typeface="Arial"/>
              </a:rPr>
              <a:t>ước </a:t>
            </a:r>
            <a:r>
              <a:rPr lang="vi-VN" sz="2700" spc="-10" dirty="0">
                <a:cs typeface="Arial"/>
              </a:rPr>
              <a:t>tính diện </a:t>
            </a:r>
            <a:r>
              <a:rPr lang="vi-VN" sz="2700" spc="-5" dirty="0">
                <a:cs typeface="Arial"/>
              </a:rPr>
              <a:t>tích </a:t>
            </a:r>
            <a:r>
              <a:rPr lang="vi-VN" sz="2700" spc="-10" dirty="0">
                <a:cs typeface="Arial"/>
              </a:rPr>
              <a:t>các vùng </a:t>
            </a:r>
            <a:r>
              <a:rPr lang="vi-VN" sz="2700" spc="-5" dirty="0">
                <a:cs typeface="Arial"/>
              </a:rPr>
              <a:t>có </a:t>
            </a:r>
            <a:r>
              <a:rPr lang="vi-VN" sz="2700" i="1" u="sng" spc="-15" dirty="0">
                <a:cs typeface="Arial"/>
              </a:rPr>
              <a:t>nền </a:t>
            </a:r>
            <a:r>
              <a:rPr lang="vi-VN" sz="2700" i="1" u="sng" spc="-10" dirty="0">
                <a:cs typeface="Arial"/>
              </a:rPr>
              <a:t>đáy </a:t>
            </a:r>
            <a:r>
              <a:rPr lang="vi-VN" sz="2700" spc="-10" dirty="0">
                <a:cs typeface="Arial"/>
              </a:rPr>
              <a:t>khác</a:t>
            </a:r>
            <a:r>
              <a:rPr lang="vi-VN" sz="2700" spc="30" dirty="0">
                <a:cs typeface="Arial"/>
              </a:rPr>
              <a:t> </a:t>
            </a:r>
            <a:r>
              <a:rPr lang="vi-VN" sz="2700" spc="-15" dirty="0">
                <a:cs typeface="Arial"/>
              </a:rPr>
              <a:t>nhau…</a:t>
            </a:r>
            <a:endParaRPr lang="vi-VN" sz="2700" dirty="0">
              <a:cs typeface="Arial"/>
            </a:endParaRPr>
          </a:p>
        </p:txBody>
      </p:sp>
    </p:spTree>
    <p:extLst>
      <p:ext uri="{BB962C8B-B14F-4D97-AF65-F5344CB8AC3E}">
        <p14:creationId xmlns:p14="http://schemas.microsoft.com/office/powerpoint/2010/main" val="1858912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457200"/>
            <a:ext cx="4572000" cy="1815882"/>
          </a:xfrm>
          <a:prstGeom prst="rect">
            <a:avLst/>
          </a:prstGeom>
        </p:spPr>
        <p:txBody>
          <a:bodyPr>
            <a:spAutoFit/>
          </a:bodyPr>
          <a:lstStyle/>
          <a:p>
            <a:pPr marL="12700">
              <a:spcBef>
                <a:spcPts val="85"/>
              </a:spcBef>
            </a:pPr>
            <a:r>
              <a:rPr lang="vi-VN" sz="2000" b="1" i="1" dirty="0">
                <a:solidFill>
                  <a:srgbClr val="001F5F"/>
                </a:solidFill>
                <a:cs typeface="Arial"/>
              </a:rPr>
              <a:t>. </a:t>
            </a:r>
            <a:r>
              <a:rPr lang="vi-VN" sz="2800" b="1" i="1" spc="5" dirty="0">
                <a:solidFill>
                  <a:srgbClr val="001F5F"/>
                </a:solidFill>
                <a:cs typeface="Arial"/>
              </a:rPr>
              <a:t>Lựa </a:t>
            </a:r>
            <a:r>
              <a:rPr lang="vi-VN" sz="2800" b="1" i="1" dirty="0">
                <a:solidFill>
                  <a:srgbClr val="001F5F"/>
                </a:solidFill>
                <a:cs typeface="Arial"/>
              </a:rPr>
              <a:t>chọn </a:t>
            </a:r>
            <a:r>
              <a:rPr lang="vi-VN" sz="2800" b="1" i="1" spc="5" dirty="0">
                <a:solidFill>
                  <a:srgbClr val="001F5F"/>
                </a:solidFill>
                <a:cs typeface="Arial"/>
              </a:rPr>
              <a:t>địa điểm </a:t>
            </a:r>
            <a:r>
              <a:rPr lang="vi-VN" sz="2800" b="1" i="1" dirty="0">
                <a:solidFill>
                  <a:srgbClr val="001F5F"/>
                </a:solidFill>
                <a:cs typeface="Arial"/>
              </a:rPr>
              <a:t>lấy</a:t>
            </a:r>
            <a:r>
              <a:rPr lang="vi-VN" sz="2800" b="1" i="1" spc="-25" dirty="0">
                <a:solidFill>
                  <a:srgbClr val="001F5F"/>
                </a:solidFill>
                <a:cs typeface="Arial"/>
              </a:rPr>
              <a:t> </a:t>
            </a:r>
            <a:r>
              <a:rPr lang="vi-VN" sz="2800" b="1" i="1" spc="5" dirty="0">
                <a:solidFill>
                  <a:srgbClr val="001F5F"/>
                </a:solidFill>
                <a:cs typeface="Arial"/>
              </a:rPr>
              <a:t>mẫu</a:t>
            </a:r>
            <a:endParaRPr lang="vi-VN" sz="2800" dirty="0">
              <a:cs typeface="Arial"/>
            </a:endParaRPr>
          </a:p>
          <a:p>
            <a:pPr marL="12700"/>
            <a:r>
              <a:rPr lang="vi-VN" sz="2800" spc="-5" dirty="0">
                <a:cs typeface="Arial"/>
              </a:rPr>
              <a:t>-    </a:t>
            </a:r>
            <a:r>
              <a:rPr lang="vi-VN" sz="2800" spc="-10" dirty="0">
                <a:cs typeface="Arial"/>
              </a:rPr>
              <a:t>Ví dụ </a:t>
            </a:r>
            <a:r>
              <a:rPr lang="vi-VN" sz="2800" spc="-5" dirty="0">
                <a:cs typeface="Arial"/>
              </a:rPr>
              <a:t>mô tả </a:t>
            </a:r>
            <a:r>
              <a:rPr lang="vi-VN" sz="2800" spc="-10" dirty="0">
                <a:cs typeface="Arial"/>
              </a:rPr>
              <a:t>đặc điểm đáy sông theo tiêu chí</a:t>
            </a:r>
            <a:r>
              <a:rPr lang="vi-VN" sz="2800" spc="70" dirty="0">
                <a:cs typeface="Arial"/>
              </a:rPr>
              <a:t> </a:t>
            </a:r>
            <a:r>
              <a:rPr lang="vi-VN" sz="2800" spc="-10" dirty="0">
                <a:cs typeface="Arial"/>
              </a:rPr>
              <a:t>sau:</a:t>
            </a:r>
            <a:endParaRPr lang="vi-VN" sz="2800" dirty="0">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516793215"/>
              </p:ext>
            </p:extLst>
          </p:nvPr>
        </p:nvGraphicFramePr>
        <p:xfrm>
          <a:off x="457200" y="2667000"/>
          <a:ext cx="7848600" cy="3200400"/>
        </p:xfrm>
        <a:graphic>
          <a:graphicData uri="http://schemas.openxmlformats.org/drawingml/2006/table">
            <a:tbl>
              <a:tblPr firstRow="1" bandRow="1">
                <a:tableStyleId>{2D5ABB26-0587-4C30-8999-92F81FD0307C}</a:tableStyleId>
              </a:tblPr>
              <a:tblGrid>
                <a:gridCol w="1466796"/>
                <a:gridCol w="2347426"/>
                <a:gridCol w="4034378"/>
              </a:tblGrid>
              <a:tr h="320040">
                <a:tc>
                  <a:txBody>
                    <a:bodyPr/>
                    <a:lstStyle/>
                    <a:p>
                      <a:pPr marL="136525">
                        <a:lnSpc>
                          <a:spcPct val="100000"/>
                        </a:lnSpc>
                        <a:spcBef>
                          <a:spcPts val="75"/>
                        </a:spcBef>
                      </a:pPr>
                      <a:r>
                        <a:rPr sz="1800" b="1" spc="-10" dirty="0">
                          <a:latin typeface="Arial"/>
                          <a:cs typeface="Arial"/>
                        </a:rPr>
                        <a:t>Loại</a:t>
                      </a:r>
                      <a:endParaRPr sz="18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2540" algn="ctr">
                        <a:lnSpc>
                          <a:spcPct val="100000"/>
                        </a:lnSpc>
                        <a:spcBef>
                          <a:spcPts val="75"/>
                        </a:spcBef>
                      </a:pPr>
                      <a:r>
                        <a:rPr sz="1800" b="1" spc="-10" dirty="0">
                          <a:latin typeface="Arial"/>
                          <a:cs typeface="Arial"/>
                        </a:rPr>
                        <a:t>Kích </a:t>
                      </a:r>
                      <a:r>
                        <a:rPr sz="1800" b="1" spc="-5" dirty="0">
                          <a:latin typeface="Arial"/>
                          <a:cs typeface="Arial"/>
                        </a:rPr>
                        <a:t>thước</a:t>
                      </a:r>
                      <a:r>
                        <a:rPr sz="1800" b="1" spc="-100" dirty="0">
                          <a:latin typeface="Arial"/>
                          <a:cs typeface="Arial"/>
                        </a:rPr>
                        <a:t> </a:t>
                      </a:r>
                      <a:r>
                        <a:rPr sz="1800" b="1" spc="-5" dirty="0">
                          <a:latin typeface="Arial"/>
                          <a:cs typeface="Arial"/>
                        </a:rPr>
                        <a:t>hạt</a:t>
                      </a:r>
                      <a:endParaRPr sz="18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6985" algn="ctr">
                        <a:lnSpc>
                          <a:spcPct val="100000"/>
                        </a:lnSpc>
                        <a:spcBef>
                          <a:spcPts val="75"/>
                        </a:spcBef>
                      </a:pPr>
                      <a:r>
                        <a:rPr sz="1800" b="1" dirty="0">
                          <a:latin typeface="Arial"/>
                          <a:cs typeface="Arial"/>
                        </a:rPr>
                        <a:t>Mô</a:t>
                      </a:r>
                      <a:r>
                        <a:rPr sz="1800" b="1" spc="-120" dirty="0">
                          <a:latin typeface="Arial"/>
                          <a:cs typeface="Arial"/>
                        </a:rPr>
                        <a:t> </a:t>
                      </a:r>
                      <a:r>
                        <a:rPr sz="1800" b="1" spc="-5" dirty="0">
                          <a:latin typeface="Arial"/>
                          <a:cs typeface="Arial"/>
                        </a:rPr>
                        <a:t>tả</a:t>
                      </a:r>
                      <a:endParaRPr sz="18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r>
              <a:tr h="640080">
                <a:tc>
                  <a:txBody>
                    <a:bodyPr/>
                    <a:lstStyle/>
                    <a:p>
                      <a:pPr marL="26670">
                        <a:lnSpc>
                          <a:spcPct val="100000"/>
                        </a:lnSpc>
                        <a:spcBef>
                          <a:spcPts val="70"/>
                        </a:spcBef>
                      </a:pPr>
                      <a:r>
                        <a:rPr sz="1800" spc="-10" dirty="0">
                          <a:latin typeface="Arial"/>
                          <a:cs typeface="Arial"/>
                        </a:rPr>
                        <a:t>Bùn/Sét</a:t>
                      </a:r>
                      <a:endParaRPr sz="18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635" algn="ctr">
                        <a:lnSpc>
                          <a:spcPct val="100000"/>
                        </a:lnSpc>
                        <a:spcBef>
                          <a:spcPts val="70"/>
                        </a:spcBef>
                      </a:pPr>
                      <a:r>
                        <a:rPr sz="1800" spc="-10" dirty="0">
                          <a:latin typeface="Arial"/>
                          <a:cs typeface="Arial"/>
                        </a:rPr>
                        <a:t>&lt;0,06mm</a:t>
                      </a:r>
                      <a:endParaRPr sz="18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27305" marR="174625">
                        <a:lnSpc>
                          <a:spcPct val="100000"/>
                        </a:lnSpc>
                        <a:spcBef>
                          <a:spcPts val="110"/>
                        </a:spcBef>
                      </a:pPr>
                      <a:r>
                        <a:rPr sz="1800" spc="-10" dirty="0">
                          <a:latin typeface="Arial"/>
                          <a:cs typeface="Arial"/>
                        </a:rPr>
                        <a:t>Cấu trúc </a:t>
                      </a:r>
                      <a:r>
                        <a:rPr sz="1800" spc="-5" dirty="0">
                          <a:latin typeface="Arial"/>
                          <a:cs typeface="Arial"/>
                        </a:rPr>
                        <a:t>mềm, </a:t>
                      </a:r>
                      <a:r>
                        <a:rPr sz="1800" spc="-10" dirty="0">
                          <a:latin typeface="Arial"/>
                          <a:cs typeface="Arial"/>
                        </a:rPr>
                        <a:t>không </a:t>
                      </a:r>
                      <a:r>
                        <a:rPr sz="1800" spc="-15" dirty="0">
                          <a:latin typeface="Arial"/>
                          <a:cs typeface="Arial"/>
                        </a:rPr>
                        <a:t>gây  </a:t>
                      </a:r>
                      <a:r>
                        <a:rPr sz="1800" spc="-10" dirty="0">
                          <a:latin typeface="Arial"/>
                          <a:cs typeface="Arial"/>
                        </a:rPr>
                        <a:t>trầy da </a:t>
                      </a:r>
                      <a:r>
                        <a:rPr sz="1800" spc="-5" dirty="0">
                          <a:latin typeface="Arial"/>
                          <a:cs typeface="Arial"/>
                        </a:rPr>
                        <a:t>khi</a:t>
                      </a:r>
                      <a:r>
                        <a:rPr sz="1800" spc="-65" dirty="0">
                          <a:latin typeface="Arial"/>
                          <a:cs typeface="Arial"/>
                        </a:rPr>
                        <a:t> </a:t>
                      </a:r>
                      <a:r>
                        <a:rPr sz="1800" spc="-15" dirty="0">
                          <a:latin typeface="Arial"/>
                          <a:cs typeface="Arial"/>
                        </a:rPr>
                        <a:t>xát</a:t>
                      </a:r>
                      <a:endParaRPr sz="18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r>
              <a:tr h="640080">
                <a:tc>
                  <a:txBody>
                    <a:bodyPr/>
                    <a:lstStyle/>
                    <a:p>
                      <a:pPr marL="26670">
                        <a:lnSpc>
                          <a:spcPct val="100000"/>
                        </a:lnSpc>
                        <a:spcBef>
                          <a:spcPts val="75"/>
                        </a:spcBef>
                      </a:pPr>
                      <a:r>
                        <a:rPr sz="1800" spc="-5" dirty="0">
                          <a:latin typeface="Arial"/>
                          <a:cs typeface="Arial"/>
                        </a:rPr>
                        <a:t>Cát</a:t>
                      </a:r>
                      <a:endParaRPr sz="18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635" algn="ctr">
                        <a:lnSpc>
                          <a:spcPct val="100000"/>
                        </a:lnSpc>
                        <a:spcBef>
                          <a:spcPts val="75"/>
                        </a:spcBef>
                      </a:pPr>
                      <a:r>
                        <a:rPr sz="1800" spc="-10" dirty="0">
                          <a:latin typeface="Arial"/>
                          <a:cs typeface="Arial"/>
                        </a:rPr>
                        <a:t>0,06 </a:t>
                      </a:r>
                      <a:r>
                        <a:rPr sz="1800" spc="-5" dirty="0">
                          <a:latin typeface="Arial"/>
                          <a:cs typeface="Arial"/>
                        </a:rPr>
                        <a:t>–</a:t>
                      </a:r>
                      <a:r>
                        <a:rPr sz="1800" spc="-80" dirty="0">
                          <a:latin typeface="Arial"/>
                          <a:cs typeface="Arial"/>
                        </a:rPr>
                        <a:t> </a:t>
                      </a:r>
                      <a:r>
                        <a:rPr sz="1800" spc="-10" dirty="0">
                          <a:latin typeface="Arial"/>
                          <a:cs typeface="Arial"/>
                        </a:rPr>
                        <a:t>2mm</a:t>
                      </a:r>
                      <a:endParaRPr sz="18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27305" marR="53340">
                        <a:lnSpc>
                          <a:spcPct val="100000"/>
                        </a:lnSpc>
                        <a:spcBef>
                          <a:spcPts val="110"/>
                        </a:spcBef>
                      </a:pPr>
                      <a:r>
                        <a:rPr sz="1800" spc="-10" dirty="0">
                          <a:latin typeface="Arial"/>
                          <a:cs typeface="Arial"/>
                        </a:rPr>
                        <a:t>Hạt cát </a:t>
                      </a:r>
                      <a:r>
                        <a:rPr sz="1800" spc="-15" dirty="0">
                          <a:latin typeface="Arial"/>
                          <a:cs typeface="Arial"/>
                        </a:rPr>
                        <a:t>nhỏ, </a:t>
                      </a:r>
                      <a:r>
                        <a:rPr sz="1800" spc="-5" dirty="0">
                          <a:latin typeface="Arial"/>
                          <a:cs typeface="Arial"/>
                        </a:rPr>
                        <a:t>có </a:t>
                      </a:r>
                      <a:r>
                        <a:rPr sz="1800" spc="-10" dirty="0">
                          <a:latin typeface="Arial"/>
                          <a:cs typeface="Arial"/>
                        </a:rPr>
                        <a:t>cảm giác ráp  </a:t>
                      </a:r>
                      <a:r>
                        <a:rPr sz="1800" spc="-5" dirty="0">
                          <a:latin typeface="Arial"/>
                          <a:cs typeface="Arial"/>
                        </a:rPr>
                        <a:t>khi </a:t>
                      </a:r>
                      <a:r>
                        <a:rPr sz="1800" spc="-15" dirty="0">
                          <a:latin typeface="Arial"/>
                          <a:cs typeface="Arial"/>
                        </a:rPr>
                        <a:t>xoa bóp </a:t>
                      </a:r>
                      <a:r>
                        <a:rPr sz="1800" spc="-10" dirty="0">
                          <a:latin typeface="Arial"/>
                          <a:cs typeface="Arial"/>
                        </a:rPr>
                        <a:t>giưuã các </a:t>
                      </a:r>
                      <a:r>
                        <a:rPr sz="1800" spc="-15" dirty="0">
                          <a:latin typeface="Arial"/>
                          <a:cs typeface="Arial"/>
                        </a:rPr>
                        <a:t>ngón</a:t>
                      </a:r>
                      <a:endParaRPr sz="18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r>
              <a:tr h="640080">
                <a:tc>
                  <a:txBody>
                    <a:bodyPr/>
                    <a:lstStyle/>
                    <a:p>
                      <a:pPr marL="26670" marR="111125">
                        <a:lnSpc>
                          <a:spcPct val="100000"/>
                        </a:lnSpc>
                        <a:spcBef>
                          <a:spcPts val="110"/>
                        </a:spcBef>
                      </a:pPr>
                      <a:r>
                        <a:rPr sz="1800" dirty="0">
                          <a:latin typeface="Arial"/>
                          <a:cs typeface="Arial"/>
                        </a:rPr>
                        <a:t>Đá  c</a:t>
                      </a:r>
                      <a:r>
                        <a:rPr sz="1800" spc="-5" dirty="0">
                          <a:latin typeface="Arial"/>
                          <a:cs typeface="Arial"/>
                        </a:rPr>
                        <a:t>uội/</a:t>
                      </a:r>
                      <a:r>
                        <a:rPr sz="1800" dirty="0">
                          <a:latin typeface="Arial"/>
                          <a:cs typeface="Arial"/>
                        </a:rPr>
                        <a:t>s</a:t>
                      </a:r>
                      <a:r>
                        <a:rPr sz="1800" spc="-5" dirty="0">
                          <a:latin typeface="Arial"/>
                          <a:cs typeface="Arial"/>
                        </a:rPr>
                        <a:t>ỏ</a:t>
                      </a:r>
                      <a:r>
                        <a:rPr sz="1800" dirty="0">
                          <a:latin typeface="Arial"/>
                          <a:cs typeface="Arial"/>
                        </a:rPr>
                        <a:t>i</a:t>
                      </a:r>
                      <a:endParaRPr sz="18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635" algn="ctr">
                        <a:lnSpc>
                          <a:spcPct val="100000"/>
                        </a:lnSpc>
                        <a:spcBef>
                          <a:spcPts val="75"/>
                        </a:spcBef>
                      </a:pPr>
                      <a:r>
                        <a:rPr sz="1800" spc="-5" dirty="0">
                          <a:latin typeface="Arial"/>
                          <a:cs typeface="Arial"/>
                        </a:rPr>
                        <a:t>2 –</a:t>
                      </a:r>
                      <a:r>
                        <a:rPr sz="1800" spc="-100" dirty="0">
                          <a:latin typeface="Arial"/>
                          <a:cs typeface="Arial"/>
                        </a:rPr>
                        <a:t> </a:t>
                      </a:r>
                      <a:r>
                        <a:rPr sz="1800" spc="-10" dirty="0">
                          <a:latin typeface="Arial"/>
                          <a:cs typeface="Arial"/>
                        </a:rPr>
                        <a:t>64mm</a:t>
                      </a:r>
                      <a:endParaRPr sz="18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27305" marR="147955">
                        <a:lnSpc>
                          <a:spcPct val="100000"/>
                        </a:lnSpc>
                        <a:spcBef>
                          <a:spcPts val="110"/>
                        </a:spcBef>
                      </a:pPr>
                      <a:r>
                        <a:rPr sz="1800" spc="-5" dirty="0">
                          <a:latin typeface="Arial"/>
                          <a:cs typeface="Arial"/>
                        </a:rPr>
                        <a:t>Từ </a:t>
                      </a:r>
                      <a:r>
                        <a:rPr sz="1800" spc="-10" dirty="0">
                          <a:latin typeface="Arial"/>
                          <a:cs typeface="Arial"/>
                        </a:rPr>
                        <a:t>cát thô </a:t>
                      </a:r>
                      <a:r>
                        <a:rPr sz="1800" spc="-15" dirty="0">
                          <a:latin typeface="Arial"/>
                          <a:cs typeface="Arial"/>
                        </a:rPr>
                        <a:t>đến </a:t>
                      </a:r>
                      <a:r>
                        <a:rPr sz="1800" spc="-10" dirty="0">
                          <a:latin typeface="Arial"/>
                          <a:cs typeface="Arial"/>
                        </a:rPr>
                        <a:t>đá, khoảng  nửa </a:t>
                      </a:r>
                      <a:r>
                        <a:rPr sz="1800" spc="-5" dirty="0">
                          <a:latin typeface="Arial"/>
                          <a:cs typeface="Arial"/>
                        </a:rPr>
                        <a:t>kích </a:t>
                      </a:r>
                      <a:r>
                        <a:rPr sz="1800" spc="-10" dirty="0">
                          <a:latin typeface="Arial"/>
                          <a:cs typeface="Arial"/>
                        </a:rPr>
                        <a:t>thước </a:t>
                      </a:r>
                      <a:r>
                        <a:rPr sz="1800" spc="-15" dirty="0">
                          <a:latin typeface="Arial"/>
                          <a:cs typeface="Arial"/>
                        </a:rPr>
                        <a:t>nắm</a:t>
                      </a:r>
                      <a:r>
                        <a:rPr sz="1800" spc="-45" dirty="0">
                          <a:latin typeface="Arial"/>
                          <a:cs typeface="Arial"/>
                        </a:rPr>
                        <a:t> </a:t>
                      </a:r>
                      <a:r>
                        <a:rPr sz="1800" spc="-10" dirty="0">
                          <a:latin typeface="Arial"/>
                          <a:cs typeface="Arial"/>
                        </a:rPr>
                        <a:t>tay</a:t>
                      </a:r>
                      <a:endParaRPr sz="18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r>
              <a:tr h="640080">
                <a:tc>
                  <a:txBody>
                    <a:bodyPr/>
                    <a:lstStyle/>
                    <a:p>
                      <a:pPr marL="26670">
                        <a:lnSpc>
                          <a:spcPct val="100000"/>
                        </a:lnSpc>
                        <a:spcBef>
                          <a:spcPts val="75"/>
                        </a:spcBef>
                      </a:pPr>
                      <a:r>
                        <a:rPr sz="1800" spc="-5" dirty="0">
                          <a:latin typeface="Arial"/>
                          <a:cs typeface="Arial"/>
                        </a:rPr>
                        <a:t>Đá</a:t>
                      </a:r>
                      <a:endParaRPr sz="1800">
                        <a:latin typeface="Arial"/>
                        <a:cs typeface="Arial"/>
                      </a:endParaRPr>
                    </a:p>
                    <a:p>
                      <a:pPr marL="26670">
                        <a:lnSpc>
                          <a:spcPct val="100000"/>
                        </a:lnSpc>
                      </a:pPr>
                      <a:r>
                        <a:rPr sz="1800" spc="-10" dirty="0">
                          <a:latin typeface="Arial"/>
                          <a:cs typeface="Arial"/>
                        </a:rPr>
                        <a:t>cuội/sỏi</a:t>
                      </a:r>
                      <a:endParaRPr sz="18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1270" algn="ctr">
                        <a:lnSpc>
                          <a:spcPct val="100000"/>
                        </a:lnSpc>
                        <a:spcBef>
                          <a:spcPts val="75"/>
                        </a:spcBef>
                      </a:pPr>
                      <a:r>
                        <a:rPr sz="1800" spc="-5" dirty="0">
                          <a:latin typeface="Arial"/>
                          <a:cs typeface="Arial"/>
                        </a:rPr>
                        <a:t>&gt;</a:t>
                      </a:r>
                      <a:r>
                        <a:rPr sz="1800" spc="-100" dirty="0">
                          <a:latin typeface="Arial"/>
                          <a:cs typeface="Arial"/>
                        </a:rPr>
                        <a:t> </a:t>
                      </a:r>
                      <a:r>
                        <a:rPr sz="1800" spc="-10" dirty="0">
                          <a:latin typeface="Arial"/>
                          <a:cs typeface="Arial"/>
                        </a:rPr>
                        <a:t>64mm</a:t>
                      </a:r>
                      <a:endParaRPr sz="18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27305">
                        <a:lnSpc>
                          <a:spcPct val="100000"/>
                        </a:lnSpc>
                        <a:spcBef>
                          <a:spcPts val="75"/>
                        </a:spcBef>
                      </a:pPr>
                      <a:r>
                        <a:rPr sz="1800" spc="-10" dirty="0">
                          <a:latin typeface="Arial"/>
                          <a:cs typeface="Arial"/>
                        </a:rPr>
                        <a:t>Kích </a:t>
                      </a:r>
                      <a:r>
                        <a:rPr sz="1800" spc="-5" dirty="0">
                          <a:latin typeface="Arial"/>
                          <a:cs typeface="Arial"/>
                        </a:rPr>
                        <a:t>thước ≥ </a:t>
                      </a:r>
                      <a:r>
                        <a:rPr sz="1800" spc="-10" dirty="0">
                          <a:latin typeface="Arial"/>
                          <a:cs typeface="Arial"/>
                        </a:rPr>
                        <a:t>nửa nắm</a:t>
                      </a:r>
                      <a:r>
                        <a:rPr sz="1800" spc="-75" dirty="0">
                          <a:latin typeface="Arial"/>
                          <a:cs typeface="Arial"/>
                        </a:rPr>
                        <a:t> </a:t>
                      </a:r>
                      <a:r>
                        <a:rPr sz="1800" spc="-10" dirty="0">
                          <a:latin typeface="Arial"/>
                          <a:cs typeface="Arial"/>
                        </a:rPr>
                        <a:t>tay</a:t>
                      </a:r>
                      <a:endParaRPr sz="18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r>
              <a:tr h="320040">
                <a:tc>
                  <a:txBody>
                    <a:bodyPr/>
                    <a:lstStyle/>
                    <a:p>
                      <a:pPr marL="26670">
                        <a:lnSpc>
                          <a:spcPct val="100000"/>
                        </a:lnSpc>
                        <a:spcBef>
                          <a:spcPts val="75"/>
                        </a:spcBef>
                      </a:pPr>
                      <a:r>
                        <a:rPr sz="1800" spc="-10" dirty="0">
                          <a:latin typeface="Arial"/>
                          <a:cs typeface="Arial"/>
                        </a:rPr>
                        <a:t>Nền</a:t>
                      </a:r>
                      <a:r>
                        <a:rPr sz="1800" spc="-100" dirty="0">
                          <a:latin typeface="Arial"/>
                          <a:cs typeface="Arial"/>
                        </a:rPr>
                        <a:t> </a:t>
                      </a:r>
                      <a:r>
                        <a:rPr sz="1800" spc="-10" dirty="0">
                          <a:latin typeface="Arial"/>
                          <a:cs typeface="Arial"/>
                        </a:rPr>
                        <a:t>đá</a:t>
                      </a:r>
                      <a:endParaRPr sz="18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a:lnSpc>
                          <a:spcPct val="100000"/>
                        </a:lnSpc>
                      </a:pPr>
                      <a:endParaRPr sz="18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27305">
                        <a:lnSpc>
                          <a:spcPct val="100000"/>
                        </a:lnSpc>
                        <a:spcBef>
                          <a:spcPts val="75"/>
                        </a:spcBef>
                      </a:pPr>
                      <a:r>
                        <a:rPr sz="1800" spc="-10" dirty="0">
                          <a:latin typeface="Arial"/>
                          <a:cs typeface="Arial"/>
                        </a:rPr>
                        <a:t>Phần trồi lên của </a:t>
                      </a:r>
                      <a:r>
                        <a:rPr sz="1800" spc="-15" dirty="0">
                          <a:latin typeface="Arial"/>
                          <a:cs typeface="Arial"/>
                        </a:rPr>
                        <a:t>nền</a:t>
                      </a:r>
                      <a:r>
                        <a:rPr sz="1800" spc="-20" dirty="0">
                          <a:latin typeface="Arial"/>
                          <a:cs typeface="Arial"/>
                        </a:rPr>
                        <a:t> </a:t>
                      </a:r>
                      <a:r>
                        <a:rPr sz="1800" spc="-15" dirty="0">
                          <a:latin typeface="Arial"/>
                          <a:cs typeface="Arial"/>
                        </a:rPr>
                        <a:t>đá</a:t>
                      </a:r>
                      <a:endParaRPr sz="18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r>
            </a:tbl>
          </a:graphicData>
        </a:graphic>
      </p:graphicFrame>
    </p:spTree>
    <p:extLst>
      <p:ext uri="{BB962C8B-B14F-4D97-AF65-F5344CB8AC3E}">
        <p14:creationId xmlns:p14="http://schemas.microsoft.com/office/powerpoint/2010/main" val="239698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lstStyle/>
          <a:p>
            <a:pPr marL="37465">
              <a:lnSpc>
                <a:spcPct val="100000"/>
              </a:lnSpc>
              <a:spcBef>
                <a:spcPts val="245"/>
              </a:spcBef>
            </a:pPr>
            <a:r>
              <a:rPr lang="vi-VN" b="1" dirty="0">
                <a:solidFill>
                  <a:srgbClr val="006FC0"/>
                </a:solidFill>
                <a:cs typeface="Arial"/>
              </a:rPr>
              <a:t>. </a:t>
            </a:r>
            <a:r>
              <a:rPr lang="vi-VN" b="1" spc="5" dirty="0">
                <a:solidFill>
                  <a:srgbClr val="006FC0"/>
                </a:solidFill>
                <a:cs typeface="Arial"/>
              </a:rPr>
              <a:t>Phương pháp </a:t>
            </a:r>
            <a:r>
              <a:rPr lang="vi-VN" b="1" dirty="0">
                <a:solidFill>
                  <a:srgbClr val="006FC0"/>
                </a:solidFill>
                <a:cs typeface="Arial"/>
              </a:rPr>
              <a:t>loài </a:t>
            </a:r>
            <a:r>
              <a:rPr lang="vi-VN" b="1" spc="5" dirty="0">
                <a:solidFill>
                  <a:srgbClr val="006FC0"/>
                </a:solidFill>
                <a:cs typeface="Arial"/>
              </a:rPr>
              <a:t>đơn</a:t>
            </a:r>
            <a:r>
              <a:rPr lang="vi-VN" b="1" spc="-45" dirty="0">
                <a:solidFill>
                  <a:srgbClr val="006FC0"/>
                </a:solidFill>
                <a:cs typeface="Arial"/>
              </a:rPr>
              <a:t> </a:t>
            </a:r>
            <a:r>
              <a:rPr lang="vi-VN" b="1" dirty="0">
                <a:solidFill>
                  <a:srgbClr val="006FC0"/>
                </a:solidFill>
                <a:cs typeface="Arial"/>
              </a:rPr>
              <a:t>lẻ</a:t>
            </a:r>
            <a:endParaRPr lang="vi-VN" dirty="0">
              <a:cs typeface="Arial"/>
            </a:endParaRPr>
          </a:p>
          <a:p>
            <a:pPr marL="37465">
              <a:lnSpc>
                <a:spcPct val="100000"/>
              </a:lnSpc>
              <a:spcBef>
                <a:spcPts val="10"/>
              </a:spcBef>
            </a:pPr>
            <a:r>
              <a:rPr lang="vi-VN" b="1" i="1" dirty="0">
                <a:solidFill>
                  <a:srgbClr val="006FC0"/>
                </a:solidFill>
                <a:cs typeface="Arial"/>
              </a:rPr>
              <a:t>2.1.1.2. </a:t>
            </a:r>
            <a:r>
              <a:rPr lang="vi-VN" b="1" i="1" spc="5" dirty="0">
                <a:solidFill>
                  <a:srgbClr val="006FC0"/>
                </a:solidFill>
                <a:cs typeface="Arial"/>
              </a:rPr>
              <a:t>Sử dụng </a:t>
            </a:r>
            <a:r>
              <a:rPr lang="vi-VN" b="1" i="1" dirty="0">
                <a:solidFill>
                  <a:srgbClr val="006FC0"/>
                </a:solidFill>
                <a:cs typeface="Arial"/>
              </a:rPr>
              <a:t>loài </a:t>
            </a:r>
            <a:r>
              <a:rPr lang="vi-VN" b="1" i="1" spc="5" dirty="0">
                <a:solidFill>
                  <a:srgbClr val="006FC0"/>
                </a:solidFill>
                <a:cs typeface="Arial"/>
              </a:rPr>
              <a:t>nhạy cảm (Sensitive</a:t>
            </a:r>
            <a:r>
              <a:rPr lang="vi-VN" b="1" i="1" spc="-35" dirty="0">
                <a:solidFill>
                  <a:srgbClr val="006FC0"/>
                </a:solidFill>
                <a:cs typeface="Arial"/>
              </a:rPr>
              <a:t> </a:t>
            </a:r>
            <a:r>
              <a:rPr lang="vi-VN" b="1" i="1" spc="5" dirty="0">
                <a:solidFill>
                  <a:srgbClr val="006FC0"/>
                </a:solidFill>
                <a:cs typeface="Arial"/>
              </a:rPr>
              <a:t>species)</a:t>
            </a:r>
            <a:endParaRPr lang="vi-VN" dirty="0">
              <a:cs typeface="Arial"/>
            </a:endParaRPr>
          </a:p>
          <a:p>
            <a:pPr marL="141605" marR="79375" indent="-141605">
              <a:lnSpc>
                <a:spcPct val="150000"/>
              </a:lnSpc>
              <a:spcBef>
                <a:spcPts val="170"/>
              </a:spcBef>
              <a:buFont typeface="Arial"/>
              <a:buChar char="•"/>
              <a:tabLst>
                <a:tab pos="142240" algn="l"/>
              </a:tabLst>
            </a:pPr>
            <a:r>
              <a:rPr lang="vi-VN" sz="2400" spc="-10" dirty="0">
                <a:cs typeface="Arial"/>
              </a:rPr>
              <a:t>Loài </a:t>
            </a:r>
            <a:r>
              <a:rPr lang="vi-VN" sz="2400" spc="-5" dirty="0">
                <a:cs typeface="Arial"/>
              </a:rPr>
              <a:t>chỉ </a:t>
            </a:r>
            <a:r>
              <a:rPr lang="vi-VN" sz="2400" spc="-10" dirty="0">
                <a:cs typeface="Arial"/>
              </a:rPr>
              <a:t>sống </a:t>
            </a:r>
            <a:r>
              <a:rPr lang="vi-VN" sz="2400" spc="-5" dirty="0">
                <a:cs typeface="Arial"/>
              </a:rPr>
              <a:t>sót được </a:t>
            </a:r>
            <a:r>
              <a:rPr lang="vi-VN" sz="2400" spc="-10" dirty="0">
                <a:cs typeface="Arial"/>
              </a:rPr>
              <a:t>trong phạm </a:t>
            </a:r>
            <a:r>
              <a:rPr lang="vi-VN" sz="2400" spc="-5" dirty="0">
                <a:cs typeface="Arial"/>
              </a:rPr>
              <a:t>vi </a:t>
            </a:r>
            <a:r>
              <a:rPr lang="vi-VN" sz="2400" spc="-10" dirty="0">
                <a:cs typeface="Arial"/>
              </a:rPr>
              <a:t>hẹp </a:t>
            </a:r>
            <a:r>
              <a:rPr lang="vi-VN" sz="2400" spc="-5" dirty="0">
                <a:cs typeface="Arial"/>
              </a:rPr>
              <a:t>(</a:t>
            </a:r>
            <a:r>
              <a:rPr lang="vi-VN" sz="2400" b="1" spc="-5" dirty="0">
                <a:cs typeface="Arial"/>
              </a:rPr>
              <a:t>hẹp </a:t>
            </a:r>
            <a:r>
              <a:rPr lang="vi-VN" sz="2400" b="1" spc="-10" dirty="0">
                <a:cs typeface="Arial"/>
              </a:rPr>
              <a:t>sinh </a:t>
            </a:r>
            <a:r>
              <a:rPr lang="vi-VN" sz="2400" b="1" spc="-5" dirty="0">
                <a:cs typeface="Arial"/>
              </a:rPr>
              <a:t>thái</a:t>
            </a:r>
            <a:r>
              <a:rPr lang="vi-VN" sz="2400" spc="-5" dirty="0">
                <a:cs typeface="Arial"/>
              </a:rPr>
              <a:t>),  sẽ biến mất </a:t>
            </a:r>
            <a:r>
              <a:rPr lang="vi-VN" sz="2400" spc="-10" dirty="0">
                <a:cs typeface="Arial"/>
              </a:rPr>
              <a:t>nếu gặp </a:t>
            </a:r>
            <a:r>
              <a:rPr lang="vi-VN" sz="2400" b="1" spc="-5" dirty="0">
                <a:cs typeface="Arial"/>
              </a:rPr>
              <a:t>môi trường bị ô nhiễm </a:t>
            </a:r>
            <a:r>
              <a:rPr lang="vi-VN" sz="2400" spc="-10" dirty="0">
                <a:cs typeface="Arial"/>
              </a:rPr>
              <a:t>hoặc xáo  trộn </a:t>
            </a:r>
            <a:r>
              <a:rPr lang="vi-VN" sz="2400" spc="-5" dirty="0">
                <a:cs typeface="Arial"/>
              </a:rPr>
              <a:t>lớn, </a:t>
            </a:r>
            <a:r>
              <a:rPr lang="vi-VN" sz="2400" spc="-10" dirty="0">
                <a:cs typeface="Arial"/>
              </a:rPr>
              <a:t>tồn tại trong những </a:t>
            </a:r>
            <a:r>
              <a:rPr lang="vi-VN" sz="2400" b="1" spc="-10" dirty="0">
                <a:cs typeface="Arial"/>
              </a:rPr>
              <a:t>sinh cảnh đặc </a:t>
            </a:r>
            <a:r>
              <a:rPr lang="vi-VN" sz="2400" b="1" spc="-5" dirty="0">
                <a:cs typeface="Arial"/>
              </a:rPr>
              <a:t>biệt</a:t>
            </a:r>
            <a:r>
              <a:rPr lang="vi-VN" sz="2400" spc="-5" dirty="0">
                <a:cs typeface="Arial"/>
              </a:rPr>
              <a:t>, có số  lượng </a:t>
            </a:r>
            <a:r>
              <a:rPr lang="vi-VN" sz="2400" spc="-10" dirty="0">
                <a:cs typeface="Arial"/>
              </a:rPr>
              <a:t>hạn chế, </a:t>
            </a:r>
            <a:r>
              <a:rPr lang="vi-VN" sz="2400" b="1" spc="-5" dirty="0">
                <a:cs typeface="Arial"/>
              </a:rPr>
              <a:t>phân bố </a:t>
            </a:r>
            <a:r>
              <a:rPr lang="vi-VN" sz="2400" b="1" spc="-10" dirty="0">
                <a:cs typeface="Arial"/>
              </a:rPr>
              <a:t>hẹp </a:t>
            </a:r>
            <a:r>
              <a:rPr lang="vi-VN" sz="2400" spc="-10" dirty="0">
                <a:cs typeface="Arial"/>
              </a:rPr>
              <a:t>hoặc đặc </a:t>
            </a:r>
            <a:r>
              <a:rPr lang="vi-VN" sz="2400" spc="-5" dirty="0">
                <a:cs typeface="Arial"/>
              </a:rPr>
              <a:t>biệt mẫn </a:t>
            </a:r>
            <a:r>
              <a:rPr lang="vi-VN" sz="2400" spc="-10" dirty="0">
                <a:cs typeface="Arial"/>
              </a:rPr>
              <a:t>cảm  trong quá trình phát triển.</a:t>
            </a:r>
            <a:endParaRPr lang="vi-VN" sz="2400" dirty="0">
              <a:cs typeface="Arial"/>
            </a:endParaRPr>
          </a:p>
          <a:p>
            <a:endParaRPr lang="en-US" dirty="0"/>
          </a:p>
        </p:txBody>
      </p:sp>
      <p:sp>
        <p:nvSpPr>
          <p:cNvPr id="4" name="object 9"/>
          <p:cNvSpPr/>
          <p:nvPr/>
        </p:nvSpPr>
        <p:spPr>
          <a:xfrm>
            <a:off x="6248400" y="4572000"/>
            <a:ext cx="2221166" cy="1232713"/>
          </a:xfrm>
          <a:prstGeom prst="rect">
            <a:avLst/>
          </a:prstGeom>
          <a:blipFill>
            <a:blip r:embed="rId2" cstate="print"/>
            <a:stretch>
              <a:fillRect/>
            </a:stretch>
          </a:blipFill>
        </p:spPr>
        <p:txBody>
          <a:bodyPr wrap="square" lIns="0" tIns="0" rIns="0" bIns="0" rtlCol="0"/>
          <a:lstStyle/>
          <a:p>
            <a:endParaRPr/>
          </a:p>
        </p:txBody>
      </p:sp>
      <p:sp>
        <p:nvSpPr>
          <p:cNvPr id="5" name="object 10"/>
          <p:cNvSpPr/>
          <p:nvPr/>
        </p:nvSpPr>
        <p:spPr>
          <a:xfrm>
            <a:off x="533400" y="4648200"/>
            <a:ext cx="1828800" cy="1600200"/>
          </a:xfrm>
          <a:prstGeom prst="rect">
            <a:avLst/>
          </a:prstGeom>
          <a:blipFill>
            <a:blip r:embed="rId3" cstate="print"/>
            <a:stretch>
              <a:fillRect/>
            </a:stretch>
          </a:blipFill>
        </p:spPr>
        <p:txBody>
          <a:bodyPr wrap="square" lIns="0" tIns="0" rIns="0" bIns="0" rtlCol="0"/>
          <a:lstStyle/>
          <a:p>
            <a:endParaRPr/>
          </a:p>
        </p:txBody>
      </p:sp>
      <p:sp>
        <p:nvSpPr>
          <p:cNvPr id="6" name="object 11"/>
          <p:cNvSpPr/>
          <p:nvPr/>
        </p:nvSpPr>
        <p:spPr>
          <a:xfrm>
            <a:off x="3200400" y="4572000"/>
            <a:ext cx="2529777" cy="153366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617296" y="304800"/>
            <a:ext cx="6850304" cy="5334000"/>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2438400" y="6019800"/>
            <a:ext cx="3629520" cy="215444"/>
          </a:xfrm>
          <a:prstGeom prst="rect">
            <a:avLst/>
          </a:prstGeom>
        </p:spPr>
        <p:txBody>
          <a:bodyPr wrap="none">
            <a:spAutoFit/>
          </a:bodyPr>
          <a:lstStyle/>
          <a:p>
            <a:pPr marL="1117600">
              <a:lnSpc>
                <a:spcPct val="100000"/>
              </a:lnSpc>
              <a:spcBef>
                <a:spcPts val="430"/>
              </a:spcBef>
            </a:pPr>
            <a:r>
              <a:rPr lang="vi-VN" sz="800" b="1" spc="-5" dirty="0">
                <a:cs typeface="Arial"/>
              </a:rPr>
              <a:t>Bản </a:t>
            </a:r>
            <a:r>
              <a:rPr lang="vi-VN" sz="800" b="1" dirty="0">
                <a:cs typeface="Arial"/>
              </a:rPr>
              <a:t>đồ các </a:t>
            </a:r>
            <a:r>
              <a:rPr lang="vi-VN" sz="800" b="1" spc="-5" dirty="0">
                <a:cs typeface="Arial"/>
              </a:rPr>
              <a:t>điểm </a:t>
            </a:r>
            <a:r>
              <a:rPr lang="vi-VN" sz="800" b="1" dirty="0">
                <a:cs typeface="Arial"/>
              </a:rPr>
              <a:t>quan trắc trên </a:t>
            </a:r>
            <a:r>
              <a:rPr lang="vi-VN" sz="800" b="1" spc="-15" dirty="0">
                <a:cs typeface="Arial"/>
              </a:rPr>
              <a:t>LVS </a:t>
            </a:r>
            <a:r>
              <a:rPr lang="vi-VN" sz="800" b="1" spc="-5" dirty="0">
                <a:cs typeface="Arial"/>
              </a:rPr>
              <a:t>Nhuệ </a:t>
            </a:r>
            <a:r>
              <a:rPr lang="vi-VN" sz="800" b="1" dirty="0">
                <a:cs typeface="Arial"/>
              </a:rPr>
              <a:t>-</a:t>
            </a:r>
            <a:r>
              <a:rPr lang="vi-VN" sz="800" b="1" spc="45" dirty="0">
                <a:cs typeface="Arial"/>
              </a:rPr>
              <a:t> </a:t>
            </a:r>
            <a:r>
              <a:rPr lang="vi-VN" sz="800" b="1" spc="-5" dirty="0">
                <a:cs typeface="Arial"/>
              </a:rPr>
              <a:t>Đáy</a:t>
            </a:r>
            <a:endParaRPr lang="vi-VN" sz="800" dirty="0">
              <a:cs typeface="Arial"/>
            </a:endParaRPr>
          </a:p>
        </p:txBody>
      </p:sp>
    </p:spTree>
    <p:extLst>
      <p:ext uri="{BB962C8B-B14F-4D97-AF65-F5344CB8AC3E}">
        <p14:creationId xmlns:p14="http://schemas.microsoft.com/office/powerpoint/2010/main" val="2276839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1"/>
            <a:ext cx="8534400" cy="3539430"/>
          </a:xfrm>
          <a:prstGeom prst="rect">
            <a:avLst/>
          </a:prstGeom>
        </p:spPr>
        <p:txBody>
          <a:bodyPr wrap="square">
            <a:spAutoFit/>
          </a:bodyPr>
          <a:lstStyle/>
          <a:p>
            <a:pPr marL="109220">
              <a:spcBef>
                <a:spcPts val="85"/>
              </a:spcBef>
            </a:pPr>
            <a:r>
              <a:rPr lang="vi-VN" sz="2800" b="1" i="1" spc="5" dirty="0">
                <a:solidFill>
                  <a:srgbClr val="001F5F"/>
                </a:solidFill>
                <a:cs typeface="Arial"/>
              </a:rPr>
              <a:t>Lấy mẫu tại hiện</a:t>
            </a:r>
            <a:r>
              <a:rPr lang="vi-VN" sz="2800" b="1" i="1" spc="-60" dirty="0">
                <a:solidFill>
                  <a:srgbClr val="001F5F"/>
                </a:solidFill>
                <a:cs typeface="Arial"/>
              </a:rPr>
              <a:t> </a:t>
            </a:r>
            <a:r>
              <a:rPr lang="vi-VN" sz="2800" b="1" i="1" spc="5" dirty="0">
                <a:solidFill>
                  <a:srgbClr val="001F5F"/>
                </a:solidFill>
                <a:cs typeface="Arial"/>
              </a:rPr>
              <a:t>trường</a:t>
            </a:r>
            <a:endParaRPr lang="vi-VN" sz="2800" dirty="0">
              <a:cs typeface="Arial"/>
            </a:endParaRPr>
          </a:p>
          <a:p>
            <a:pPr marL="109220"/>
            <a:r>
              <a:rPr lang="vi-VN" sz="2800" spc="-10" dirty="0">
                <a:cs typeface="Arial"/>
              </a:rPr>
              <a:t>A) </a:t>
            </a:r>
            <a:r>
              <a:rPr lang="vi-VN" sz="2800" spc="-15" dirty="0">
                <a:cs typeface="Arial"/>
              </a:rPr>
              <a:t>Mẫu </a:t>
            </a:r>
            <a:r>
              <a:rPr lang="vi-VN" sz="2800" b="1" i="1" u="sng" spc="-10" dirty="0">
                <a:cs typeface="Arial"/>
              </a:rPr>
              <a:t>sinh vật </a:t>
            </a:r>
            <a:r>
              <a:rPr lang="vi-VN" sz="2800" b="1" i="1" u="sng" spc="-5" dirty="0">
                <a:cs typeface="Arial"/>
              </a:rPr>
              <a:t>nổ</a:t>
            </a:r>
            <a:r>
              <a:rPr lang="vi-VN" sz="2800" b="1" i="1" spc="-5" dirty="0">
                <a:cs typeface="Arial"/>
              </a:rPr>
              <a:t>i </a:t>
            </a:r>
            <a:r>
              <a:rPr lang="vi-VN" sz="2800" spc="-10" dirty="0">
                <a:cs typeface="Arial"/>
              </a:rPr>
              <a:t>(Phytoplankton </a:t>
            </a:r>
            <a:r>
              <a:rPr lang="vi-VN" sz="2800" spc="-15" dirty="0">
                <a:cs typeface="Arial"/>
              </a:rPr>
              <a:t>and</a:t>
            </a:r>
            <a:r>
              <a:rPr lang="vi-VN" sz="2800" spc="55" dirty="0">
                <a:cs typeface="Arial"/>
              </a:rPr>
              <a:t> </a:t>
            </a:r>
            <a:r>
              <a:rPr lang="vi-VN" sz="2800" spc="-10" dirty="0">
                <a:cs typeface="Arial"/>
              </a:rPr>
              <a:t>Zooplankton):</a:t>
            </a:r>
            <a:endParaRPr lang="vi-VN" sz="2800" dirty="0">
              <a:cs typeface="Arial"/>
            </a:endParaRPr>
          </a:p>
          <a:p>
            <a:pPr marL="251460" marR="80010" indent="-142240">
              <a:spcBef>
                <a:spcPts val="30"/>
              </a:spcBef>
              <a:buFont typeface="Wingdings"/>
              <a:buChar char=""/>
              <a:tabLst>
                <a:tab pos="250825" algn="l"/>
              </a:tabLst>
            </a:pPr>
            <a:r>
              <a:rPr lang="vi-VN" sz="2800" u="sng" spc="-185" dirty="0">
                <a:latin typeface="Times New Roman"/>
                <a:cs typeface="Times New Roman"/>
              </a:rPr>
              <a:t> </a:t>
            </a:r>
            <a:r>
              <a:rPr lang="vi-VN" sz="2800" i="1" u="sng" spc="-5" dirty="0">
                <a:cs typeface="Arial"/>
              </a:rPr>
              <a:t>Mẫu </a:t>
            </a:r>
            <a:r>
              <a:rPr lang="vi-VN" sz="2800" i="1" u="sng" spc="-10" dirty="0">
                <a:cs typeface="Arial"/>
              </a:rPr>
              <a:t>định tính</a:t>
            </a:r>
            <a:r>
              <a:rPr lang="vi-VN" sz="2800" spc="-10" dirty="0">
                <a:cs typeface="Arial"/>
              </a:rPr>
              <a:t>: </a:t>
            </a:r>
            <a:r>
              <a:rPr lang="vi-VN" sz="2800" spc="-5" dirty="0">
                <a:cs typeface="Arial"/>
              </a:rPr>
              <a:t>Tại </a:t>
            </a:r>
            <a:r>
              <a:rPr lang="vi-VN" sz="2800" spc="-10" dirty="0">
                <a:cs typeface="Arial"/>
              </a:rPr>
              <a:t>mỗi điểm lấy mẫu </a:t>
            </a:r>
            <a:r>
              <a:rPr lang="vi-VN" sz="2800" spc="-15" dirty="0">
                <a:cs typeface="Arial"/>
              </a:rPr>
              <a:t>dùng </a:t>
            </a:r>
            <a:r>
              <a:rPr lang="vi-VN" sz="2800" spc="-5" dirty="0">
                <a:cs typeface="Arial"/>
              </a:rPr>
              <a:t>lưới vớt có </a:t>
            </a:r>
            <a:r>
              <a:rPr lang="vi-VN" sz="2800" spc="-10" dirty="0">
                <a:cs typeface="Arial"/>
              </a:rPr>
              <a:t>mắt  </a:t>
            </a:r>
            <a:r>
              <a:rPr lang="vi-VN" sz="2800" spc="-5" dirty="0">
                <a:cs typeface="Arial"/>
              </a:rPr>
              <a:t>lưới </a:t>
            </a:r>
            <a:r>
              <a:rPr lang="vi-VN" sz="2800" spc="-10" dirty="0">
                <a:cs typeface="Arial"/>
              </a:rPr>
              <a:t>20-25micromet (đối </a:t>
            </a:r>
            <a:r>
              <a:rPr lang="vi-VN" sz="2800" spc="-5" dirty="0">
                <a:cs typeface="Arial"/>
              </a:rPr>
              <a:t>với TV </a:t>
            </a:r>
            <a:r>
              <a:rPr lang="vi-VN" sz="2800" spc="-10" dirty="0">
                <a:cs typeface="Arial"/>
              </a:rPr>
              <a:t>nổi) </a:t>
            </a:r>
            <a:r>
              <a:rPr lang="vi-VN" sz="2800" spc="-5" dirty="0">
                <a:cs typeface="Arial"/>
              </a:rPr>
              <a:t>và </a:t>
            </a:r>
            <a:r>
              <a:rPr lang="vi-VN" sz="2800" spc="-10" dirty="0">
                <a:cs typeface="Arial"/>
              </a:rPr>
              <a:t>315micromet (đối  </a:t>
            </a:r>
            <a:r>
              <a:rPr lang="vi-VN" sz="2800" spc="-5" dirty="0">
                <a:cs typeface="Arial"/>
              </a:rPr>
              <a:t>với </a:t>
            </a:r>
            <a:r>
              <a:rPr lang="vi-VN" sz="2800" spc="-15" dirty="0">
                <a:cs typeface="Arial"/>
              </a:rPr>
              <a:t>động </a:t>
            </a:r>
            <a:r>
              <a:rPr lang="vi-VN" sz="2800" spc="-10" dirty="0">
                <a:cs typeface="Arial"/>
              </a:rPr>
              <a:t>vật nổi) </a:t>
            </a:r>
            <a:r>
              <a:rPr lang="vi-VN" sz="2800" spc="-5" dirty="0">
                <a:cs typeface="Arial"/>
              </a:rPr>
              <a:t>kéo </a:t>
            </a:r>
            <a:r>
              <a:rPr lang="vi-VN" sz="2800" spc="-10" dirty="0">
                <a:cs typeface="Arial"/>
              </a:rPr>
              <a:t>thẳng từ đáy lên </a:t>
            </a:r>
            <a:r>
              <a:rPr lang="vi-VN" sz="2800" spc="-15" dirty="0">
                <a:cs typeface="Arial"/>
              </a:rPr>
              <a:t>hoặc </a:t>
            </a:r>
            <a:r>
              <a:rPr lang="vi-VN" sz="2800" spc="-10" dirty="0">
                <a:cs typeface="Arial"/>
              </a:rPr>
              <a:t>đặt miệng </a:t>
            </a:r>
            <a:r>
              <a:rPr lang="vi-VN" sz="2800" spc="-5" dirty="0">
                <a:cs typeface="Arial"/>
              </a:rPr>
              <a:t>lưới  </a:t>
            </a:r>
            <a:r>
              <a:rPr lang="vi-VN" sz="2800" spc="-10" dirty="0">
                <a:cs typeface="Arial"/>
              </a:rPr>
              <a:t>cách mặt </a:t>
            </a:r>
            <a:r>
              <a:rPr lang="vi-VN" sz="2800" spc="-5" dirty="0">
                <a:cs typeface="Arial"/>
              </a:rPr>
              <a:t>nước </a:t>
            </a:r>
            <a:r>
              <a:rPr lang="vi-VN" sz="2800" spc="-10" dirty="0">
                <a:cs typeface="Arial"/>
              </a:rPr>
              <a:t>15-20cm rồi </a:t>
            </a:r>
            <a:r>
              <a:rPr lang="vi-VN" sz="2800" spc="-5" dirty="0">
                <a:cs typeface="Arial"/>
              </a:rPr>
              <a:t>kéo </a:t>
            </a:r>
            <a:r>
              <a:rPr lang="vi-VN" sz="2800" spc="-10" dirty="0">
                <a:cs typeface="Arial"/>
              </a:rPr>
              <a:t>theo hình </a:t>
            </a:r>
            <a:r>
              <a:rPr lang="vi-VN" sz="2800" spc="-5" dirty="0">
                <a:cs typeface="Arial"/>
              </a:rPr>
              <a:t>số </a:t>
            </a:r>
            <a:r>
              <a:rPr lang="vi-VN" sz="2800" spc="-10" dirty="0">
                <a:cs typeface="Arial"/>
              </a:rPr>
              <a:t>tám hay  ziczắc</a:t>
            </a:r>
            <a:endParaRPr lang="vi-VN" sz="2800" dirty="0">
              <a:cs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59382"/>
            <a:ext cx="7010400" cy="196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12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89762"/>
            <a:ext cx="4572000" cy="2677656"/>
          </a:xfrm>
          <a:prstGeom prst="rect">
            <a:avLst/>
          </a:prstGeom>
        </p:spPr>
        <p:txBody>
          <a:bodyPr>
            <a:spAutoFit/>
          </a:bodyPr>
          <a:lstStyle/>
          <a:p>
            <a:pPr marL="109220"/>
            <a:r>
              <a:rPr lang="vi-VN" sz="2800" spc="-10" dirty="0">
                <a:cs typeface="Arial"/>
              </a:rPr>
              <a:t>) </a:t>
            </a:r>
            <a:r>
              <a:rPr lang="vi-VN" sz="2800" spc="-15" dirty="0">
                <a:cs typeface="Arial"/>
              </a:rPr>
              <a:t>Mẫu </a:t>
            </a:r>
            <a:r>
              <a:rPr lang="vi-VN" sz="2800" spc="-10" dirty="0">
                <a:cs typeface="Arial"/>
              </a:rPr>
              <a:t>sinh vật nổi</a:t>
            </a:r>
            <a:r>
              <a:rPr lang="vi-VN" sz="2800" spc="-5" dirty="0">
                <a:cs typeface="Arial"/>
              </a:rPr>
              <a:t> (</a:t>
            </a:r>
            <a:r>
              <a:rPr lang="vi-VN" sz="2800" b="1" spc="-5" dirty="0">
                <a:cs typeface="Arial"/>
              </a:rPr>
              <a:t>plankton</a:t>
            </a:r>
            <a:r>
              <a:rPr lang="vi-VN" sz="2800" spc="-5" dirty="0">
                <a:cs typeface="Arial"/>
              </a:rPr>
              <a:t>):</a:t>
            </a:r>
            <a:endParaRPr lang="vi-VN" sz="2800" dirty="0">
              <a:cs typeface="Arial"/>
            </a:endParaRPr>
          </a:p>
          <a:p>
            <a:pPr marL="251460" marR="116205" indent="-142240">
              <a:spcBef>
                <a:spcPts val="30"/>
              </a:spcBef>
              <a:buFont typeface="Wingdings"/>
              <a:buChar char=""/>
              <a:tabLst>
                <a:tab pos="251460" algn="l"/>
              </a:tabLst>
            </a:pPr>
            <a:r>
              <a:rPr lang="vi-VN" sz="2800" u="sng" spc="-190" dirty="0">
                <a:latin typeface="Times New Roman"/>
                <a:cs typeface="Times New Roman"/>
              </a:rPr>
              <a:t> </a:t>
            </a:r>
            <a:r>
              <a:rPr lang="vi-VN" sz="2800" i="1" u="sng" spc="-5" dirty="0">
                <a:cs typeface="Arial"/>
              </a:rPr>
              <a:t>Mẫu </a:t>
            </a:r>
            <a:r>
              <a:rPr lang="vi-VN" sz="2800" i="1" u="sng" spc="-10" dirty="0">
                <a:cs typeface="Arial"/>
              </a:rPr>
              <a:t>định lượng sinh vật nổi</a:t>
            </a:r>
            <a:r>
              <a:rPr lang="vi-VN" sz="2800" spc="-10" dirty="0">
                <a:cs typeface="Arial"/>
              </a:rPr>
              <a:t>: Lấy 20-40l </a:t>
            </a:r>
            <a:r>
              <a:rPr lang="vi-VN" sz="2800" spc="-5" dirty="0">
                <a:cs typeface="Arial"/>
              </a:rPr>
              <a:t>nước </a:t>
            </a:r>
            <a:r>
              <a:rPr lang="vi-VN" sz="2800" spc="-10" dirty="0">
                <a:cs typeface="Arial"/>
              </a:rPr>
              <a:t>tại điểm thu  mẫu. </a:t>
            </a:r>
            <a:r>
              <a:rPr lang="vi-VN" sz="2800" spc="-5" dirty="0">
                <a:cs typeface="Arial"/>
              </a:rPr>
              <a:t>Đổ </a:t>
            </a:r>
            <a:r>
              <a:rPr lang="vi-VN" sz="2800" spc="-15" dirty="0">
                <a:cs typeface="Arial"/>
              </a:rPr>
              <a:t>qua </a:t>
            </a:r>
            <a:r>
              <a:rPr lang="vi-VN" sz="2800" spc="-5" dirty="0">
                <a:cs typeface="Arial"/>
              </a:rPr>
              <a:t>lưới </a:t>
            </a:r>
            <a:r>
              <a:rPr lang="vi-VN" sz="2800" spc="-10" dirty="0">
                <a:cs typeface="Arial"/>
              </a:rPr>
              <a:t>để lọc</a:t>
            </a:r>
            <a:r>
              <a:rPr lang="vi-VN" sz="2800" spc="-30" dirty="0">
                <a:cs typeface="Arial"/>
              </a:rPr>
              <a:t> </a:t>
            </a:r>
            <a:r>
              <a:rPr lang="vi-VN" sz="2800" spc="-10" dirty="0">
                <a:cs typeface="Arial"/>
              </a:rPr>
              <a:t>mẫu</a:t>
            </a:r>
            <a:endParaRPr lang="vi-VN" sz="2800" dirty="0">
              <a:cs typeface="Arial"/>
            </a:endParaRPr>
          </a:p>
        </p:txBody>
      </p:sp>
      <p:sp>
        <p:nvSpPr>
          <p:cNvPr id="6" name="object 26"/>
          <p:cNvSpPr/>
          <p:nvPr/>
        </p:nvSpPr>
        <p:spPr>
          <a:xfrm>
            <a:off x="1371600" y="3429000"/>
            <a:ext cx="2057400" cy="2438400"/>
          </a:xfrm>
          <a:prstGeom prst="rect">
            <a:avLst/>
          </a:prstGeom>
          <a:blipFill>
            <a:blip r:embed="rId2" cstate="print"/>
            <a:stretch>
              <a:fillRect/>
            </a:stretch>
          </a:blipFill>
        </p:spPr>
        <p:txBody>
          <a:bodyPr wrap="square" lIns="0" tIns="0" rIns="0" bIns="0" rtlCol="0"/>
          <a:lstStyle/>
          <a:p>
            <a:endParaRPr/>
          </a:p>
        </p:txBody>
      </p:sp>
      <p:sp>
        <p:nvSpPr>
          <p:cNvPr id="7" name="object 27"/>
          <p:cNvSpPr/>
          <p:nvPr/>
        </p:nvSpPr>
        <p:spPr>
          <a:xfrm>
            <a:off x="5943600" y="3428999"/>
            <a:ext cx="1752600" cy="2438401"/>
          </a:xfrm>
          <a:prstGeom prst="rect">
            <a:avLst/>
          </a:prstGeom>
          <a:blipFill>
            <a:blip r:embed="rId3" cstate="print"/>
            <a:stretch>
              <a:fillRect/>
            </a:stretch>
          </a:blipFill>
        </p:spPr>
        <p:txBody>
          <a:bodyPr wrap="square" lIns="0" tIns="0" rIns="0" bIns="0" rtlCol="0"/>
          <a:lstStyle/>
          <a:p>
            <a:endParaRPr/>
          </a:p>
        </p:txBody>
      </p:sp>
      <p:sp>
        <p:nvSpPr>
          <p:cNvPr id="8" name="object 28"/>
          <p:cNvSpPr/>
          <p:nvPr/>
        </p:nvSpPr>
        <p:spPr>
          <a:xfrm>
            <a:off x="3755009" y="3429000"/>
            <a:ext cx="1807591" cy="24384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05396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14400"/>
            <a:ext cx="4572000" cy="2308324"/>
          </a:xfrm>
          <a:prstGeom prst="rect">
            <a:avLst/>
          </a:prstGeom>
        </p:spPr>
        <p:txBody>
          <a:bodyPr>
            <a:spAutoFit/>
          </a:bodyPr>
          <a:lstStyle/>
          <a:p>
            <a:pPr marL="109220">
              <a:spcBef>
                <a:spcPts val="85"/>
              </a:spcBef>
            </a:pPr>
            <a:r>
              <a:rPr lang="vi-VN" sz="2400" b="1" i="1" spc="5" dirty="0">
                <a:solidFill>
                  <a:srgbClr val="001F5F"/>
                </a:solidFill>
                <a:latin typeface="+mj-lt"/>
                <a:cs typeface="Arial"/>
              </a:rPr>
              <a:t>Lấy mẫu tại hiện</a:t>
            </a:r>
            <a:r>
              <a:rPr lang="vi-VN" sz="2400" b="1" i="1" spc="-60" dirty="0">
                <a:solidFill>
                  <a:srgbClr val="001F5F"/>
                </a:solidFill>
                <a:latin typeface="+mj-lt"/>
                <a:cs typeface="Arial"/>
              </a:rPr>
              <a:t> </a:t>
            </a:r>
            <a:r>
              <a:rPr lang="vi-VN" sz="2400" b="1" i="1" spc="5" dirty="0">
                <a:solidFill>
                  <a:srgbClr val="001F5F"/>
                </a:solidFill>
                <a:latin typeface="+mj-lt"/>
                <a:cs typeface="Arial"/>
              </a:rPr>
              <a:t>trường</a:t>
            </a:r>
            <a:endParaRPr lang="vi-VN" sz="2400" dirty="0">
              <a:latin typeface="+mj-lt"/>
              <a:cs typeface="Arial"/>
            </a:endParaRPr>
          </a:p>
          <a:p>
            <a:pPr marL="109220"/>
            <a:r>
              <a:rPr lang="vi-VN" sz="2400" spc="-10" dirty="0">
                <a:latin typeface="+mj-lt"/>
                <a:cs typeface="Arial"/>
              </a:rPr>
              <a:t>B) </a:t>
            </a:r>
            <a:r>
              <a:rPr lang="vi-VN" sz="2400" spc="-15" dirty="0">
                <a:latin typeface="+mj-lt"/>
                <a:cs typeface="Arial"/>
              </a:rPr>
              <a:t>Mẫu </a:t>
            </a:r>
            <a:r>
              <a:rPr lang="vi-VN" sz="2400" b="1" i="1" u="sng" spc="-5" dirty="0">
                <a:latin typeface="+mj-lt"/>
                <a:cs typeface="Arial"/>
              </a:rPr>
              <a:t>thực </a:t>
            </a:r>
            <a:r>
              <a:rPr lang="vi-VN" sz="2400" b="1" i="1" u="sng" spc="-10" dirty="0">
                <a:latin typeface="+mj-lt"/>
                <a:cs typeface="Arial"/>
              </a:rPr>
              <a:t>vật bám</a:t>
            </a:r>
            <a:r>
              <a:rPr lang="vi-VN" sz="2400" b="1" i="1" u="sng" spc="25" dirty="0">
                <a:latin typeface="+mj-lt"/>
                <a:cs typeface="Arial"/>
              </a:rPr>
              <a:t> </a:t>
            </a:r>
            <a:r>
              <a:rPr lang="vi-VN" sz="2400" spc="-10" dirty="0">
                <a:latin typeface="+mj-lt"/>
                <a:cs typeface="Arial"/>
              </a:rPr>
              <a:t>(</a:t>
            </a:r>
            <a:r>
              <a:rPr lang="vi-VN" sz="2400" b="1" spc="-10" dirty="0">
                <a:latin typeface="+mj-lt"/>
                <a:cs typeface="Arial"/>
              </a:rPr>
              <a:t>Phytoplankton</a:t>
            </a:r>
            <a:r>
              <a:rPr lang="vi-VN" sz="2400" spc="-10" dirty="0">
                <a:latin typeface="+mj-lt"/>
                <a:cs typeface="Arial"/>
              </a:rPr>
              <a:t>):</a:t>
            </a:r>
            <a:endParaRPr lang="vi-VN" sz="2400" dirty="0">
              <a:latin typeface="+mj-lt"/>
              <a:cs typeface="Arial"/>
            </a:endParaRPr>
          </a:p>
          <a:p>
            <a:pPr marL="251460" marR="162560" indent="-142240">
              <a:spcBef>
                <a:spcPts val="30"/>
              </a:spcBef>
              <a:buFont typeface="Wingdings"/>
              <a:buChar char=""/>
              <a:tabLst>
                <a:tab pos="251460" algn="l"/>
              </a:tabLst>
            </a:pPr>
            <a:r>
              <a:rPr lang="vi-VN" sz="2400" spc="-10" dirty="0">
                <a:latin typeface="+mj-lt"/>
                <a:cs typeface="Arial"/>
              </a:rPr>
              <a:t>Cạo </a:t>
            </a:r>
            <a:r>
              <a:rPr lang="vi-VN" sz="2400" spc="-5" dirty="0">
                <a:latin typeface="+mj-lt"/>
                <a:cs typeface="Arial"/>
              </a:rPr>
              <a:t>lớp </a:t>
            </a:r>
            <a:r>
              <a:rPr lang="vi-VN" sz="2400" spc="-15" dirty="0">
                <a:latin typeface="+mj-lt"/>
                <a:cs typeface="Arial"/>
              </a:rPr>
              <a:t>bám </a:t>
            </a:r>
            <a:r>
              <a:rPr lang="vi-VN" sz="2400" spc="-10" dirty="0">
                <a:latin typeface="+mj-lt"/>
                <a:cs typeface="Arial"/>
              </a:rPr>
              <a:t>trên giá thể </a:t>
            </a:r>
            <a:r>
              <a:rPr lang="vi-VN" sz="2400" spc="-30" dirty="0">
                <a:latin typeface="+mj-lt"/>
                <a:cs typeface="Arial"/>
              </a:rPr>
              <a:t>đáy, </a:t>
            </a:r>
            <a:r>
              <a:rPr lang="vi-VN" sz="2400" spc="-10" dirty="0">
                <a:latin typeface="+mj-lt"/>
                <a:cs typeface="Arial"/>
              </a:rPr>
              <a:t>chú </a:t>
            </a:r>
            <a:r>
              <a:rPr lang="vi-VN" sz="2400" spc="-5" dirty="0">
                <a:latin typeface="+mj-lt"/>
                <a:cs typeface="Arial"/>
              </a:rPr>
              <a:t>ý </a:t>
            </a:r>
            <a:r>
              <a:rPr lang="vi-VN" sz="2400" spc="-10" dirty="0">
                <a:latin typeface="+mj-lt"/>
                <a:cs typeface="Arial"/>
              </a:rPr>
              <a:t>màu sắc, độ dầy </a:t>
            </a:r>
            <a:r>
              <a:rPr lang="vi-VN" sz="2400" spc="-5" dirty="0">
                <a:latin typeface="+mj-lt"/>
                <a:cs typeface="Arial"/>
              </a:rPr>
              <a:t>lớp  </a:t>
            </a:r>
            <a:r>
              <a:rPr lang="vi-VN" sz="2400" spc="-10" dirty="0">
                <a:latin typeface="+mj-lt"/>
                <a:cs typeface="Arial"/>
              </a:rPr>
              <a:t>thực vật</a:t>
            </a:r>
            <a:r>
              <a:rPr lang="vi-VN" sz="2400" spc="-75" dirty="0">
                <a:latin typeface="+mj-lt"/>
                <a:cs typeface="Arial"/>
              </a:rPr>
              <a:t> </a:t>
            </a:r>
            <a:r>
              <a:rPr lang="vi-VN" sz="2400" spc="-10" dirty="0">
                <a:latin typeface="+mj-lt"/>
                <a:cs typeface="Arial"/>
              </a:rPr>
              <a:t>bám…</a:t>
            </a:r>
            <a:endParaRPr lang="vi-VN" sz="2400" dirty="0">
              <a:latin typeface="+mj-lt"/>
              <a:cs typeface="Arial"/>
            </a:endParaRPr>
          </a:p>
        </p:txBody>
      </p:sp>
      <p:sp>
        <p:nvSpPr>
          <p:cNvPr id="5" name="object 34"/>
          <p:cNvSpPr/>
          <p:nvPr/>
        </p:nvSpPr>
        <p:spPr>
          <a:xfrm>
            <a:off x="685800" y="3505200"/>
            <a:ext cx="4038600" cy="2514600"/>
          </a:xfrm>
          <a:prstGeom prst="rect">
            <a:avLst/>
          </a:prstGeom>
          <a:blipFill>
            <a:blip r:embed="rId2" cstate="print"/>
            <a:stretch>
              <a:fillRect/>
            </a:stretch>
          </a:blipFill>
        </p:spPr>
        <p:txBody>
          <a:bodyPr wrap="square" lIns="0" tIns="0" rIns="0" bIns="0" rtlCol="0"/>
          <a:lstStyle/>
          <a:p>
            <a:endParaRPr/>
          </a:p>
        </p:txBody>
      </p:sp>
      <p:sp>
        <p:nvSpPr>
          <p:cNvPr id="6" name="object 35"/>
          <p:cNvSpPr/>
          <p:nvPr/>
        </p:nvSpPr>
        <p:spPr>
          <a:xfrm>
            <a:off x="5576508" y="3897826"/>
            <a:ext cx="3034092" cy="250297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29334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2000"/>
            <a:ext cx="4572000" cy="2449388"/>
          </a:xfrm>
          <a:prstGeom prst="rect">
            <a:avLst/>
          </a:prstGeom>
        </p:spPr>
        <p:txBody>
          <a:bodyPr>
            <a:spAutoFit/>
          </a:bodyPr>
          <a:lstStyle/>
          <a:p>
            <a:pPr marL="109220"/>
            <a:r>
              <a:rPr lang="vi-VN" sz="2400" spc="-5" dirty="0">
                <a:cs typeface="Arial"/>
              </a:rPr>
              <a:t>C) </a:t>
            </a:r>
            <a:r>
              <a:rPr lang="vi-VN" sz="2400" spc="-15" dirty="0">
                <a:cs typeface="Arial"/>
              </a:rPr>
              <a:t>Mẫu </a:t>
            </a:r>
            <a:r>
              <a:rPr lang="vi-VN" sz="2400" b="1" i="1" u="sng" spc="-5" dirty="0">
                <a:cs typeface="Arial"/>
              </a:rPr>
              <a:t>động </a:t>
            </a:r>
            <a:r>
              <a:rPr lang="vi-VN" sz="2400" b="1" i="1" u="sng" spc="-10" dirty="0">
                <a:cs typeface="Arial"/>
              </a:rPr>
              <a:t>vật KXS đáy</a:t>
            </a:r>
            <a:r>
              <a:rPr lang="vi-VN" sz="2400" b="1" i="1" u="sng" spc="-40" dirty="0">
                <a:cs typeface="Arial"/>
              </a:rPr>
              <a:t> </a:t>
            </a:r>
            <a:r>
              <a:rPr lang="vi-VN" sz="2400" spc="-10" dirty="0">
                <a:cs typeface="Arial"/>
              </a:rPr>
              <a:t>(Zoobenthod):</a:t>
            </a:r>
            <a:endParaRPr lang="vi-VN" sz="2400" dirty="0">
              <a:cs typeface="Arial"/>
            </a:endParaRPr>
          </a:p>
          <a:p>
            <a:pPr marL="251460" indent="-142240">
              <a:spcBef>
                <a:spcPts val="275"/>
              </a:spcBef>
              <a:buFont typeface="Wingdings"/>
              <a:buChar char=""/>
              <a:tabLst>
                <a:tab pos="252095" algn="l"/>
              </a:tabLst>
            </a:pPr>
            <a:r>
              <a:rPr lang="vi-VN" sz="2400" spc="-15" dirty="0">
                <a:cs typeface="Arial"/>
              </a:rPr>
              <a:t>Mẫu đạp </a:t>
            </a:r>
            <a:r>
              <a:rPr lang="vi-VN" sz="2400" spc="-5" dirty="0">
                <a:cs typeface="Arial"/>
              </a:rPr>
              <a:t>nước</a:t>
            </a:r>
            <a:r>
              <a:rPr lang="vi-VN" sz="2400" spc="-60" dirty="0">
                <a:cs typeface="Arial"/>
              </a:rPr>
              <a:t> </a:t>
            </a:r>
            <a:r>
              <a:rPr lang="vi-VN" sz="2400" spc="-5" dirty="0">
                <a:cs typeface="Arial"/>
              </a:rPr>
              <a:t>(Kicksampling)</a:t>
            </a:r>
            <a:endParaRPr lang="vi-VN" sz="2400" dirty="0">
              <a:cs typeface="Arial"/>
            </a:endParaRPr>
          </a:p>
          <a:p>
            <a:pPr marL="251460" indent="-142240">
              <a:spcBef>
                <a:spcPts val="430"/>
              </a:spcBef>
              <a:buFont typeface="Wingdings"/>
              <a:buChar char=""/>
              <a:tabLst>
                <a:tab pos="252095" algn="l"/>
              </a:tabLst>
            </a:pPr>
            <a:r>
              <a:rPr lang="vi-VN" sz="2400" spc="-15" dirty="0">
                <a:cs typeface="Arial"/>
              </a:rPr>
              <a:t>Mẫu quét</a:t>
            </a:r>
            <a:r>
              <a:rPr lang="vi-VN" sz="2400" spc="-40" dirty="0">
                <a:cs typeface="Arial"/>
              </a:rPr>
              <a:t> </a:t>
            </a:r>
            <a:r>
              <a:rPr lang="vi-VN" sz="2400" spc="-10" dirty="0">
                <a:cs typeface="Arial"/>
              </a:rPr>
              <a:t>(sweep-sampling)</a:t>
            </a:r>
            <a:endParaRPr lang="vi-VN" sz="2400" dirty="0">
              <a:cs typeface="Arial"/>
            </a:endParaRPr>
          </a:p>
          <a:p>
            <a:pPr marL="251460" indent="-142240">
              <a:spcBef>
                <a:spcPts val="430"/>
              </a:spcBef>
              <a:buFont typeface="Wingdings"/>
              <a:buChar char=""/>
              <a:tabLst>
                <a:tab pos="252095" algn="l"/>
              </a:tabLst>
            </a:pPr>
            <a:r>
              <a:rPr lang="vi-VN" sz="2400" spc="-5" dirty="0">
                <a:cs typeface="Arial"/>
              </a:rPr>
              <a:t>Lưới </a:t>
            </a:r>
            <a:r>
              <a:rPr lang="vi-VN" sz="2400" spc="-10" dirty="0">
                <a:cs typeface="Arial"/>
              </a:rPr>
              <a:t>vét (đối </a:t>
            </a:r>
            <a:r>
              <a:rPr lang="vi-VN" sz="2400" spc="-5" dirty="0">
                <a:cs typeface="Arial"/>
              </a:rPr>
              <a:t>với </a:t>
            </a:r>
            <a:r>
              <a:rPr lang="vi-VN" sz="2400" spc="-10" dirty="0">
                <a:cs typeface="Arial"/>
              </a:rPr>
              <a:t>sông</a:t>
            </a:r>
            <a:r>
              <a:rPr lang="vi-VN" sz="2400" spc="-60" dirty="0">
                <a:cs typeface="Arial"/>
              </a:rPr>
              <a:t> </a:t>
            </a:r>
            <a:r>
              <a:rPr lang="vi-VN" sz="2400" spc="-10" dirty="0">
                <a:cs typeface="Arial"/>
              </a:rPr>
              <a:t>sâu)</a:t>
            </a:r>
            <a:endParaRPr lang="vi-VN" sz="2400" dirty="0">
              <a:cs typeface="Arial"/>
            </a:endParaRPr>
          </a:p>
        </p:txBody>
      </p:sp>
      <p:sp>
        <p:nvSpPr>
          <p:cNvPr id="5" name="object 8"/>
          <p:cNvSpPr/>
          <p:nvPr/>
        </p:nvSpPr>
        <p:spPr>
          <a:xfrm>
            <a:off x="5410200" y="2895600"/>
            <a:ext cx="3200400" cy="3581400"/>
          </a:xfrm>
          <a:prstGeom prst="rect">
            <a:avLst/>
          </a:prstGeom>
          <a:blipFill>
            <a:blip r:embed="rId2" cstate="print"/>
            <a:stretch>
              <a:fillRect/>
            </a:stretch>
          </a:blipFill>
        </p:spPr>
        <p:txBody>
          <a:bodyPr wrap="square" lIns="0" tIns="0" rIns="0" bIns="0" rtlCol="0"/>
          <a:lstStyle/>
          <a:p>
            <a:endParaRPr/>
          </a:p>
        </p:txBody>
      </p:sp>
      <p:sp>
        <p:nvSpPr>
          <p:cNvPr id="6" name="object 9"/>
          <p:cNvSpPr/>
          <p:nvPr/>
        </p:nvSpPr>
        <p:spPr>
          <a:xfrm>
            <a:off x="914400" y="3352800"/>
            <a:ext cx="2971800" cy="3124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33487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p:cNvSpPr/>
          <p:nvPr/>
        </p:nvSpPr>
        <p:spPr>
          <a:xfrm>
            <a:off x="838200" y="1295400"/>
            <a:ext cx="7239000" cy="47243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61942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7472" y="990600"/>
            <a:ext cx="7398327" cy="369332"/>
          </a:xfrm>
          <a:prstGeom prst="rect">
            <a:avLst/>
          </a:prstGeom>
        </p:spPr>
        <p:txBody>
          <a:bodyPr wrap="square">
            <a:spAutoFit/>
          </a:bodyPr>
          <a:lstStyle/>
          <a:p>
            <a:pPr marL="12700">
              <a:lnSpc>
                <a:spcPct val="100000"/>
              </a:lnSpc>
            </a:pPr>
            <a:r>
              <a:rPr lang="vi-VN" b="1" spc="-5" dirty="0">
                <a:cs typeface="Arial"/>
              </a:rPr>
              <a:t>Tiến trình thu mẫu </a:t>
            </a:r>
            <a:r>
              <a:rPr lang="vi-VN" b="1" dirty="0">
                <a:cs typeface="Arial"/>
              </a:rPr>
              <a:t>ĐVKXS đáy </a:t>
            </a:r>
            <a:r>
              <a:rPr lang="vi-VN" b="1" spc="-5" dirty="0">
                <a:cs typeface="Arial"/>
              </a:rPr>
              <a:t>(theo Nguyễn </a:t>
            </a:r>
            <a:r>
              <a:rPr lang="vi-VN" b="1" dirty="0">
                <a:cs typeface="Arial"/>
              </a:rPr>
              <a:t>Xuân </a:t>
            </a:r>
            <a:r>
              <a:rPr lang="vi-VN" b="1" spc="-5" dirty="0">
                <a:cs typeface="Arial"/>
              </a:rPr>
              <a:t>Quýnh, </a:t>
            </a:r>
            <a:r>
              <a:rPr lang="vi-VN" b="1" spc="10" dirty="0">
                <a:cs typeface="Arial"/>
              </a:rPr>
              <a:t> </a:t>
            </a:r>
            <a:r>
              <a:rPr lang="vi-VN" b="1" dirty="0">
                <a:cs typeface="Arial"/>
              </a:rPr>
              <a:t>2004)</a:t>
            </a:r>
            <a:endParaRPr lang="vi-VN" dirty="0">
              <a:cs typeface="Arial"/>
            </a:endParaRPr>
          </a:p>
        </p:txBody>
      </p:sp>
      <p:graphicFrame>
        <p:nvGraphicFramePr>
          <p:cNvPr id="5" name="object 12"/>
          <p:cNvGraphicFramePr>
            <a:graphicFrameLocks noGrp="1"/>
          </p:cNvGraphicFramePr>
          <p:nvPr>
            <p:extLst>
              <p:ext uri="{D42A27DB-BD31-4B8C-83A1-F6EECF244321}">
                <p14:modId xmlns:p14="http://schemas.microsoft.com/office/powerpoint/2010/main" val="3223753809"/>
              </p:ext>
            </p:extLst>
          </p:nvPr>
        </p:nvGraphicFramePr>
        <p:xfrm>
          <a:off x="685800" y="1676400"/>
          <a:ext cx="7848600" cy="4267200"/>
        </p:xfrm>
        <a:graphic>
          <a:graphicData uri="http://schemas.openxmlformats.org/drawingml/2006/table">
            <a:tbl>
              <a:tblPr firstRow="1" bandRow="1">
                <a:tableStyleId>{2D5ABB26-0587-4C30-8999-92F81FD0307C}</a:tableStyleId>
              </a:tblPr>
              <a:tblGrid>
                <a:gridCol w="2616026"/>
                <a:gridCol w="2616102"/>
                <a:gridCol w="2616472"/>
              </a:tblGrid>
              <a:tr h="426720">
                <a:tc gridSpan="3">
                  <a:txBody>
                    <a:bodyPr/>
                    <a:lstStyle/>
                    <a:p>
                      <a:pPr marL="820419">
                        <a:lnSpc>
                          <a:spcPct val="100000"/>
                        </a:lnSpc>
                        <a:spcBef>
                          <a:spcPts val="85"/>
                        </a:spcBef>
                      </a:pPr>
                      <a:r>
                        <a:rPr sz="1200" b="1" spc="-5" dirty="0">
                          <a:latin typeface="Arial"/>
                          <a:cs typeface="Arial"/>
                        </a:rPr>
                        <a:t>Công đoạn 1: </a:t>
                      </a:r>
                      <a:r>
                        <a:rPr sz="1200" b="1" spc="-10" dirty="0">
                          <a:latin typeface="Arial"/>
                          <a:cs typeface="Arial"/>
                        </a:rPr>
                        <a:t>Hướng </a:t>
                      </a:r>
                      <a:r>
                        <a:rPr sz="1200" b="1" spc="-5" dirty="0">
                          <a:latin typeface="Arial"/>
                          <a:cs typeface="Arial"/>
                        </a:rPr>
                        <a:t>dẫn quan</a:t>
                      </a:r>
                      <a:r>
                        <a:rPr sz="1200" b="1" spc="-75" dirty="0">
                          <a:latin typeface="Arial"/>
                          <a:cs typeface="Arial"/>
                        </a:rPr>
                        <a:t> </a:t>
                      </a:r>
                      <a:r>
                        <a:rPr sz="1200" b="1" spc="-5" dirty="0">
                          <a:latin typeface="Arial"/>
                          <a:cs typeface="Arial"/>
                        </a:rPr>
                        <a:t>sát</a:t>
                      </a:r>
                      <a:endParaRPr sz="1200" dirty="0">
                        <a:latin typeface="Arial"/>
                        <a:cs typeface="Arial"/>
                      </a:endParaRPr>
                    </a:p>
                    <a:p>
                      <a:pPr marL="26034">
                        <a:lnSpc>
                          <a:spcPct val="100000"/>
                        </a:lnSpc>
                      </a:pPr>
                      <a:r>
                        <a:rPr sz="1200" spc="-5" dirty="0">
                          <a:latin typeface="Arial"/>
                          <a:cs typeface="Arial"/>
                        </a:rPr>
                        <a:t>Thu </a:t>
                      </a:r>
                      <a:r>
                        <a:rPr sz="1200" spc="-10" dirty="0">
                          <a:latin typeface="Arial"/>
                          <a:cs typeface="Arial"/>
                        </a:rPr>
                        <a:t>thập </a:t>
                      </a:r>
                      <a:r>
                        <a:rPr sz="1200" spc="-5" dirty="0">
                          <a:latin typeface="Arial"/>
                          <a:cs typeface="Arial"/>
                        </a:rPr>
                        <a:t>động </a:t>
                      </a:r>
                      <a:r>
                        <a:rPr sz="1200" spc="-15" dirty="0">
                          <a:latin typeface="Arial"/>
                          <a:cs typeface="Arial"/>
                        </a:rPr>
                        <a:t>vật </a:t>
                      </a:r>
                      <a:r>
                        <a:rPr sz="1200" spc="-10" dirty="0">
                          <a:latin typeface="Arial"/>
                          <a:cs typeface="Arial"/>
                        </a:rPr>
                        <a:t>từ </a:t>
                      </a:r>
                      <a:r>
                        <a:rPr sz="1200" spc="-5" dirty="0">
                          <a:latin typeface="Arial"/>
                          <a:cs typeface="Arial"/>
                        </a:rPr>
                        <a:t>bề </a:t>
                      </a:r>
                      <a:r>
                        <a:rPr sz="1200" dirty="0">
                          <a:latin typeface="Arial"/>
                          <a:cs typeface="Arial"/>
                        </a:rPr>
                        <a:t>mặt </a:t>
                      </a:r>
                      <a:r>
                        <a:rPr sz="1200" spc="-10" dirty="0">
                          <a:latin typeface="Arial"/>
                          <a:cs typeface="Arial"/>
                        </a:rPr>
                        <a:t>nước </a:t>
                      </a:r>
                      <a:r>
                        <a:rPr sz="1200" spc="-5" dirty="0">
                          <a:latin typeface="Arial"/>
                          <a:cs typeface="Arial"/>
                        </a:rPr>
                        <a:t>(khoảng 1 phút cho công đoạn</a:t>
                      </a:r>
                      <a:r>
                        <a:rPr sz="1200" spc="15" dirty="0">
                          <a:latin typeface="Arial"/>
                          <a:cs typeface="Arial"/>
                        </a:rPr>
                        <a:t> </a:t>
                      </a:r>
                      <a:r>
                        <a:rPr sz="1200" spc="-10" dirty="0">
                          <a:latin typeface="Arial"/>
                          <a:cs typeface="Arial"/>
                        </a:rPr>
                        <a:t>này)</a:t>
                      </a:r>
                      <a:endParaRPr sz="12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26720">
                <a:tc gridSpan="3">
                  <a:txBody>
                    <a:bodyPr/>
                    <a:lstStyle/>
                    <a:p>
                      <a:pPr marL="870585">
                        <a:lnSpc>
                          <a:spcPct val="100000"/>
                        </a:lnSpc>
                        <a:spcBef>
                          <a:spcPts val="80"/>
                        </a:spcBef>
                      </a:pPr>
                      <a:r>
                        <a:rPr sz="1200" b="1" spc="-5" dirty="0">
                          <a:latin typeface="Arial"/>
                          <a:cs typeface="Arial"/>
                        </a:rPr>
                        <a:t>Công đoạn 2: Thu </a:t>
                      </a:r>
                      <a:r>
                        <a:rPr sz="1200" b="1" spc="-10" dirty="0">
                          <a:latin typeface="Arial"/>
                          <a:cs typeface="Arial"/>
                        </a:rPr>
                        <a:t>mẫu </a:t>
                      </a:r>
                      <a:r>
                        <a:rPr sz="1200" b="1" spc="-5" dirty="0">
                          <a:latin typeface="Arial"/>
                          <a:cs typeface="Arial"/>
                        </a:rPr>
                        <a:t>chủ</a:t>
                      </a:r>
                      <a:r>
                        <a:rPr sz="1200" b="1" spc="-85" dirty="0">
                          <a:latin typeface="Arial"/>
                          <a:cs typeface="Arial"/>
                        </a:rPr>
                        <a:t> </a:t>
                      </a:r>
                      <a:r>
                        <a:rPr sz="1200" b="1" spc="-5" dirty="0">
                          <a:latin typeface="Arial"/>
                          <a:cs typeface="Arial"/>
                        </a:rPr>
                        <a:t>yếu</a:t>
                      </a:r>
                      <a:endParaRPr sz="1200" dirty="0">
                        <a:latin typeface="Arial"/>
                        <a:cs typeface="Arial"/>
                      </a:endParaRPr>
                    </a:p>
                    <a:p>
                      <a:pPr marL="26034">
                        <a:lnSpc>
                          <a:spcPct val="100000"/>
                        </a:lnSpc>
                      </a:pPr>
                      <a:r>
                        <a:rPr sz="1200" spc="-55" dirty="0">
                          <a:latin typeface="Arial"/>
                          <a:cs typeface="Arial"/>
                        </a:rPr>
                        <a:t>Thu </a:t>
                      </a:r>
                      <a:r>
                        <a:rPr sz="1200" spc="-40" dirty="0">
                          <a:latin typeface="Arial"/>
                          <a:cs typeface="Arial"/>
                        </a:rPr>
                        <a:t>thập </a:t>
                      </a:r>
                      <a:r>
                        <a:rPr sz="1200" spc="-50" dirty="0">
                          <a:latin typeface="Arial"/>
                          <a:cs typeface="Arial"/>
                        </a:rPr>
                        <a:t>theo A, </a:t>
                      </a:r>
                      <a:r>
                        <a:rPr sz="1200" spc="-65" dirty="0">
                          <a:latin typeface="Arial"/>
                          <a:cs typeface="Arial"/>
                        </a:rPr>
                        <a:t>B </a:t>
                      </a:r>
                      <a:r>
                        <a:rPr sz="1200" spc="-40" dirty="0">
                          <a:latin typeface="Arial"/>
                          <a:cs typeface="Arial"/>
                        </a:rPr>
                        <a:t>hoặc</a:t>
                      </a:r>
                      <a:r>
                        <a:rPr sz="1200" spc="-30" dirty="0">
                          <a:latin typeface="Arial"/>
                          <a:cs typeface="Arial"/>
                        </a:rPr>
                        <a:t> </a:t>
                      </a:r>
                      <a:r>
                        <a:rPr sz="1200" spc="-70" dirty="0">
                          <a:latin typeface="Arial"/>
                          <a:cs typeface="Arial"/>
                        </a:rPr>
                        <a:t>C</a:t>
                      </a:r>
                      <a:endParaRPr sz="12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853440">
                <a:tc>
                  <a:txBody>
                    <a:bodyPr/>
                    <a:lstStyle/>
                    <a:p>
                      <a:pPr marL="26034">
                        <a:lnSpc>
                          <a:spcPct val="100000"/>
                        </a:lnSpc>
                        <a:spcBef>
                          <a:spcPts val="85"/>
                        </a:spcBef>
                      </a:pPr>
                      <a:r>
                        <a:rPr sz="1200" b="1" spc="-25" dirty="0">
                          <a:latin typeface="Arial"/>
                          <a:cs typeface="Arial"/>
                        </a:rPr>
                        <a:t>A</a:t>
                      </a:r>
                      <a:r>
                        <a:rPr sz="1200" spc="-25" dirty="0">
                          <a:latin typeface="Arial"/>
                          <a:cs typeface="Arial"/>
                        </a:rPr>
                        <a:t>. </a:t>
                      </a:r>
                      <a:r>
                        <a:rPr sz="1200" spc="-5" dirty="0">
                          <a:latin typeface="Arial"/>
                          <a:cs typeface="Arial"/>
                        </a:rPr>
                        <a:t>Nơi nông có </a:t>
                      </a:r>
                      <a:r>
                        <a:rPr sz="1200" spc="-10" dirty="0">
                          <a:latin typeface="Arial"/>
                          <a:cs typeface="Arial"/>
                        </a:rPr>
                        <a:t>thể </a:t>
                      </a:r>
                      <a:r>
                        <a:rPr sz="1200" dirty="0">
                          <a:latin typeface="Arial"/>
                          <a:cs typeface="Arial"/>
                        </a:rPr>
                        <a:t>lội</a:t>
                      </a:r>
                      <a:r>
                        <a:rPr sz="1200" spc="-25" dirty="0">
                          <a:latin typeface="Arial"/>
                          <a:cs typeface="Arial"/>
                        </a:rPr>
                        <a:t> </a:t>
                      </a:r>
                      <a:r>
                        <a:rPr sz="1200" spc="-5" dirty="0">
                          <a:latin typeface="Arial"/>
                          <a:cs typeface="Arial"/>
                        </a:rPr>
                        <a:t>qua</a:t>
                      </a:r>
                      <a:endParaRPr sz="12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26034" marR="41910">
                        <a:lnSpc>
                          <a:spcPct val="100000"/>
                        </a:lnSpc>
                        <a:spcBef>
                          <a:spcPts val="90"/>
                        </a:spcBef>
                      </a:pPr>
                      <a:r>
                        <a:rPr sz="1200" b="1" spc="-5" dirty="0">
                          <a:latin typeface="Arial"/>
                          <a:cs typeface="Arial"/>
                        </a:rPr>
                        <a:t>B</a:t>
                      </a:r>
                      <a:r>
                        <a:rPr sz="1200" spc="-5" dirty="0">
                          <a:latin typeface="Arial"/>
                          <a:cs typeface="Arial"/>
                        </a:rPr>
                        <a:t>. </a:t>
                      </a:r>
                      <a:r>
                        <a:rPr sz="1200" spc="-10" dirty="0">
                          <a:latin typeface="Arial"/>
                          <a:cs typeface="Arial"/>
                        </a:rPr>
                        <a:t>Nước sâu </a:t>
                      </a:r>
                      <a:r>
                        <a:rPr sz="1200" spc="-5" dirty="0">
                          <a:latin typeface="Arial"/>
                          <a:cs typeface="Arial"/>
                        </a:rPr>
                        <a:t>hơn, lấy </a:t>
                      </a:r>
                      <a:r>
                        <a:rPr sz="1200" dirty="0">
                          <a:latin typeface="Arial"/>
                          <a:cs typeface="Arial"/>
                        </a:rPr>
                        <a:t>mẫu  </a:t>
                      </a:r>
                      <a:r>
                        <a:rPr sz="1200" spc="-5" dirty="0">
                          <a:latin typeface="Arial"/>
                          <a:cs typeface="Arial"/>
                        </a:rPr>
                        <a:t>bằng cách đạp </a:t>
                      </a:r>
                      <a:r>
                        <a:rPr sz="1200" spc="-10" dirty="0">
                          <a:latin typeface="Arial"/>
                          <a:cs typeface="Arial"/>
                        </a:rPr>
                        <a:t>ở </a:t>
                      </a:r>
                      <a:r>
                        <a:rPr sz="1200" spc="-5" dirty="0">
                          <a:latin typeface="Arial"/>
                          <a:cs typeface="Arial"/>
                        </a:rPr>
                        <a:t>tất cả các  điểm, </a:t>
                      </a:r>
                      <a:r>
                        <a:rPr sz="1200" spc="-10" dirty="0">
                          <a:latin typeface="Arial"/>
                          <a:cs typeface="Arial"/>
                        </a:rPr>
                        <a:t>nhưng </a:t>
                      </a:r>
                      <a:r>
                        <a:rPr sz="1200" spc="-5" dirty="0">
                          <a:latin typeface="Arial"/>
                          <a:cs typeface="Arial"/>
                        </a:rPr>
                        <a:t>có </a:t>
                      </a:r>
                      <a:r>
                        <a:rPr sz="1200" spc="-10" dirty="0">
                          <a:latin typeface="Arial"/>
                          <a:cs typeface="Arial"/>
                        </a:rPr>
                        <a:t>thể </a:t>
                      </a:r>
                      <a:r>
                        <a:rPr sz="1200" spc="-5" dirty="0">
                          <a:latin typeface="Arial"/>
                          <a:cs typeface="Arial"/>
                        </a:rPr>
                        <a:t>lấy </a:t>
                      </a:r>
                      <a:r>
                        <a:rPr sz="1200" dirty="0">
                          <a:latin typeface="Arial"/>
                          <a:cs typeface="Arial"/>
                        </a:rPr>
                        <a:t>một </a:t>
                      </a:r>
                      <a:r>
                        <a:rPr sz="1200" spc="-5" dirty="0">
                          <a:latin typeface="Arial"/>
                          <a:cs typeface="Arial"/>
                        </a:rPr>
                        <a:t>ít  </a:t>
                      </a:r>
                      <a:r>
                        <a:rPr sz="1200" spc="-10" dirty="0">
                          <a:latin typeface="Arial"/>
                          <a:cs typeface="Arial"/>
                        </a:rPr>
                        <a:t>ở </a:t>
                      </a:r>
                      <a:r>
                        <a:rPr sz="1200" spc="-50" dirty="0">
                          <a:latin typeface="Arial"/>
                          <a:cs typeface="Arial"/>
                        </a:rPr>
                        <a:t>những </a:t>
                      </a:r>
                      <a:r>
                        <a:rPr sz="1200" spc="-55" dirty="0">
                          <a:latin typeface="Arial"/>
                          <a:cs typeface="Arial"/>
                        </a:rPr>
                        <a:t>dòng </a:t>
                      </a:r>
                      <a:r>
                        <a:rPr sz="1200" spc="-40" dirty="0">
                          <a:latin typeface="Arial"/>
                          <a:cs typeface="Arial"/>
                        </a:rPr>
                        <a:t>chảy </a:t>
                      </a:r>
                      <a:r>
                        <a:rPr sz="1200" spc="-50" dirty="0">
                          <a:latin typeface="Arial"/>
                          <a:cs typeface="Arial"/>
                        </a:rPr>
                        <a:t>chính </a:t>
                      </a:r>
                      <a:r>
                        <a:rPr sz="1200" spc="-45" dirty="0">
                          <a:latin typeface="Arial"/>
                          <a:cs typeface="Arial"/>
                        </a:rPr>
                        <a:t>bằng  </a:t>
                      </a:r>
                      <a:r>
                        <a:rPr sz="1200" dirty="0">
                          <a:latin typeface="Arial"/>
                          <a:cs typeface="Arial"/>
                        </a:rPr>
                        <a:t>vợt</a:t>
                      </a:r>
                      <a:r>
                        <a:rPr sz="1200" spc="-25" dirty="0">
                          <a:latin typeface="Arial"/>
                          <a:cs typeface="Arial"/>
                        </a:rPr>
                        <a:t> </a:t>
                      </a:r>
                      <a:r>
                        <a:rPr sz="1200" dirty="0">
                          <a:latin typeface="Arial"/>
                          <a:cs typeface="Arial"/>
                        </a:rPr>
                        <a:t>ao</a:t>
                      </a: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26670" marR="33655">
                        <a:lnSpc>
                          <a:spcPct val="100000"/>
                        </a:lnSpc>
                        <a:spcBef>
                          <a:spcPts val="90"/>
                        </a:spcBef>
                      </a:pPr>
                      <a:r>
                        <a:rPr sz="1200" b="1" spc="-55" dirty="0">
                          <a:latin typeface="Arial"/>
                          <a:cs typeface="Arial"/>
                        </a:rPr>
                        <a:t>C</a:t>
                      </a:r>
                      <a:r>
                        <a:rPr sz="1200" spc="-55" dirty="0">
                          <a:latin typeface="Arial"/>
                          <a:cs typeface="Arial"/>
                        </a:rPr>
                        <a:t>. </a:t>
                      </a:r>
                      <a:r>
                        <a:rPr sz="1200" spc="-65" dirty="0">
                          <a:latin typeface="Arial"/>
                          <a:cs typeface="Arial"/>
                        </a:rPr>
                        <a:t>Quá </a:t>
                      </a:r>
                      <a:r>
                        <a:rPr sz="1200" spc="-50" dirty="0">
                          <a:latin typeface="Arial"/>
                          <a:cs typeface="Arial"/>
                        </a:rPr>
                        <a:t>sâu, </a:t>
                      </a:r>
                      <a:r>
                        <a:rPr sz="1200" spc="-55" dirty="0">
                          <a:latin typeface="Arial"/>
                          <a:cs typeface="Arial"/>
                        </a:rPr>
                        <a:t>không </a:t>
                      </a:r>
                      <a:r>
                        <a:rPr sz="1200" spc="-30" dirty="0">
                          <a:latin typeface="Arial"/>
                          <a:cs typeface="Arial"/>
                        </a:rPr>
                        <a:t>thể </a:t>
                      </a:r>
                      <a:r>
                        <a:rPr sz="1200" spc="-50" dirty="0">
                          <a:latin typeface="Arial"/>
                          <a:cs typeface="Arial"/>
                        </a:rPr>
                        <a:t>thu </a:t>
                      </a:r>
                      <a:r>
                        <a:rPr sz="1200" spc="-40" dirty="0">
                          <a:latin typeface="Arial"/>
                          <a:cs typeface="Arial"/>
                        </a:rPr>
                        <a:t>thập </a:t>
                      </a:r>
                      <a:r>
                        <a:rPr sz="1200" spc="-50" dirty="0">
                          <a:latin typeface="Arial"/>
                          <a:cs typeface="Arial"/>
                        </a:rPr>
                        <a:t>các  mẫu </a:t>
                      </a:r>
                      <a:r>
                        <a:rPr sz="1200" spc="-30" dirty="0">
                          <a:latin typeface="Arial"/>
                          <a:cs typeface="Arial"/>
                        </a:rPr>
                        <a:t>vật </a:t>
                      </a:r>
                      <a:r>
                        <a:rPr sz="1200" spc="-20" dirty="0">
                          <a:latin typeface="Arial"/>
                          <a:cs typeface="Arial"/>
                        </a:rPr>
                        <a:t>từ </a:t>
                      </a:r>
                      <a:r>
                        <a:rPr sz="1200" spc="-55" dirty="0">
                          <a:latin typeface="Arial"/>
                          <a:cs typeface="Arial"/>
                        </a:rPr>
                        <a:t>dòng </a:t>
                      </a:r>
                      <a:r>
                        <a:rPr sz="1200" spc="-40" dirty="0">
                          <a:latin typeface="Arial"/>
                          <a:cs typeface="Arial"/>
                        </a:rPr>
                        <a:t>chảy </a:t>
                      </a:r>
                      <a:r>
                        <a:rPr sz="1200" spc="-50" dirty="0">
                          <a:latin typeface="Arial"/>
                          <a:cs typeface="Arial"/>
                        </a:rPr>
                        <a:t>chính </a:t>
                      </a:r>
                      <a:r>
                        <a:rPr sz="1200" spc="-45" dirty="0">
                          <a:latin typeface="Arial"/>
                          <a:cs typeface="Arial"/>
                        </a:rPr>
                        <a:t>bằng  </a:t>
                      </a:r>
                      <a:r>
                        <a:rPr sz="1200" dirty="0">
                          <a:latin typeface="Arial"/>
                          <a:cs typeface="Arial"/>
                        </a:rPr>
                        <a:t>vợt</a:t>
                      </a:r>
                      <a:r>
                        <a:rPr sz="1200" spc="-25" dirty="0">
                          <a:latin typeface="Arial"/>
                          <a:cs typeface="Arial"/>
                        </a:rPr>
                        <a:t> </a:t>
                      </a:r>
                      <a:r>
                        <a:rPr sz="1200" dirty="0">
                          <a:latin typeface="Arial"/>
                          <a:cs typeface="Arial"/>
                        </a:rPr>
                        <a:t>ao</a:t>
                      </a:r>
                      <a:endParaRPr sz="12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r>
              <a:tr h="1920240">
                <a:tc>
                  <a:txBody>
                    <a:bodyPr/>
                    <a:lstStyle/>
                    <a:p>
                      <a:pPr marL="26034" marR="19685">
                        <a:lnSpc>
                          <a:spcPct val="100000"/>
                        </a:lnSpc>
                        <a:spcBef>
                          <a:spcPts val="90"/>
                        </a:spcBef>
                        <a:buChar char="-"/>
                        <a:tabLst>
                          <a:tab pos="59055" algn="l"/>
                        </a:tabLst>
                      </a:pPr>
                      <a:r>
                        <a:rPr sz="1200" spc="-55" dirty="0">
                          <a:latin typeface="Arial"/>
                          <a:cs typeface="Arial"/>
                        </a:rPr>
                        <a:t>3 </a:t>
                      </a:r>
                      <a:r>
                        <a:rPr sz="1200" spc="-50" dirty="0">
                          <a:latin typeface="Arial"/>
                          <a:cs typeface="Arial"/>
                        </a:rPr>
                        <a:t>phút </a:t>
                      </a:r>
                      <a:r>
                        <a:rPr sz="1200" spc="-30" dirty="0">
                          <a:latin typeface="Arial"/>
                          <a:cs typeface="Arial"/>
                        </a:rPr>
                        <a:t>lấy </a:t>
                      </a:r>
                      <a:r>
                        <a:rPr sz="1200" spc="-50" dirty="0">
                          <a:latin typeface="Arial"/>
                          <a:cs typeface="Arial"/>
                        </a:rPr>
                        <a:t>mẫu </a:t>
                      </a:r>
                      <a:r>
                        <a:rPr sz="1200" spc="-45" dirty="0">
                          <a:latin typeface="Arial"/>
                          <a:cs typeface="Arial"/>
                        </a:rPr>
                        <a:t>bằng </a:t>
                      </a:r>
                      <a:r>
                        <a:rPr sz="1200" spc="-30" dirty="0">
                          <a:latin typeface="Arial"/>
                          <a:cs typeface="Arial"/>
                        </a:rPr>
                        <a:t>vợt </a:t>
                      </a:r>
                      <a:r>
                        <a:rPr sz="1200" spc="-55" dirty="0">
                          <a:latin typeface="Arial"/>
                          <a:cs typeface="Arial"/>
                        </a:rPr>
                        <a:t>ao  </a:t>
                      </a:r>
                      <a:r>
                        <a:rPr sz="1200" spc="-5" dirty="0">
                          <a:latin typeface="Arial"/>
                          <a:cs typeface="Arial"/>
                        </a:rPr>
                        <a:t>(Pond-net) bằng cách đạp </a:t>
                      </a:r>
                      <a:r>
                        <a:rPr sz="1200" spc="-15" dirty="0">
                          <a:latin typeface="Arial"/>
                          <a:cs typeface="Arial"/>
                        </a:rPr>
                        <a:t>và  </a:t>
                      </a:r>
                      <a:r>
                        <a:rPr sz="1200" spc="-10" dirty="0">
                          <a:latin typeface="Arial"/>
                          <a:cs typeface="Arial"/>
                        </a:rPr>
                        <a:t>vợt. Dựa </a:t>
                      </a:r>
                      <a:r>
                        <a:rPr sz="1200" spc="-15" dirty="0">
                          <a:latin typeface="Arial"/>
                          <a:cs typeface="Arial"/>
                        </a:rPr>
                        <a:t>vào </a:t>
                      </a:r>
                      <a:r>
                        <a:rPr sz="1200" spc="-5" dirty="0">
                          <a:latin typeface="Arial"/>
                          <a:cs typeface="Arial"/>
                        </a:rPr>
                        <a:t>đặc </a:t>
                      </a:r>
                      <a:r>
                        <a:rPr sz="1200" spc="-10" dirty="0">
                          <a:latin typeface="Arial"/>
                          <a:cs typeface="Arial"/>
                        </a:rPr>
                        <a:t>điểm tự  </a:t>
                      </a:r>
                      <a:r>
                        <a:rPr sz="1200" spc="-20" dirty="0">
                          <a:latin typeface="Arial"/>
                          <a:cs typeface="Arial"/>
                        </a:rPr>
                        <a:t>nhiên </a:t>
                      </a:r>
                      <a:r>
                        <a:rPr sz="1200" spc="-5" dirty="0">
                          <a:latin typeface="Arial"/>
                          <a:cs typeface="Arial"/>
                        </a:rPr>
                        <a:t>của nền </a:t>
                      </a:r>
                      <a:r>
                        <a:rPr sz="1200" spc="-20" dirty="0">
                          <a:latin typeface="Arial"/>
                          <a:cs typeface="Arial"/>
                        </a:rPr>
                        <a:t>đáy, </a:t>
                      </a:r>
                      <a:r>
                        <a:rPr sz="1200" spc="-5" dirty="0">
                          <a:latin typeface="Arial"/>
                          <a:cs typeface="Arial"/>
                        </a:rPr>
                        <a:t>dòng </a:t>
                      </a:r>
                      <a:r>
                        <a:rPr sz="1200" spc="-15" dirty="0">
                          <a:latin typeface="Arial"/>
                          <a:cs typeface="Arial"/>
                        </a:rPr>
                        <a:t>chảy,  </a:t>
                      </a:r>
                      <a:r>
                        <a:rPr sz="1200" spc="-5" dirty="0">
                          <a:latin typeface="Arial"/>
                          <a:cs typeface="Arial"/>
                        </a:rPr>
                        <a:t>nơi </a:t>
                      </a:r>
                      <a:r>
                        <a:rPr sz="1200" spc="-10" dirty="0">
                          <a:latin typeface="Arial"/>
                          <a:cs typeface="Arial"/>
                        </a:rPr>
                        <a:t>sống </a:t>
                      </a:r>
                      <a:r>
                        <a:rPr sz="1200" spc="-5" dirty="0">
                          <a:latin typeface="Arial"/>
                          <a:cs typeface="Arial"/>
                        </a:rPr>
                        <a:t>của động </a:t>
                      </a:r>
                      <a:r>
                        <a:rPr sz="1200" spc="-15" dirty="0">
                          <a:latin typeface="Arial"/>
                          <a:cs typeface="Arial"/>
                        </a:rPr>
                        <a:t>vật </a:t>
                      </a:r>
                      <a:r>
                        <a:rPr sz="1200" spc="-5" dirty="0">
                          <a:latin typeface="Arial"/>
                          <a:cs typeface="Arial"/>
                        </a:rPr>
                        <a:t>đáy </a:t>
                      </a:r>
                      <a:r>
                        <a:rPr sz="1200" spc="-15" dirty="0">
                          <a:latin typeface="Arial"/>
                          <a:cs typeface="Arial"/>
                        </a:rPr>
                        <a:t>và  </a:t>
                      </a:r>
                      <a:r>
                        <a:rPr sz="1200" spc="-5" dirty="0">
                          <a:latin typeface="Arial"/>
                          <a:cs typeface="Arial"/>
                        </a:rPr>
                        <a:t>động </a:t>
                      </a:r>
                      <a:r>
                        <a:rPr sz="1200" spc="-15" dirty="0">
                          <a:latin typeface="Arial"/>
                          <a:cs typeface="Arial"/>
                        </a:rPr>
                        <a:t>vật </a:t>
                      </a:r>
                      <a:r>
                        <a:rPr sz="1200" spc="-5" dirty="0">
                          <a:latin typeface="Arial"/>
                          <a:cs typeface="Arial"/>
                        </a:rPr>
                        <a:t>bơi </a:t>
                      </a:r>
                      <a:r>
                        <a:rPr sz="1200" dirty="0">
                          <a:latin typeface="Arial"/>
                          <a:cs typeface="Arial"/>
                        </a:rPr>
                        <a:t>lội </a:t>
                      </a:r>
                      <a:r>
                        <a:rPr sz="1200" spc="-10" dirty="0">
                          <a:latin typeface="Arial"/>
                          <a:cs typeface="Arial"/>
                        </a:rPr>
                        <a:t>tự</a:t>
                      </a:r>
                      <a:r>
                        <a:rPr sz="1200" spc="-55" dirty="0">
                          <a:latin typeface="Arial"/>
                          <a:cs typeface="Arial"/>
                        </a:rPr>
                        <a:t> </a:t>
                      </a:r>
                      <a:r>
                        <a:rPr sz="1200" spc="-5" dirty="0">
                          <a:latin typeface="Arial"/>
                          <a:cs typeface="Arial"/>
                        </a:rPr>
                        <a:t>do.</a:t>
                      </a:r>
                      <a:endParaRPr sz="1200">
                        <a:latin typeface="Arial"/>
                        <a:cs typeface="Arial"/>
                      </a:endParaRPr>
                    </a:p>
                    <a:p>
                      <a:pPr marL="26034" marR="46355">
                        <a:lnSpc>
                          <a:spcPct val="100000"/>
                        </a:lnSpc>
                        <a:spcBef>
                          <a:spcPts val="15"/>
                        </a:spcBef>
                        <a:buChar char="-"/>
                        <a:tabLst>
                          <a:tab pos="59055" algn="l"/>
                        </a:tabLst>
                      </a:pPr>
                      <a:r>
                        <a:rPr sz="1200" spc="-40" dirty="0">
                          <a:latin typeface="Arial"/>
                          <a:cs typeface="Arial"/>
                        </a:rPr>
                        <a:t>Phải </a:t>
                      </a:r>
                      <a:r>
                        <a:rPr sz="1200" spc="-50" dirty="0">
                          <a:latin typeface="Arial"/>
                          <a:cs typeface="Arial"/>
                        </a:rPr>
                        <a:t>thu mẫu </a:t>
                      </a:r>
                      <a:r>
                        <a:rPr sz="1200" spc="-10" dirty="0">
                          <a:latin typeface="Arial"/>
                          <a:cs typeface="Arial"/>
                        </a:rPr>
                        <a:t>ở </a:t>
                      </a:r>
                      <a:r>
                        <a:rPr sz="1200" spc="-25" dirty="0">
                          <a:latin typeface="Arial"/>
                          <a:cs typeface="Arial"/>
                        </a:rPr>
                        <a:t>tất </a:t>
                      </a:r>
                      <a:r>
                        <a:rPr sz="1200" spc="-30" dirty="0">
                          <a:latin typeface="Arial"/>
                          <a:cs typeface="Arial"/>
                        </a:rPr>
                        <a:t>cả </a:t>
                      </a:r>
                      <a:r>
                        <a:rPr sz="1200" spc="-50" dirty="0">
                          <a:latin typeface="Arial"/>
                          <a:cs typeface="Arial"/>
                        </a:rPr>
                        <a:t>các </a:t>
                      </a:r>
                      <a:r>
                        <a:rPr sz="1200" spc="-5" dirty="0">
                          <a:latin typeface="Arial"/>
                          <a:cs typeface="Arial"/>
                        </a:rPr>
                        <a:t>nơi  </a:t>
                      </a:r>
                      <a:r>
                        <a:rPr sz="1200" spc="-10" dirty="0">
                          <a:latin typeface="Arial"/>
                          <a:cs typeface="Arial"/>
                        </a:rPr>
                        <a:t>sống </a:t>
                      </a:r>
                      <a:r>
                        <a:rPr sz="1200" spc="-5" dirty="0">
                          <a:latin typeface="Arial"/>
                          <a:cs typeface="Arial"/>
                        </a:rPr>
                        <a:t>trong </a:t>
                      </a:r>
                      <a:r>
                        <a:rPr sz="1200" dirty="0">
                          <a:latin typeface="Arial"/>
                          <a:cs typeface="Arial"/>
                        </a:rPr>
                        <a:t>mối </a:t>
                      </a:r>
                      <a:r>
                        <a:rPr sz="1200" spc="-10" dirty="0">
                          <a:latin typeface="Arial"/>
                          <a:cs typeface="Arial"/>
                        </a:rPr>
                        <a:t>tương </a:t>
                      </a:r>
                      <a:r>
                        <a:rPr sz="1200" spc="-55" dirty="0">
                          <a:latin typeface="Arial"/>
                          <a:cs typeface="Arial"/>
                        </a:rPr>
                        <a:t>quan</a:t>
                      </a:r>
                      <a:r>
                        <a:rPr sz="1200" spc="-105" dirty="0">
                          <a:latin typeface="Arial"/>
                          <a:cs typeface="Arial"/>
                        </a:rPr>
                        <a:t> </a:t>
                      </a:r>
                      <a:r>
                        <a:rPr sz="1200" spc="-30" dirty="0">
                          <a:latin typeface="Arial"/>
                          <a:cs typeface="Arial"/>
                        </a:rPr>
                        <a:t>về</a:t>
                      </a:r>
                      <a:endParaRPr sz="1200">
                        <a:latin typeface="Arial"/>
                        <a:cs typeface="Arial"/>
                      </a:endParaRPr>
                    </a:p>
                    <a:p>
                      <a:pPr marL="26034" marR="133985">
                        <a:lnSpc>
                          <a:spcPct val="100000"/>
                        </a:lnSpc>
                        <a:spcBef>
                          <a:spcPts val="10"/>
                        </a:spcBef>
                      </a:pPr>
                      <a:r>
                        <a:rPr sz="1200" spc="-30" dirty="0">
                          <a:latin typeface="Arial"/>
                          <a:cs typeface="Arial"/>
                        </a:rPr>
                        <a:t>thời </a:t>
                      </a:r>
                      <a:r>
                        <a:rPr sz="1200" spc="-50" dirty="0">
                          <a:latin typeface="Arial"/>
                          <a:cs typeface="Arial"/>
                        </a:rPr>
                        <a:t>gian </a:t>
                      </a:r>
                      <a:r>
                        <a:rPr sz="1200" spc="-25" dirty="0">
                          <a:latin typeface="Arial"/>
                          <a:cs typeface="Arial"/>
                        </a:rPr>
                        <a:t>với </a:t>
                      </a:r>
                      <a:r>
                        <a:rPr sz="1200" spc="-30" dirty="0">
                          <a:latin typeface="Arial"/>
                          <a:cs typeface="Arial"/>
                        </a:rPr>
                        <a:t>bề </a:t>
                      </a:r>
                      <a:r>
                        <a:rPr sz="1200" spc="-40" dirty="0">
                          <a:latin typeface="Arial"/>
                          <a:cs typeface="Arial"/>
                        </a:rPr>
                        <a:t>mặt </a:t>
                      </a:r>
                      <a:r>
                        <a:rPr sz="1200" spc="-5" dirty="0">
                          <a:latin typeface="Arial"/>
                          <a:cs typeface="Arial"/>
                        </a:rPr>
                        <a:t>nên đáy  </a:t>
                      </a:r>
                      <a:r>
                        <a:rPr sz="1200" spc="-10" dirty="0">
                          <a:latin typeface="Arial"/>
                          <a:cs typeface="Arial"/>
                        </a:rPr>
                        <a:t>tương ứng </a:t>
                      </a:r>
                      <a:r>
                        <a:rPr sz="1200" spc="-5" dirty="0">
                          <a:latin typeface="Arial"/>
                          <a:cs typeface="Arial"/>
                        </a:rPr>
                        <a:t>của</a:t>
                      </a:r>
                      <a:r>
                        <a:rPr sz="1200" spc="-55" dirty="0">
                          <a:latin typeface="Arial"/>
                          <a:cs typeface="Arial"/>
                        </a:rPr>
                        <a:t> chúng</a:t>
                      </a:r>
                      <a:endParaRPr sz="120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26034" marR="47625">
                        <a:lnSpc>
                          <a:spcPct val="100000"/>
                        </a:lnSpc>
                        <a:spcBef>
                          <a:spcPts val="90"/>
                        </a:spcBef>
                        <a:buChar char="-"/>
                        <a:tabLst>
                          <a:tab pos="59055" algn="l"/>
                        </a:tabLst>
                      </a:pPr>
                      <a:r>
                        <a:rPr sz="1200" spc="-55" dirty="0">
                          <a:latin typeface="Arial"/>
                          <a:cs typeface="Arial"/>
                        </a:rPr>
                        <a:t>3 </a:t>
                      </a:r>
                      <a:r>
                        <a:rPr sz="1200" spc="-50" dirty="0">
                          <a:latin typeface="Arial"/>
                          <a:cs typeface="Arial"/>
                        </a:rPr>
                        <a:t>phút </a:t>
                      </a:r>
                      <a:r>
                        <a:rPr sz="1200" spc="-30" dirty="0">
                          <a:latin typeface="Arial"/>
                          <a:cs typeface="Arial"/>
                        </a:rPr>
                        <a:t>lấy </a:t>
                      </a:r>
                      <a:r>
                        <a:rPr sz="1200" spc="-50" dirty="0">
                          <a:latin typeface="Arial"/>
                          <a:cs typeface="Arial"/>
                        </a:rPr>
                        <a:t>mẫu </a:t>
                      </a:r>
                      <a:r>
                        <a:rPr sz="1200" spc="-45" dirty="0">
                          <a:latin typeface="Arial"/>
                          <a:cs typeface="Arial"/>
                        </a:rPr>
                        <a:t>bằng </a:t>
                      </a:r>
                      <a:r>
                        <a:rPr sz="1200" spc="-30" dirty="0">
                          <a:latin typeface="Arial"/>
                          <a:cs typeface="Arial"/>
                        </a:rPr>
                        <a:t>vợt </a:t>
                      </a:r>
                      <a:r>
                        <a:rPr sz="1200" spc="-55" dirty="0">
                          <a:latin typeface="Arial"/>
                          <a:cs typeface="Arial"/>
                        </a:rPr>
                        <a:t>ao  </a:t>
                      </a:r>
                      <a:r>
                        <a:rPr sz="1200" spc="-5" dirty="0">
                          <a:latin typeface="Arial"/>
                          <a:cs typeface="Arial"/>
                        </a:rPr>
                        <a:t>(Pond-net) bằng cách đạp</a:t>
                      </a:r>
                      <a:r>
                        <a:rPr sz="1200" spc="-90" dirty="0">
                          <a:latin typeface="Arial"/>
                          <a:cs typeface="Arial"/>
                        </a:rPr>
                        <a:t> </a:t>
                      </a:r>
                      <a:r>
                        <a:rPr sz="1200" spc="-15" dirty="0">
                          <a:latin typeface="Arial"/>
                          <a:cs typeface="Arial"/>
                        </a:rPr>
                        <a:t>và  vợt </a:t>
                      </a:r>
                      <a:r>
                        <a:rPr sz="1200" spc="-10" dirty="0">
                          <a:latin typeface="Arial"/>
                          <a:cs typeface="Arial"/>
                        </a:rPr>
                        <a:t>thu </a:t>
                      </a:r>
                      <a:r>
                        <a:rPr sz="1200" dirty="0">
                          <a:latin typeface="Arial"/>
                          <a:cs typeface="Arial"/>
                        </a:rPr>
                        <a:t>mẫu </a:t>
                      </a:r>
                      <a:r>
                        <a:rPr sz="1200" spc="-5" dirty="0">
                          <a:latin typeface="Arial"/>
                          <a:cs typeface="Arial"/>
                        </a:rPr>
                        <a:t>động </a:t>
                      </a:r>
                      <a:r>
                        <a:rPr sz="1200" spc="-15" dirty="0">
                          <a:latin typeface="Arial"/>
                          <a:cs typeface="Arial"/>
                        </a:rPr>
                        <a:t>vật </a:t>
                      </a:r>
                      <a:r>
                        <a:rPr sz="1200" spc="-5" dirty="0">
                          <a:latin typeface="Arial"/>
                          <a:cs typeface="Arial"/>
                        </a:rPr>
                        <a:t>đáy </a:t>
                      </a:r>
                      <a:r>
                        <a:rPr sz="1200" spc="-15" dirty="0">
                          <a:latin typeface="Arial"/>
                          <a:cs typeface="Arial"/>
                        </a:rPr>
                        <a:t>và  </a:t>
                      </a:r>
                      <a:r>
                        <a:rPr sz="1200" spc="-5" dirty="0">
                          <a:latin typeface="Arial"/>
                          <a:cs typeface="Arial"/>
                        </a:rPr>
                        <a:t>động </a:t>
                      </a:r>
                      <a:r>
                        <a:rPr sz="1200" spc="-15" dirty="0">
                          <a:latin typeface="Arial"/>
                          <a:cs typeface="Arial"/>
                        </a:rPr>
                        <a:t>vật </a:t>
                      </a:r>
                      <a:r>
                        <a:rPr sz="1200" spc="-5" dirty="0">
                          <a:latin typeface="Arial"/>
                          <a:cs typeface="Arial"/>
                        </a:rPr>
                        <a:t>bơi </a:t>
                      </a:r>
                      <a:r>
                        <a:rPr sz="1200" dirty="0">
                          <a:latin typeface="Arial"/>
                          <a:cs typeface="Arial"/>
                        </a:rPr>
                        <a:t>lội </a:t>
                      </a:r>
                      <a:r>
                        <a:rPr sz="1200" spc="-10" dirty="0">
                          <a:latin typeface="Arial"/>
                          <a:cs typeface="Arial"/>
                        </a:rPr>
                        <a:t>tự</a:t>
                      </a:r>
                      <a:r>
                        <a:rPr sz="1200" spc="-55" dirty="0">
                          <a:latin typeface="Arial"/>
                          <a:cs typeface="Arial"/>
                        </a:rPr>
                        <a:t> </a:t>
                      </a:r>
                      <a:r>
                        <a:rPr sz="1200" spc="-5" dirty="0">
                          <a:latin typeface="Arial"/>
                          <a:cs typeface="Arial"/>
                        </a:rPr>
                        <a:t>do.</a:t>
                      </a:r>
                      <a:endParaRPr sz="1200" dirty="0">
                        <a:latin typeface="Arial"/>
                        <a:cs typeface="Arial"/>
                      </a:endParaRPr>
                    </a:p>
                    <a:p>
                      <a:pPr marL="26034" marR="48895">
                        <a:lnSpc>
                          <a:spcPct val="100000"/>
                        </a:lnSpc>
                        <a:spcBef>
                          <a:spcPts val="5"/>
                        </a:spcBef>
                        <a:buChar char="-"/>
                        <a:tabLst>
                          <a:tab pos="59055" algn="l"/>
                        </a:tabLst>
                      </a:pPr>
                      <a:r>
                        <a:rPr sz="1200" spc="-40" dirty="0">
                          <a:latin typeface="Arial"/>
                          <a:cs typeface="Arial"/>
                        </a:rPr>
                        <a:t>Cố </a:t>
                      </a:r>
                      <a:r>
                        <a:rPr sz="1200" spc="-45" dirty="0">
                          <a:latin typeface="Arial"/>
                          <a:cs typeface="Arial"/>
                        </a:rPr>
                        <a:t>gắng </a:t>
                      </a:r>
                      <a:r>
                        <a:rPr sz="1200" spc="-50" dirty="0">
                          <a:latin typeface="Arial"/>
                          <a:cs typeface="Arial"/>
                        </a:rPr>
                        <a:t>thu </a:t>
                      </a:r>
                      <a:r>
                        <a:rPr sz="1200" spc="-40" dirty="0">
                          <a:latin typeface="Arial"/>
                          <a:cs typeface="Arial"/>
                        </a:rPr>
                        <a:t>thập </a:t>
                      </a:r>
                      <a:r>
                        <a:rPr sz="1200" spc="-10" dirty="0">
                          <a:latin typeface="Arial"/>
                          <a:cs typeface="Arial"/>
                        </a:rPr>
                        <a:t>ở </a:t>
                      </a:r>
                      <a:r>
                        <a:rPr sz="1200" spc="-25" dirty="0">
                          <a:latin typeface="Arial"/>
                          <a:cs typeface="Arial"/>
                        </a:rPr>
                        <a:t>tất </a:t>
                      </a:r>
                      <a:r>
                        <a:rPr sz="1200" spc="-30" dirty="0">
                          <a:latin typeface="Arial"/>
                          <a:cs typeface="Arial"/>
                        </a:rPr>
                        <a:t>cả </a:t>
                      </a:r>
                      <a:r>
                        <a:rPr sz="1200" spc="-5" dirty="0">
                          <a:latin typeface="Arial"/>
                          <a:cs typeface="Arial"/>
                        </a:rPr>
                        <a:t>các  nơi </a:t>
                      </a:r>
                      <a:r>
                        <a:rPr sz="1200" spc="-10" dirty="0">
                          <a:latin typeface="Arial"/>
                          <a:cs typeface="Arial"/>
                        </a:rPr>
                        <a:t>sống </a:t>
                      </a:r>
                      <a:r>
                        <a:rPr sz="1200" spc="-5" dirty="0">
                          <a:latin typeface="Arial"/>
                          <a:cs typeface="Arial"/>
                        </a:rPr>
                        <a:t>trong </a:t>
                      </a:r>
                      <a:r>
                        <a:rPr sz="1200" dirty="0">
                          <a:latin typeface="Arial"/>
                          <a:cs typeface="Arial"/>
                        </a:rPr>
                        <a:t>mối</a:t>
                      </a:r>
                      <a:r>
                        <a:rPr sz="1200" spc="-75" dirty="0">
                          <a:latin typeface="Arial"/>
                          <a:cs typeface="Arial"/>
                        </a:rPr>
                        <a:t> </a:t>
                      </a:r>
                      <a:r>
                        <a:rPr sz="1200" spc="-10" dirty="0">
                          <a:latin typeface="Arial"/>
                          <a:cs typeface="Arial"/>
                        </a:rPr>
                        <a:t>tương</a:t>
                      </a:r>
                      <a:endParaRPr sz="1200" dirty="0">
                        <a:latin typeface="Arial"/>
                        <a:cs typeface="Arial"/>
                      </a:endParaRPr>
                    </a:p>
                    <a:p>
                      <a:pPr marL="26034">
                        <a:lnSpc>
                          <a:spcPct val="100000"/>
                        </a:lnSpc>
                      </a:pPr>
                      <a:r>
                        <a:rPr sz="1200" spc="-55" dirty="0">
                          <a:latin typeface="Arial"/>
                          <a:cs typeface="Arial"/>
                        </a:rPr>
                        <a:t>quan </a:t>
                      </a:r>
                      <a:r>
                        <a:rPr sz="1200" spc="-30" dirty="0">
                          <a:latin typeface="Arial"/>
                          <a:cs typeface="Arial"/>
                        </a:rPr>
                        <a:t>về thời </a:t>
                      </a:r>
                      <a:r>
                        <a:rPr sz="1200" spc="-50" dirty="0">
                          <a:latin typeface="Arial"/>
                          <a:cs typeface="Arial"/>
                        </a:rPr>
                        <a:t>gian </a:t>
                      </a:r>
                      <a:r>
                        <a:rPr sz="1200" spc="-25" dirty="0">
                          <a:latin typeface="Arial"/>
                          <a:cs typeface="Arial"/>
                        </a:rPr>
                        <a:t>với </a:t>
                      </a:r>
                      <a:r>
                        <a:rPr sz="1200" spc="-30" dirty="0">
                          <a:latin typeface="Arial"/>
                          <a:cs typeface="Arial"/>
                        </a:rPr>
                        <a:t>bề </a:t>
                      </a:r>
                      <a:r>
                        <a:rPr sz="1200" spc="-40" dirty="0">
                          <a:latin typeface="Arial"/>
                          <a:cs typeface="Arial"/>
                        </a:rPr>
                        <a:t>mặt</a:t>
                      </a:r>
                      <a:r>
                        <a:rPr sz="1200" spc="-75" dirty="0">
                          <a:latin typeface="Arial"/>
                          <a:cs typeface="Arial"/>
                        </a:rPr>
                        <a:t> </a:t>
                      </a:r>
                      <a:r>
                        <a:rPr sz="1200" spc="-5" dirty="0">
                          <a:latin typeface="Arial"/>
                          <a:cs typeface="Arial"/>
                        </a:rPr>
                        <a:t>nền</a:t>
                      </a:r>
                      <a:endParaRPr sz="1200" dirty="0">
                        <a:latin typeface="Arial"/>
                        <a:cs typeface="Arial"/>
                      </a:endParaRPr>
                    </a:p>
                    <a:p>
                      <a:pPr marL="26034" marR="30480">
                        <a:lnSpc>
                          <a:spcPct val="100000"/>
                        </a:lnSpc>
                      </a:pPr>
                      <a:r>
                        <a:rPr sz="1200" spc="-5" dirty="0">
                          <a:latin typeface="Arial"/>
                          <a:cs typeface="Arial"/>
                        </a:rPr>
                        <a:t>đáy</a:t>
                      </a:r>
                      <a:r>
                        <a:rPr sz="1200" spc="-20" dirty="0">
                          <a:latin typeface="Arial"/>
                          <a:cs typeface="Arial"/>
                        </a:rPr>
                        <a:t> </a:t>
                      </a:r>
                      <a:r>
                        <a:rPr sz="1200" spc="-5" dirty="0">
                          <a:latin typeface="Arial"/>
                          <a:cs typeface="Arial"/>
                        </a:rPr>
                        <a:t>của</a:t>
                      </a:r>
                      <a:r>
                        <a:rPr sz="1200" spc="-30" dirty="0">
                          <a:latin typeface="Arial"/>
                          <a:cs typeface="Arial"/>
                        </a:rPr>
                        <a:t> </a:t>
                      </a:r>
                      <a:r>
                        <a:rPr sz="1200" spc="-5" dirty="0">
                          <a:latin typeface="Arial"/>
                          <a:cs typeface="Arial"/>
                        </a:rPr>
                        <a:t>chúng,</a:t>
                      </a:r>
                      <a:r>
                        <a:rPr sz="1200" spc="-25" dirty="0">
                          <a:latin typeface="Arial"/>
                          <a:cs typeface="Arial"/>
                        </a:rPr>
                        <a:t> </a:t>
                      </a:r>
                      <a:r>
                        <a:rPr sz="1200" dirty="0">
                          <a:latin typeface="Arial"/>
                          <a:cs typeface="Arial"/>
                        </a:rPr>
                        <a:t>mặc</a:t>
                      </a:r>
                      <a:r>
                        <a:rPr sz="1200" spc="-25" dirty="0">
                          <a:latin typeface="Arial"/>
                          <a:cs typeface="Arial"/>
                        </a:rPr>
                        <a:t> </a:t>
                      </a:r>
                      <a:r>
                        <a:rPr sz="1200" spc="-5" dirty="0">
                          <a:latin typeface="Arial"/>
                          <a:cs typeface="Arial"/>
                        </a:rPr>
                        <a:t>dù</a:t>
                      </a:r>
                      <a:r>
                        <a:rPr sz="1200" spc="-20" dirty="0">
                          <a:latin typeface="Arial"/>
                          <a:cs typeface="Arial"/>
                        </a:rPr>
                        <a:t> </a:t>
                      </a:r>
                      <a:r>
                        <a:rPr sz="1200" spc="-10" dirty="0">
                          <a:latin typeface="Arial"/>
                          <a:cs typeface="Arial"/>
                        </a:rPr>
                        <a:t>ở</a:t>
                      </a:r>
                      <a:r>
                        <a:rPr sz="1200" spc="-35" dirty="0">
                          <a:latin typeface="Arial"/>
                          <a:cs typeface="Arial"/>
                        </a:rPr>
                        <a:t> </a:t>
                      </a:r>
                      <a:r>
                        <a:rPr sz="1200" spc="-5" dirty="0">
                          <a:latin typeface="Arial"/>
                          <a:cs typeface="Arial"/>
                        </a:rPr>
                        <a:t>đây  có </a:t>
                      </a:r>
                      <a:r>
                        <a:rPr sz="1200" spc="-10" dirty="0">
                          <a:latin typeface="Arial"/>
                          <a:cs typeface="Arial"/>
                        </a:rPr>
                        <a:t>thể </a:t>
                      </a:r>
                      <a:r>
                        <a:rPr sz="1200" spc="-5" dirty="0">
                          <a:latin typeface="Arial"/>
                          <a:cs typeface="Arial"/>
                        </a:rPr>
                        <a:t>không có khả năng </a:t>
                      </a:r>
                      <a:r>
                        <a:rPr sz="1200" spc="-50" dirty="0">
                          <a:latin typeface="Arial"/>
                          <a:cs typeface="Arial"/>
                        </a:rPr>
                        <a:t>thu  </a:t>
                      </a:r>
                      <a:r>
                        <a:rPr sz="1200" spc="-40" dirty="0">
                          <a:latin typeface="Arial"/>
                          <a:cs typeface="Arial"/>
                        </a:rPr>
                        <a:t>thập </a:t>
                      </a:r>
                      <a:r>
                        <a:rPr sz="1200" spc="-30" dirty="0">
                          <a:latin typeface="Arial"/>
                          <a:cs typeface="Arial"/>
                        </a:rPr>
                        <a:t>vật </a:t>
                      </a:r>
                      <a:r>
                        <a:rPr sz="1200" spc="-50" dirty="0">
                          <a:latin typeface="Arial"/>
                          <a:cs typeface="Arial"/>
                        </a:rPr>
                        <a:t>mẫu </a:t>
                      </a:r>
                      <a:r>
                        <a:rPr sz="1200" spc="-10" dirty="0">
                          <a:latin typeface="Arial"/>
                          <a:cs typeface="Arial"/>
                        </a:rPr>
                        <a:t>ở </a:t>
                      </a:r>
                      <a:r>
                        <a:rPr sz="1200" spc="-55" dirty="0">
                          <a:latin typeface="Arial"/>
                          <a:cs typeface="Arial"/>
                        </a:rPr>
                        <a:t>dòng </a:t>
                      </a:r>
                      <a:r>
                        <a:rPr sz="1200" spc="-40" dirty="0">
                          <a:latin typeface="Arial"/>
                          <a:cs typeface="Arial"/>
                        </a:rPr>
                        <a:t>chảy</a:t>
                      </a:r>
                      <a:r>
                        <a:rPr sz="1200" spc="-55" dirty="0">
                          <a:latin typeface="Arial"/>
                          <a:cs typeface="Arial"/>
                        </a:rPr>
                        <a:t> </a:t>
                      </a:r>
                      <a:r>
                        <a:rPr sz="1200" spc="-45" dirty="0">
                          <a:latin typeface="Arial"/>
                          <a:cs typeface="Arial"/>
                        </a:rPr>
                        <a:t>chính.</a:t>
                      </a:r>
                      <a:endParaRPr sz="12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a:txBody>
                    <a:bodyPr/>
                    <a:lstStyle/>
                    <a:p>
                      <a:pPr marL="26670" marR="18415">
                        <a:lnSpc>
                          <a:spcPct val="100000"/>
                        </a:lnSpc>
                        <a:spcBef>
                          <a:spcPts val="90"/>
                        </a:spcBef>
                        <a:buFont typeface="Arial"/>
                        <a:buChar char="-"/>
                        <a:tabLst>
                          <a:tab pos="65405" algn="l"/>
                        </a:tabLst>
                      </a:pPr>
                      <a:r>
                        <a:rPr sz="1200" spc="-5" dirty="0">
                          <a:latin typeface="Arial"/>
                          <a:cs typeface="Arial"/>
                        </a:rPr>
                        <a:t>Đầu </a:t>
                      </a:r>
                      <a:r>
                        <a:rPr sz="1200" spc="-10" dirty="0">
                          <a:latin typeface="Arial"/>
                          <a:cs typeface="Arial"/>
                        </a:rPr>
                        <a:t>tiên thu thập </a:t>
                      </a:r>
                      <a:r>
                        <a:rPr sz="1200" spc="-5" dirty="0">
                          <a:latin typeface="Arial"/>
                          <a:cs typeface="Arial"/>
                        </a:rPr>
                        <a:t>động </a:t>
                      </a:r>
                      <a:r>
                        <a:rPr sz="1200" spc="-15" dirty="0">
                          <a:latin typeface="Arial"/>
                          <a:cs typeface="Arial"/>
                        </a:rPr>
                        <a:t>vật  </a:t>
                      </a:r>
                      <a:r>
                        <a:rPr sz="1200" spc="-10" dirty="0">
                          <a:latin typeface="Arial"/>
                          <a:cs typeface="Arial"/>
                        </a:rPr>
                        <a:t>đáy: </a:t>
                      </a:r>
                      <a:r>
                        <a:rPr sz="1200" spc="-5" dirty="0">
                          <a:latin typeface="Arial"/>
                          <a:cs typeface="Arial"/>
                        </a:rPr>
                        <a:t>Từ 3 đến 5 lần kéo rê  gầu Dredge qua tất cả các</a:t>
                      </a:r>
                      <a:r>
                        <a:rPr sz="1200" spc="-90" dirty="0">
                          <a:latin typeface="Arial"/>
                          <a:cs typeface="Arial"/>
                        </a:rPr>
                        <a:t> </a:t>
                      </a:r>
                      <a:r>
                        <a:rPr sz="1200" spc="-25" dirty="0">
                          <a:latin typeface="Arial"/>
                          <a:cs typeface="Arial"/>
                        </a:rPr>
                        <a:t>nơi  </a:t>
                      </a:r>
                      <a:r>
                        <a:rPr sz="1200" spc="-10" dirty="0">
                          <a:latin typeface="Arial"/>
                          <a:cs typeface="Arial"/>
                        </a:rPr>
                        <a:t>sống </a:t>
                      </a:r>
                      <a:r>
                        <a:rPr sz="1200" spc="-5" dirty="0">
                          <a:latin typeface="Arial"/>
                          <a:cs typeface="Arial"/>
                        </a:rPr>
                        <a:t>trên bề </a:t>
                      </a:r>
                      <a:r>
                        <a:rPr sz="1200" dirty="0">
                          <a:latin typeface="Arial"/>
                          <a:cs typeface="Arial"/>
                        </a:rPr>
                        <a:t>mặt </a:t>
                      </a:r>
                      <a:r>
                        <a:rPr sz="1200" spc="-5" dirty="0">
                          <a:latin typeface="Arial"/>
                          <a:cs typeface="Arial"/>
                        </a:rPr>
                        <a:t>đáy thuỷ  </a:t>
                      </a:r>
                      <a:r>
                        <a:rPr sz="1200" spc="-10" dirty="0">
                          <a:latin typeface="Arial"/>
                          <a:cs typeface="Arial"/>
                        </a:rPr>
                        <a:t>vực. Một </a:t>
                      </a:r>
                      <a:r>
                        <a:rPr sz="1200" spc="-30" dirty="0">
                          <a:latin typeface="Arial"/>
                          <a:cs typeface="Arial"/>
                        </a:rPr>
                        <a:t>lần </a:t>
                      </a:r>
                      <a:r>
                        <a:rPr sz="1200" spc="-55" dirty="0">
                          <a:latin typeface="Arial"/>
                          <a:cs typeface="Arial"/>
                        </a:rPr>
                        <a:t>kéo song song </a:t>
                      </a:r>
                      <a:r>
                        <a:rPr sz="1200" spc="-25" dirty="0">
                          <a:latin typeface="Arial"/>
                          <a:cs typeface="Arial"/>
                        </a:rPr>
                        <a:t>với  </a:t>
                      </a:r>
                      <a:r>
                        <a:rPr sz="1200" spc="-30" dirty="0">
                          <a:latin typeface="Arial"/>
                          <a:cs typeface="Arial"/>
                        </a:rPr>
                        <a:t>bờ.</a:t>
                      </a:r>
                      <a:endParaRPr sz="1200" dirty="0">
                        <a:latin typeface="Arial"/>
                        <a:cs typeface="Arial"/>
                      </a:endParaRPr>
                    </a:p>
                    <a:p>
                      <a:pPr marL="26670" marR="36195">
                        <a:lnSpc>
                          <a:spcPct val="100000"/>
                        </a:lnSpc>
                        <a:spcBef>
                          <a:spcPts val="15"/>
                        </a:spcBef>
                        <a:buFont typeface="Arial"/>
                        <a:buChar char="-"/>
                        <a:tabLst>
                          <a:tab pos="65405" algn="l"/>
                        </a:tabLst>
                      </a:pPr>
                      <a:r>
                        <a:rPr sz="1200" spc="-10" dirty="0">
                          <a:latin typeface="Arial"/>
                          <a:cs typeface="Arial"/>
                        </a:rPr>
                        <a:t>Sau </a:t>
                      </a:r>
                      <a:r>
                        <a:rPr sz="1200" spc="-5" dirty="0">
                          <a:latin typeface="Arial"/>
                          <a:cs typeface="Arial"/>
                        </a:rPr>
                        <a:t>đó dùng </a:t>
                      </a:r>
                      <a:r>
                        <a:rPr sz="1200" spc="-15" dirty="0">
                          <a:latin typeface="Arial"/>
                          <a:cs typeface="Arial"/>
                        </a:rPr>
                        <a:t>vợt </a:t>
                      </a:r>
                      <a:r>
                        <a:rPr sz="1200" spc="-5" dirty="0">
                          <a:latin typeface="Arial"/>
                          <a:cs typeface="Arial"/>
                        </a:rPr>
                        <a:t>ao </a:t>
                      </a:r>
                      <a:r>
                        <a:rPr sz="1200" spc="-15" dirty="0">
                          <a:latin typeface="Arial"/>
                          <a:cs typeface="Arial"/>
                        </a:rPr>
                        <a:t>với </a:t>
                      </a:r>
                      <a:r>
                        <a:rPr sz="1200" spc="-5" dirty="0">
                          <a:latin typeface="Arial"/>
                          <a:cs typeface="Arial"/>
                        </a:rPr>
                        <a:t>thời  </a:t>
                      </a:r>
                      <a:r>
                        <a:rPr sz="1200" spc="-10" dirty="0">
                          <a:latin typeface="Arial"/>
                          <a:cs typeface="Arial"/>
                        </a:rPr>
                        <a:t>gian </a:t>
                      </a:r>
                      <a:r>
                        <a:rPr sz="1200" spc="-5" dirty="0">
                          <a:latin typeface="Arial"/>
                          <a:cs typeface="Arial"/>
                        </a:rPr>
                        <a:t>1 phút </a:t>
                      </a:r>
                      <a:r>
                        <a:rPr sz="1200" spc="-10" dirty="0">
                          <a:latin typeface="Arial"/>
                          <a:cs typeface="Arial"/>
                        </a:rPr>
                        <a:t>thu thập </a:t>
                      </a:r>
                      <a:r>
                        <a:rPr sz="1200" spc="-5" dirty="0">
                          <a:latin typeface="Arial"/>
                          <a:cs typeface="Arial"/>
                        </a:rPr>
                        <a:t>động</a:t>
                      </a:r>
                      <a:r>
                        <a:rPr sz="1200" spc="-10" dirty="0">
                          <a:latin typeface="Arial"/>
                          <a:cs typeface="Arial"/>
                        </a:rPr>
                        <a:t> </a:t>
                      </a:r>
                      <a:r>
                        <a:rPr sz="1200" spc="-15" dirty="0">
                          <a:latin typeface="Arial"/>
                          <a:cs typeface="Arial"/>
                        </a:rPr>
                        <a:t>vật</a:t>
                      </a:r>
                      <a:endParaRPr sz="1200" dirty="0">
                        <a:latin typeface="Arial"/>
                        <a:cs typeface="Arial"/>
                      </a:endParaRPr>
                    </a:p>
                    <a:p>
                      <a:pPr marL="26670" marR="116205">
                        <a:lnSpc>
                          <a:spcPct val="100000"/>
                        </a:lnSpc>
                        <a:spcBef>
                          <a:spcPts val="10"/>
                        </a:spcBef>
                      </a:pPr>
                      <a:r>
                        <a:rPr sz="1200" spc="-5" dirty="0">
                          <a:latin typeface="Arial"/>
                          <a:cs typeface="Arial"/>
                        </a:rPr>
                        <a:t>bơi </a:t>
                      </a:r>
                      <a:r>
                        <a:rPr sz="1200" dirty="0">
                          <a:latin typeface="Arial"/>
                          <a:cs typeface="Arial"/>
                        </a:rPr>
                        <a:t>lội </a:t>
                      </a:r>
                      <a:r>
                        <a:rPr sz="1200" spc="-10" dirty="0">
                          <a:latin typeface="Arial"/>
                          <a:cs typeface="Arial"/>
                        </a:rPr>
                        <a:t>tự </a:t>
                      </a:r>
                      <a:r>
                        <a:rPr sz="1200" spc="-5" dirty="0">
                          <a:latin typeface="Arial"/>
                          <a:cs typeface="Arial"/>
                        </a:rPr>
                        <a:t>do </a:t>
                      </a:r>
                      <a:r>
                        <a:rPr sz="1200" spc="-15" dirty="0">
                          <a:latin typeface="Arial"/>
                          <a:cs typeface="Arial"/>
                        </a:rPr>
                        <a:t>và </a:t>
                      </a:r>
                      <a:r>
                        <a:rPr sz="1200" spc="-10" dirty="0">
                          <a:latin typeface="Arial"/>
                          <a:cs typeface="Arial"/>
                        </a:rPr>
                        <a:t>từ thực </a:t>
                      </a:r>
                      <a:r>
                        <a:rPr sz="1200" spc="-15" dirty="0">
                          <a:latin typeface="Arial"/>
                          <a:cs typeface="Arial"/>
                        </a:rPr>
                        <a:t>vật  </a:t>
                      </a:r>
                      <a:r>
                        <a:rPr sz="1200" spc="-5" dirty="0">
                          <a:latin typeface="Arial"/>
                          <a:cs typeface="Arial"/>
                        </a:rPr>
                        <a:t>thuỷ </a:t>
                      </a:r>
                      <a:r>
                        <a:rPr sz="1200" spc="-10" dirty="0">
                          <a:latin typeface="Arial"/>
                          <a:cs typeface="Arial"/>
                        </a:rPr>
                        <a:t>sinh </a:t>
                      </a:r>
                      <a:r>
                        <a:rPr sz="1200" spc="-5" dirty="0">
                          <a:latin typeface="Arial"/>
                          <a:cs typeface="Arial"/>
                        </a:rPr>
                        <a:t>nơi chúng</a:t>
                      </a:r>
                      <a:r>
                        <a:rPr sz="1200" spc="-90" dirty="0">
                          <a:latin typeface="Arial"/>
                          <a:cs typeface="Arial"/>
                        </a:rPr>
                        <a:t> </a:t>
                      </a:r>
                      <a:r>
                        <a:rPr sz="1200" spc="-10" dirty="0">
                          <a:latin typeface="Arial"/>
                          <a:cs typeface="Arial"/>
                        </a:rPr>
                        <a:t>sống.</a:t>
                      </a:r>
                      <a:endParaRPr sz="12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r>
              <a:tr h="640080">
                <a:tc gridSpan="3">
                  <a:txBody>
                    <a:bodyPr/>
                    <a:lstStyle/>
                    <a:p>
                      <a:pPr marL="791210">
                        <a:lnSpc>
                          <a:spcPct val="100000"/>
                        </a:lnSpc>
                        <a:spcBef>
                          <a:spcPts val="80"/>
                        </a:spcBef>
                      </a:pPr>
                      <a:r>
                        <a:rPr sz="1200" b="1" spc="-5" dirty="0">
                          <a:latin typeface="Arial"/>
                          <a:cs typeface="Arial"/>
                        </a:rPr>
                        <a:t>Công đoạn 3: Thu thập </a:t>
                      </a:r>
                      <a:r>
                        <a:rPr sz="1200" b="1" spc="-10" dirty="0">
                          <a:latin typeface="Arial"/>
                          <a:cs typeface="Arial"/>
                        </a:rPr>
                        <a:t>mẫu </a:t>
                      </a:r>
                      <a:r>
                        <a:rPr sz="1200" b="1" spc="-5" dirty="0">
                          <a:latin typeface="Arial"/>
                          <a:cs typeface="Arial"/>
                        </a:rPr>
                        <a:t>bổ</a:t>
                      </a:r>
                      <a:r>
                        <a:rPr sz="1200" b="1" spc="-75" dirty="0">
                          <a:latin typeface="Arial"/>
                          <a:cs typeface="Arial"/>
                        </a:rPr>
                        <a:t> </a:t>
                      </a:r>
                      <a:r>
                        <a:rPr sz="1200" b="1" spc="-5" dirty="0">
                          <a:latin typeface="Arial"/>
                          <a:cs typeface="Arial"/>
                        </a:rPr>
                        <a:t>sung</a:t>
                      </a:r>
                      <a:endParaRPr sz="1200" dirty="0">
                        <a:latin typeface="Arial"/>
                        <a:cs typeface="Arial"/>
                      </a:endParaRPr>
                    </a:p>
                    <a:p>
                      <a:pPr marL="26034" marR="20320">
                        <a:lnSpc>
                          <a:spcPct val="100000"/>
                        </a:lnSpc>
                      </a:pPr>
                      <a:r>
                        <a:rPr sz="1200" spc="-5" dirty="0">
                          <a:latin typeface="Arial"/>
                          <a:cs typeface="Arial"/>
                        </a:rPr>
                        <a:t>Thu </a:t>
                      </a:r>
                      <a:r>
                        <a:rPr sz="1200" spc="-10" dirty="0">
                          <a:latin typeface="Arial"/>
                          <a:cs typeface="Arial"/>
                        </a:rPr>
                        <a:t>thập </a:t>
                      </a:r>
                      <a:r>
                        <a:rPr sz="1200" spc="-5" dirty="0">
                          <a:latin typeface="Arial"/>
                          <a:cs typeface="Arial"/>
                        </a:rPr>
                        <a:t>các cá </a:t>
                      </a:r>
                      <a:r>
                        <a:rPr sz="1200" spc="-10" dirty="0">
                          <a:latin typeface="Arial"/>
                          <a:cs typeface="Arial"/>
                        </a:rPr>
                        <a:t>thể </a:t>
                      </a:r>
                      <a:r>
                        <a:rPr sz="1200" spc="-5" dirty="0">
                          <a:latin typeface="Arial"/>
                          <a:cs typeface="Arial"/>
                        </a:rPr>
                        <a:t>động </a:t>
                      </a:r>
                      <a:r>
                        <a:rPr sz="1200" spc="-10" dirty="0">
                          <a:latin typeface="Arial"/>
                          <a:cs typeface="Arial"/>
                        </a:rPr>
                        <a:t>vật từ </a:t>
                      </a:r>
                      <a:r>
                        <a:rPr sz="1200" spc="-5" dirty="0">
                          <a:latin typeface="Arial"/>
                          <a:cs typeface="Arial"/>
                        </a:rPr>
                        <a:t>các hòn đá ngập trong nước, các khúc gỗ ngắn hoặc </a:t>
                      </a:r>
                      <a:r>
                        <a:rPr sz="1200" spc="-10" dirty="0">
                          <a:latin typeface="Arial"/>
                          <a:cs typeface="Arial"/>
                        </a:rPr>
                        <a:t>thực vật  thuỷ sinh </a:t>
                      </a:r>
                      <a:r>
                        <a:rPr sz="1200" spc="-5" dirty="0">
                          <a:latin typeface="Arial"/>
                          <a:cs typeface="Arial"/>
                        </a:rPr>
                        <a:t>hay các </a:t>
                      </a:r>
                      <a:r>
                        <a:rPr sz="1200" spc="-10" dirty="0">
                          <a:latin typeface="Arial"/>
                          <a:cs typeface="Arial"/>
                        </a:rPr>
                        <a:t>giá thể ven </a:t>
                      </a:r>
                      <a:r>
                        <a:rPr sz="1200" spc="-5" dirty="0">
                          <a:latin typeface="Arial"/>
                          <a:cs typeface="Arial"/>
                        </a:rPr>
                        <a:t>bờ, nơi có </a:t>
                      </a:r>
                      <a:r>
                        <a:rPr sz="1200" spc="-10" dirty="0">
                          <a:latin typeface="Arial"/>
                          <a:cs typeface="Arial"/>
                        </a:rPr>
                        <a:t>thể tập </a:t>
                      </a:r>
                      <a:r>
                        <a:rPr sz="1200" spc="-5" dirty="0">
                          <a:latin typeface="Arial"/>
                          <a:cs typeface="Arial"/>
                        </a:rPr>
                        <a:t>trung </a:t>
                      </a:r>
                      <a:r>
                        <a:rPr sz="1200" dirty="0">
                          <a:latin typeface="Arial"/>
                          <a:cs typeface="Arial"/>
                        </a:rPr>
                        <a:t>một </a:t>
                      </a:r>
                      <a:r>
                        <a:rPr sz="1200" spc="-10" dirty="0">
                          <a:latin typeface="Arial"/>
                          <a:cs typeface="Arial"/>
                        </a:rPr>
                        <a:t>số </a:t>
                      </a:r>
                      <a:r>
                        <a:rPr sz="1200" spc="-5" dirty="0">
                          <a:latin typeface="Arial"/>
                          <a:cs typeface="Arial"/>
                        </a:rPr>
                        <a:t>nhóm loài </a:t>
                      </a:r>
                      <a:r>
                        <a:rPr sz="1200" spc="-10" dirty="0">
                          <a:latin typeface="Arial"/>
                          <a:cs typeface="Arial"/>
                        </a:rPr>
                        <a:t>sinh vật. </a:t>
                      </a:r>
                      <a:r>
                        <a:rPr sz="1200" spc="-5" dirty="0">
                          <a:latin typeface="Arial"/>
                          <a:cs typeface="Arial"/>
                        </a:rPr>
                        <a:t>Tổng thời  </a:t>
                      </a:r>
                      <a:r>
                        <a:rPr sz="1200" spc="-10" dirty="0">
                          <a:latin typeface="Arial"/>
                          <a:cs typeface="Arial"/>
                        </a:rPr>
                        <a:t>gian </a:t>
                      </a:r>
                      <a:r>
                        <a:rPr sz="1200" spc="-55" dirty="0">
                          <a:latin typeface="Arial"/>
                          <a:cs typeface="Arial"/>
                        </a:rPr>
                        <a:t>cho công </a:t>
                      </a:r>
                      <a:r>
                        <a:rPr sz="1200" spc="-35" dirty="0">
                          <a:latin typeface="Arial"/>
                          <a:cs typeface="Arial"/>
                        </a:rPr>
                        <a:t>việc </a:t>
                      </a:r>
                      <a:r>
                        <a:rPr sz="1200" spc="-55" dirty="0">
                          <a:latin typeface="Arial"/>
                          <a:cs typeface="Arial"/>
                        </a:rPr>
                        <a:t>này </a:t>
                      </a:r>
                      <a:r>
                        <a:rPr sz="1200" spc="-45" dirty="0">
                          <a:latin typeface="Arial"/>
                          <a:cs typeface="Arial"/>
                        </a:rPr>
                        <a:t>là </a:t>
                      </a:r>
                      <a:r>
                        <a:rPr sz="1200" spc="-55" dirty="0">
                          <a:latin typeface="Arial"/>
                          <a:cs typeface="Arial"/>
                        </a:rPr>
                        <a:t>1 </a:t>
                      </a:r>
                      <a:r>
                        <a:rPr sz="1200" spc="-50" dirty="0">
                          <a:latin typeface="Arial"/>
                          <a:cs typeface="Arial"/>
                        </a:rPr>
                        <a:t>-2</a:t>
                      </a:r>
                      <a:r>
                        <a:rPr sz="1200" spc="35" dirty="0">
                          <a:latin typeface="Arial"/>
                          <a:cs typeface="Arial"/>
                        </a:rPr>
                        <a:t> </a:t>
                      </a:r>
                      <a:r>
                        <a:rPr sz="1200" spc="-45" dirty="0">
                          <a:latin typeface="Arial"/>
                          <a:cs typeface="Arial"/>
                        </a:rPr>
                        <a:t>phút.</a:t>
                      </a:r>
                      <a:endParaRPr sz="1200" dirty="0">
                        <a:latin typeface="Arial"/>
                        <a:cs typeface="Arial"/>
                      </a:endParaRPr>
                    </a:p>
                  </a:txBody>
                  <a:tcPr marL="0" marR="0" marT="0" marB="0">
                    <a:lnL w="3907">
                      <a:solidFill>
                        <a:srgbClr val="000000"/>
                      </a:solidFill>
                      <a:prstDash val="solid"/>
                    </a:lnL>
                    <a:lnR w="3907">
                      <a:solidFill>
                        <a:srgbClr val="000000"/>
                      </a:solidFill>
                      <a:prstDash val="solid"/>
                    </a:lnR>
                    <a:lnT w="3907">
                      <a:solidFill>
                        <a:srgbClr val="000000"/>
                      </a:solidFill>
                      <a:prstDash val="solid"/>
                    </a:lnT>
                    <a:lnB w="3907">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extLst>
      <p:ext uri="{BB962C8B-B14F-4D97-AF65-F5344CB8AC3E}">
        <p14:creationId xmlns:p14="http://schemas.microsoft.com/office/powerpoint/2010/main" val="1746615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641349"/>
            <a:ext cx="7543800" cy="3034164"/>
          </a:xfrm>
          <a:prstGeom prst="rect">
            <a:avLst/>
          </a:prstGeom>
        </p:spPr>
        <p:txBody>
          <a:bodyPr wrap="square">
            <a:spAutoFit/>
          </a:bodyPr>
          <a:lstStyle/>
          <a:p>
            <a:pPr marL="109220">
              <a:spcBef>
                <a:spcPts val="85"/>
              </a:spcBef>
            </a:pPr>
            <a:r>
              <a:rPr lang="vi-VN" sz="2000" b="1" i="1" dirty="0">
                <a:solidFill>
                  <a:srgbClr val="001F5F"/>
                </a:solidFill>
                <a:cs typeface="Arial"/>
              </a:rPr>
              <a:t>. </a:t>
            </a:r>
            <a:r>
              <a:rPr lang="vi-VN" b="1" i="1" spc="5" dirty="0">
                <a:solidFill>
                  <a:srgbClr val="001F5F"/>
                </a:solidFill>
                <a:cs typeface="Arial"/>
              </a:rPr>
              <a:t>Lấy mẫu tại hiện</a:t>
            </a:r>
            <a:r>
              <a:rPr lang="vi-VN" b="1" i="1" spc="-60" dirty="0">
                <a:solidFill>
                  <a:srgbClr val="001F5F"/>
                </a:solidFill>
                <a:cs typeface="Arial"/>
              </a:rPr>
              <a:t> </a:t>
            </a:r>
            <a:r>
              <a:rPr lang="vi-VN" b="1" i="1" spc="5" dirty="0">
                <a:solidFill>
                  <a:srgbClr val="001F5F"/>
                </a:solidFill>
                <a:cs typeface="Arial"/>
              </a:rPr>
              <a:t>trường</a:t>
            </a:r>
            <a:endParaRPr lang="vi-VN" dirty="0">
              <a:cs typeface="Arial"/>
            </a:endParaRPr>
          </a:p>
          <a:p>
            <a:pPr marL="109220"/>
            <a:r>
              <a:rPr lang="vi-VN" spc="-5" dirty="0">
                <a:cs typeface="Arial"/>
              </a:rPr>
              <a:t>D) </a:t>
            </a:r>
            <a:r>
              <a:rPr lang="vi-VN" spc="-15" dirty="0">
                <a:cs typeface="Arial"/>
              </a:rPr>
              <a:t>Mẫu </a:t>
            </a:r>
            <a:r>
              <a:rPr lang="vi-VN" b="1" i="1" u="sng" spc="-10" dirty="0">
                <a:cs typeface="Arial"/>
              </a:rPr>
              <a:t>Giun tròn/Tuyến </a:t>
            </a:r>
            <a:r>
              <a:rPr lang="vi-VN" b="1" i="1" u="sng" spc="-5" dirty="0">
                <a:cs typeface="Arial"/>
              </a:rPr>
              <a:t>trùng</a:t>
            </a:r>
            <a:r>
              <a:rPr lang="vi-VN" b="1" i="1" u="sng" spc="-30" dirty="0">
                <a:cs typeface="Arial"/>
              </a:rPr>
              <a:t> </a:t>
            </a:r>
            <a:r>
              <a:rPr lang="vi-VN" spc="-10" dirty="0">
                <a:cs typeface="Arial"/>
              </a:rPr>
              <a:t>(Nematoda):</a:t>
            </a:r>
            <a:endParaRPr lang="vi-VN" dirty="0">
              <a:cs typeface="Arial"/>
            </a:endParaRPr>
          </a:p>
          <a:p>
            <a:pPr marL="251460" indent="-142240">
              <a:spcBef>
                <a:spcPts val="275"/>
              </a:spcBef>
              <a:buFont typeface="Wingdings"/>
              <a:buChar char=""/>
              <a:tabLst>
                <a:tab pos="251460" algn="l"/>
              </a:tabLst>
            </a:pPr>
            <a:r>
              <a:rPr lang="vi-VN" spc="-10" dirty="0">
                <a:cs typeface="Arial"/>
              </a:rPr>
              <a:t>Ấn </a:t>
            </a:r>
            <a:r>
              <a:rPr lang="vi-VN" spc="-15" dirty="0">
                <a:cs typeface="Arial"/>
              </a:rPr>
              <a:t>ống </a:t>
            </a:r>
            <a:r>
              <a:rPr lang="vi-VN" spc="-10" dirty="0">
                <a:cs typeface="Arial"/>
              </a:rPr>
              <a:t>thu mẫu hình </a:t>
            </a:r>
            <a:r>
              <a:rPr lang="vi-VN" spc="-5" dirty="0">
                <a:cs typeface="Arial"/>
              </a:rPr>
              <a:t>trụ </a:t>
            </a:r>
            <a:r>
              <a:rPr lang="vi-VN" spc="-15" dirty="0">
                <a:cs typeface="Arial"/>
              </a:rPr>
              <a:t>xuống nền </a:t>
            </a:r>
            <a:r>
              <a:rPr lang="vi-VN" spc="-30" dirty="0">
                <a:cs typeface="Arial"/>
              </a:rPr>
              <a:t>đáy, </a:t>
            </a:r>
            <a:r>
              <a:rPr lang="vi-VN" spc="-10" dirty="0">
                <a:cs typeface="Arial"/>
              </a:rPr>
              <a:t>sâu</a:t>
            </a:r>
            <a:r>
              <a:rPr lang="vi-VN" spc="130" dirty="0">
                <a:cs typeface="Arial"/>
              </a:rPr>
              <a:t> </a:t>
            </a:r>
            <a:r>
              <a:rPr lang="vi-VN" spc="-10" dirty="0">
                <a:cs typeface="Arial"/>
              </a:rPr>
              <a:t>15cm.</a:t>
            </a:r>
            <a:endParaRPr lang="vi-VN" dirty="0">
              <a:cs typeface="Arial"/>
            </a:endParaRPr>
          </a:p>
          <a:p>
            <a:pPr marL="251460" indent="-142240">
              <a:spcBef>
                <a:spcPts val="430"/>
              </a:spcBef>
              <a:buFont typeface="Wingdings"/>
              <a:buChar char=""/>
              <a:tabLst>
                <a:tab pos="251460" algn="l"/>
              </a:tabLst>
            </a:pPr>
            <a:r>
              <a:rPr lang="vi-VN" spc="-10" dirty="0">
                <a:cs typeface="Arial"/>
              </a:rPr>
              <a:t>Đậy </a:t>
            </a:r>
            <a:r>
              <a:rPr lang="vi-VN" spc="-15" dirty="0">
                <a:cs typeface="Arial"/>
              </a:rPr>
              <a:t>nắp, </a:t>
            </a:r>
            <a:r>
              <a:rPr lang="vi-VN" spc="-10" dirty="0">
                <a:cs typeface="Arial"/>
              </a:rPr>
              <a:t>rút </a:t>
            </a:r>
            <a:r>
              <a:rPr lang="vi-VN" spc="-15" dirty="0">
                <a:cs typeface="Arial"/>
              </a:rPr>
              <a:t>ống </a:t>
            </a:r>
            <a:r>
              <a:rPr lang="vi-VN" spc="-10" dirty="0">
                <a:cs typeface="Arial"/>
              </a:rPr>
              <a:t>lên, cho mẫu vào </a:t>
            </a:r>
            <a:r>
              <a:rPr lang="vi-VN" spc="-5" dirty="0">
                <a:cs typeface="Arial"/>
              </a:rPr>
              <a:t>lọ</a:t>
            </a:r>
            <a:r>
              <a:rPr lang="vi-VN" spc="55" dirty="0">
                <a:cs typeface="Arial"/>
              </a:rPr>
              <a:t> </a:t>
            </a:r>
            <a:r>
              <a:rPr lang="vi-VN" spc="-10" dirty="0">
                <a:cs typeface="Arial"/>
              </a:rPr>
              <a:t>nhựa</a:t>
            </a:r>
            <a:endParaRPr lang="vi-VN" dirty="0">
              <a:cs typeface="Arial"/>
            </a:endParaRPr>
          </a:p>
          <a:p>
            <a:pPr marL="251460" indent="-142240">
              <a:spcBef>
                <a:spcPts val="434"/>
              </a:spcBef>
              <a:buFont typeface="Wingdings"/>
              <a:buChar char=""/>
              <a:tabLst>
                <a:tab pos="251460" algn="l"/>
              </a:tabLst>
            </a:pPr>
            <a:r>
              <a:rPr lang="vi-VN" spc="-10" dirty="0">
                <a:cs typeface="Arial"/>
              </a:rPr>
              <a:t>Lọc qua </a:t>
            </a:r>
            <a:r>
              <a:rPr lang="vi-VN" spc="-5" dirty="0">
                <a:cs typeface="Arial"/>
              </a:rPr>
              <a:t>rây lọc </a:t>
            </a:r>
            <a:r>
              <a:rPr lang="vi-VN" spc="-10" dirty="0">
                <a:cs typeface="Arial"/>
              </a:rPr>
              <a:t>0,3mm để loại bỏ</a:t>
            </a:r>
            <a:r>
              <a:rPr lang="vi-VN" spc="-25" dirty="0">
                <a:cs typeface="Arial"/>
              </a:rPr>
              <a:t> </a:t>
            </a:r>
            <a:r>
              <a:rPr lang="vi-VN" spc="-5" dirty="0">
                <a:cs typeface="Arial"/>
              </a:rPr>
              <a:t>rác</a:t>
            </a:r>
            <a:endParaRPr lang="vi-VN" dirty="0">
              <a:cs typeface="Arial"/>
            </a:endParaRPr>
          </a:p>
          <a:p>
            <a:pPr marL="251460" marR="457834" indent="-142240" algn="just">
              <a:buFont typeface="Wingdings"/>
              <a:buChar char=""/>
              <a:tabLst>
                <a:tab pos="251460" algn="l"/>
              </a:tabLst>
            </a:pPr>
            <a:r>
              <a:rPr lang="vi-VN" spc="-10" dirty="0">
                <a:cs typeface="Arial"/>
              </a:rPr>
              <a:t>Nếu </a:t>
            </a:r>
            <a:r>
              <a:rPr lang="vi-VN" spc="-15" dirty="0">
                <a:cs typeface="Arial"/>
              </a:rPr>
              <a:t>nền </a:t>
            </a:r>
            <a:r>
              <a:rPr lang="vi-VN" spc="-10" dirty="0">
                <a:cs typeface="Arial"/>
              </a:rPr>
              <a:t>đáy </a:t>
            </a:r>
            <a:r>
              <a:rPr lang="vi-VN" spc="-5" dirty="0">
                <a:cs typeface="Arial"/>
              </a:rPr>
              <a:t>là </a:t>
            </a:r>
            <a:r>
              <a:rPr lang="vi-VN" spc="-10" dirty="0">
                <a:cs typeface="Arial"/>
              </a:rPr>
              <a:t>cát: cho mẫu vào </a:t>
            </a:r>
            <a:r>
              <a:rPr lang="vi-VN" spc="-5" dirty="0">
                <a:cs typeface="Arial"/>
              </a:rPr>
              <a:t>nước, </a:t>
            </a:r>
            <a:r>
              <a:rPr lang="vi-VN" spc="-15" dirty="0">
                <a:cs typeface="Arial"/>
              </a:rPr>
              <a:t>quấy </a:t>
            </a:r>
            <a:r>
              <a:rPr lang="vi-VN" spc="-10" dirty="0">
                <a:cs typeface="Arial"/>
              </a:rPr>
              <a:t>tròn  mẫu trong </a:t>
            </a:r>
            <a:r>
              <a:rPr lang="vi-VN" spc="-5" dirty="0">
                <a:cs typeface="Arial"/>
              </a:rPr>
              <a:t>lọ </a:t>
            </a:r>
            <a:r>
              <a:rPr lang="vi-VN" spc="-10" dirty="0">
                <a:cs typeface="Arial"/>
              </a:rPr>
              <a:t>nhựa </a:t>
            </a:r>
            <a:r>
              <a:rPr lang="vi-VN" spc="-15" dirty="0">
                <a:cs typeface="Arial"/>
              </a:rPr>
              <a:t>dung </a:t>
            </a:r>
            <a:r>
              <a:rPr lang="vi-VN" spc="-5" dirty="0">
                <a:cs typeface="Arial"/>
              </a:rPr>
              <a:t>tích </a:t>
            </a:r>
            <a:r>
              <a:rPr lang="vi-VN" spc="-10" dirty="0">
                <a:cs typeface="Arial"/>
              </a:rPr>
              <a:t>1000mml, </a:t>
            </a:r>
            <a:r>
              <a:rPr lang="vi-VN" spc="-15" dirty="0">
                <a:cs typeface="Arial"/>
              </a:rPr>
              <a:t>gạn </a:t>
            </a:r>
            <a:r>
              <a:rPr lang="vi-VN" spc="-5" dirty="0">
                <a:cs typeface="Arial"/>
              </a:rPr>
              <a:t>nước  </a:t>
            </a:r>
            <a:r>
              <a:rPr lang="vi-VN" spc="-10" dirty="0">
                <a:cs typeface="Arial"/>
              </a:rPr>
              <a:t>phía trên vào </a:t>
            </a:r>
            <a:r>
              <a:rPr lang="vi-VN" spc="-5" dirty="0">
                <a:cs typeface="Arial"/>
              </a:rPr>
              <a:t>lọ </a:t>
            </a:r>
            <a:r>
              <a:rPr lang="vi-VN" spc="-10" dirty="0">
                <a:cs typeface="Arial"/>
              </a:rPr>
              <a:t>đựng mẫu</a:t>
            </a:r>
            <a:r>
              <a:rPr lang="vi-VN" spc="-35" dirty="0">
                <a:cs typeface="Arial"/>
              </a:rPr>
              <a:t> </a:t>
            </a:r>
            <a:r>
              <a:rPr lang="vi-VN" spc="-10" dirty="0">
                <a:cs typeface="Arial"/>
              </a:rPr>
              <a:t>500ml</a:t>
            </a:r>
            <a:endParaRPr lang="vi-VN" dirty="0">
              <a:cs typeface="Arial"/>
            </a:endParaRPr>
          </a:p>
          <a:p>
            <a:pPr marL="251460" marR="407034" indent="-142240">
              <a:buFont typeface="Wingdings"/>
              <a:buChar char=""/>
              <a:tabLst>
                <a:tab pos="251460" algn="l"/>
              </a:tabLst>
            </a:pPr>
            <a:r>
              <a:rPr lang="vi-VN" spc="-5" dirty="0">
                <a:cs typeface="Arial"/>
              </a:rPr>
              <a:t>Đổ </a:t>
            </a:r>
            <a:r>
              <a:rPr lang="vi-VN" spc="-10" dirty="0">
                <a:cs typeface="Arial"/>
              </a:rPr>
              <a:t>từng </a:t>
            </a:r>
            <a:r>
              <a:rPr lang="vi-VN" spc="-15" dirty="0">
                <a:cs typeface="Arial"/>
              </a:rPr>
              <a:t>phần </a:t>
            </a:r>
            <a:r>
              <a:rPr lang="vi-VN" spc="-10" dirty="0">
                <a:cs typeface="Arial"/>
              </a:rPr>
              <a:t>mẫu lên </a:t>
            </a:r>
            <a:r>
              <a:rPr lang="vi-VN" spc="-5" dirty="0">
                <a:cs typeface="Arial"/>
              </a:rPr>
              <a:t>đĩa </a:t>
            </a:r>
            <a:r>
              <a:rPr lang="vi-VN" spc="-10" dirty="0">
                <a:cs typeface="Arial"/>
              </a:rPr>
              <a:t>petri, cho thêm </a:t>
            </a:r>
            <a:r>
              <a:rPr lang="vi-VN" spc="-5" dirty="0">
                <a:cs typeface="Arial"/>
              </a:rPr>
              <a:t>nước </a:t>
            </a:r>
            <a:r>
              <a:rPr lang="vi-VN" spc="-15" dirty="0">
                <a:cs typeface="Arial"/>
              </a:rPr>
              <a:t>để  </a:t>
            </a:r>
            <a:r>
              <a:rPr lang="vi-VN" spc="-10" dirty="0">
                <a:cs typeface="Arial"/>
              </a:rPr>
              <a:t>tách </a:t>
            </a:r>
            <a:r>
              <a:rPr lang="vi-VN" spc="-15" dirty="0">
                <a:cs typeface="Arial"/>
              </a:rPr>
              <a:t>động </a:t>
            </a:r>
            <a:r>
              <a:rPr lang="vi-VN" spc="-10" dirty="0">
                <a:cs typeface="Arial"/>
              </a:rPr>
              <a:t>vật KXS </a:t>
            </a:r>
            <a:r>
              <a:rPr lang="vi-VN" spc="-5" dirty="0">
                <a:cs typeface="Arial"/>
              </a:rPr>
              <a:t>ra </a:t>
            </a:r>
            <a:r>
              <a:rPr lang="vi-VN" spc="-10" dirty="0">
                <a:cs typeface="Arial"/>
              </a:rPr>
              <a:t>khỏi cát</a:t>
            </a:r>
            <a:r>
              <a:rPr lang="vi-VN" spc="20" dirty="0">
                <a:cs typeface="Arial"/>
              </a:rPr>
              <a:t> </a:t>
            </a:r>
            <a:r>
              <a:rPr lang="vi-VN" spc="-15" dirty="0">
                <a:cs typeface="Arial"/>
              </a:rPr>
              <a:t>bùn.</a:t>
            </a:r>
            <a:endParaRPr lang="vi-VN" dirty="0">
              <a:cs typeface="Arial"/>
            </a:endParaRPr>
          </a:p>
        </p:txBody>
      </p:sp>
    </p:spTree>
    <p:extLst>
      <p:ext uri="{BB962C8B-B14F-4D97-AF65-F5344CB8AC3E}">
        <p14:creationId xmlns:p14="http://schemas.microsoft.com/office/powerpoint/2010/main" val="2847098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1"/>
            <a:ext cx="815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074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7" y="326741"/>
            <a:ext cx="8686800" cy="2398092"/>
          </a:xfrm>
          <a:prstGeom prst="rect">
            <a:avLst/>
          </a:prstGeom>
        </p:spPr>
        <p:txBody>
          <a:bodyPr wrap="square">
            <a:spAutoFit/>
          </a:bodyPr>
          <a:lstStyle/>
          <a:p>
            <a:pPr marL="109220">
              <a:spcBef>
                <a:spcPts val="85"/>
              </a:spcBef>
            </a:pPr>
            <a:r>
              <a:rPr lang="vi-VN" sz="2400" b="1" i="1" spc="5" dirty="0">
                <a:solidFill>
                  <a:srgbClr val="001F5F"/>
                </a:solidFill>
                <a:cs typeface="Arial"/>
              </a:rPr>
              <a:t>Xử </a:t>
            </a:r>
            <a:r>
              <a:rPr lang="vi-VN" sz="2400" b="1" i="1" dirty="0">
                <a:solidFill>
                  <a:srgbClr val="001F5F"/>
                </a:solidFill>
                <a:cs typeface="Arial"/>
              </a:rPr>
              <a:t>lý </a:t>
            </a:r>
            <a:r>
              <a:rPr lang="vi-VN" sz="2400" b="1" i="1" spc="5" dirty="0">
                <a:solidFill>
                  <a:srgbClr val="001F5F"/>
                </a:solidFill>
                <a:cs typeface="Arial"/>
              </a:rPr>
              <a:t>và bảo quản mẫu tại hiện</a:t>
            </a:r>
            <a:r>
              <a:rPr lang="vi-VN" sz="2400" b="1" i="1" spc="-40" dirty="0">
                <a:solidFill>
                  <a:srgbClr val="001F5F"/>
                </a:solidFill>
                <a:cs typeface="Arial"/>
              </a:rPr>
              <a:t> </a:t>
            </a:r>
            <a:r>
              <a:rPr lang="vi-VN" sz="2400" b="1" i="1" spc="5" dirty="0">
                <a:solidFill>
                  <a:srgbClr val="001F5F"/>
                </a:solidFill>
                <a:cs typeface="Arial"/>
              </a:rPr>
              <a:t>trường</a:t>
            </a:r>
            <a:endParaRPr lang="vi-VN" sz="2400" dirty="0">
              <a:cs typeface="Arial"/>
            </a:endParaRPr>
          </a:p>
          <a:p>
            <a:pPr marL="251460" indent="-142240">
              <a:spcBef>
                <a:spcPts val="280"/>
              </a:spcBef>
              <a:buFont typeface="Wingdings"/>
              <a:buChar char=""/>
              <a:tabLst>
                <a:tab pos="251460" algn="l"/>
              </a:tabLst>
            </a:pPr>
            <a:r>
              <a:rPr lang="vi-VN" sz="2400" spc="-15" dirty="0">
                <a:cs typeface="Arial"/>
              </a:rPr>
              <a:t>Mẫu </a:t>
            </a:r>
            <a:r>
              <a:rPr lang="vi-VN" sz="2400" spc="-10" dirty="0">
                <a:cs typeface="Arial"/>
              </a:rPr>
              <a:t>sinh vật nổi </a:t>
            </a:r>
            <a:r>
              <a:rPr lang="vi-VN" sz="2400" spc="-15" dirty="0">
                <a:cs typeface="Arial"/>
              </a:rPr>
              <a:t>bảo quản bằng </a:t>
            </a:r>
            <a:r>
              <a:rPr lang="vi-VN" sz="2400" spc="-10" dirty="0">
                <a:cs typeface="Arial"/>
              </a:rPr>
              <a:t>foocmon</a:t>
            </a:r>
            <a:r>
              <a:rPr lang="vi-VN" sz="2400" spc="110" dirty="0">
                <a:cs typeface="Arial"/>
              </a:rPr>
              <a:t> </a:t>
            </a:r>
            <a:r>
              <a:rPr lang="vi-VN" sz="2400" spc="-15" dirty="0">
                <a:cs typeface="Arial"/>
              </a:rPr>
              <a:t>4-5%</a:t>
            </a:r>
            <a:endParaRPr lang="vi-VN" sz="2400" dirty="0">
              <a:cs typeface="Arial"/>
            </a:endParaRPr>
          </a:p>
          <a:p>
            <a:pPr marL="251460" indent="-142240">
              <a:spcBef>
                <a:spcPts val="430"/>
              </a:spcBef>
              <a:buFont typeface="Wingdings"/>
              <a:buChar char=""/>
              <a:tabLst>
                <a:tab pos="251460" algn="l"/>
              </a:tabLst>
            </a:pPr>
            <a:r>
              <a:rPr lang="vi-VN" sz="2400" spc="-15" dirty="0">
                <a:cs typeface="Arial"/>
              </a:rPr>
              <a:t>Mẫu </a:t>
            </a:r>
            <a:r>
              <a:rPr lang="vi-VN" sz="2400" spc="-10" dirty="0">
                <a:cs typeface="Arial"/>
              </a:rPr>
              <a:t>sinh vật </a:t>
            </a:r>
            <a:r>
              <a:rPr lang="vi-VN" sz="2400" spc="-15" dirty="0">
                <a:cs typeface="Arial"/>
              </a:rPr>
              <a:t>đáy: </a:t>
            </a:r>
            <a:r>
              <a:rPr lang="vi-VN" sz="2400" spc="-10" dirty="0">
                <a:cs typeface="Arial"/>
              </a:rPr>
              <a:t>foocmon </a:t>
            </a:r>
            <a:r>
              <a:rPr lang="vi-VN" sz="2400" spc="-15" dirty="0">
                <a:cs typeface="Arial"/>
              </a:rPr>
              <a:t>10% hoặc </a:t>
            </a:r>
            <a:r>
              <a:rPr lang="vi-VN" sz="2400" spc="-10" dirty="0">
                <a:cs typeface="Arial"/>
              </a:rPr>
              <a:t>cồn </a:t>
            </a:r>
            <a:r>
              <a:rPr lang="vi-VN" sz="2400" spc="-15" dirty="0">
                <a:cs typeface="Arial"/>
              </a:rPr>
              <a:t>tuyệt</a:t>
            </a:r>
            <a:r>
              <a:rPr lang="vi-VN" sz="2400" spc="150" dirty="0">
                <a:cs typeface="Arial"/>
              </a:rPr>
              <a:t> </a:t>
            </a:r>
            <a:r>
              <a:rPr lang="vi-VN" sz="2400" spc="-15" dirty="0">
                <a:cs typeface="Arial"/>
              </a:rPr>
              <a:t>đối</a:t>
            </a:r>
            <a:endParaRPr lang="vi-VN" sz="2400" dirty="0">
              <a:cs typeface="Arial"/>
            </a:endParaRPr>
          </a:p>
          <a:p>
            <a:pPr marL="251460" marR="110489" indent="-142240">
              <a:buFont typeface="Wingdings"/>
              <a:buChar char=""/>
              <a:tabLst>
                <a:tab pos="251460" algn="l"/>
              </a:tabLst>
            </a:pPr>
            <a:r>
              <a:rPr lang="vi-VN" sz="2400" spc="-10" dirty="0">
                <a:cs typeface="Arial"/>
              </a:rPr>
              <a:t>Dung dịch lugol: trộn hai loại </a:t>
            </a:r>
            <a:r>
              <a:rPr lang="vi-VN" sz="2400" spc="-15" dirty="0">
                <a:cs typeface="Arial"/>
              </a:rPr>
              <a:t>dung </a:t>
            </a:r>
            <a:r>
              <a:rPr lang="vi-VN" sz="2400" spc="-10" dirty="0">
                <a:cs typeface="Arial"/>
              </a:rPr>
              <a:t>dịch (1) </a:t>
            </a:r>
            <a:r>
              <a:rPr lang="vi-VN" sz="2400" spc="-15" dirty="0">
                <a:cs typeface="Arial"/>
              </a:rPr>
              <a:t>pha 100g </a:t>
            </a:r>
            <a:r>
              <a:rPr lang="vi-VN" sz="2400" spc="-10" dirty="0">
                <a:cs typeface="Arial"/>
              </a:rPr>
              <a:t>KI  (Kali Iode) </a:t>
            </a:r>
            <a:r>
              <a:rPr lang="vi-VN" sz="2400" spc="-5" dirty="0">
                <a:cs typeface="Arial"/>
              </a:rPr>
              <a:t>với 1 lít nước </a:t>
            </a:r>
            <a:r>
              <a:rPr lang="vi-VN" sz="2400" spc="-10" dirty="0">
                <a:cs typeface="Arial"/>
              </a:rPr>
              <a:t>cất </a:t>
            </a:r>
            <a:r>
              <a:rPr lang="vi-VN" sz="2400" spc="-5" dirty="0">
                <a:cs typeface="Arial"/>
              </a:rPr>
              <a:t>và </a:t>
            </a:r>
            <a:r>
              <a:rPr lang="vi-VN" sz="2400" spc="-10" dirty="0">
                <a:cs typeface="Arial"/>
              </a:rPr>
              <a:t>(2) </a:t>
            </a:r>
            <a:r>
              <a:rPr lang="vi-VN" sz="2400" spc="-15" dirty="0">
                <a:cs typeface="Arial"/>
              </a:rPr>
              <a:t>pha 50gam </a:t>
            </a:r>
            <a:r>
              <a:rPr lang="vi-VN" sz="2400" spc="-10" dirty="0">
                <a:cs typeface="Arial"/>
              </a:rPr>
              <a:t>Iod tinh thể  </a:t>
            </a:r>
            <a:r>
              <a:rPr lang="vi-VN" sz="2400" spc="-5" dirty="0">
                <a:cs typeface="Arial"/>
              </a:rPr>
              <a:t>với </a:t>
            </a:r>
            <a:r>
              <a:rPr lang="vi-VN" sz="2400" spc="-10" dirty="0">
                <a:cs typeface="Arial"/>
              </a:rPr>
              <a:t>100ml axit</a:t>
            </a:r>
            <a:r>
              <a:rPr lang="vi-VN" sz="2400" spc="-50" dirty="0">
                <a:cs typeface="Arial"/>
              </a:rPr>
              <a:t> </a:t>
            </a:r>
            <a:r>
              <a:rPr lang="vi-VN" sz="2400" spc="-10" dirty="0">
                <a:cs typeface="Arial"/>
              </a:rPr>
              <a:t>acetic.</a:t>
            </a:r>
            <a:endParaRPr lang="vi-VN" sz="2400" dirty="0">
              <a:cs typeface="Arial"/>
            </a:endParaRPr>
          </a:p>
        </p:txBody>
      </p:sp>
      <p:sp>
        <p:nvSpPr>
          <p:cNvPr id="5" name="Rectangle 4"/>
          <p:cNvSpPr/>
          <p:nvPr/>
        </p:nvSpPr>
        <p:spPr>
          <a:xfrm>
            <a:off x="304800" y="2771128"/>
            <a:ext cx="4572000" cy="3724096"/>
          </a:xfrm>
          <a:prstGeom prst="rect">
            <a:avLst/>
          </a:prstGeom>
        </p:spPr>
        <p:txBody>
          <a:bodyPr>
            <a:spAutoFit/>
          </a:bodyPr>
          <a:lstStyle/>
          <a:p>
            <a:pPr marL="414655" lvl="2" indent="-305435">
              <a:lnSpc>
                <a:spcPct val="100000"/>
              </a:lnSpc>
              <a:spcBef>
                <a:spcPts val="245"/>
              </a:spcBef>
              <a:buAutoNum type="arabicPeriod" startAt="2"/>
              <a:tabLst>
                <a:tab pos="415290" algn="l"/>
              </a:tabLst>
            </a:pPr>
            <a:r>
              <a:rPr lang="vi-VN" sz="2400" b="1" dirty="0">
                <a:solidFill>
                  <a:srgbClr val="001F5F"/>
                </a:solidFill>
                <a:cs typeface="Arial"/>
              </a:rPr>
              <a:t>Phân </a:t>
            </a:r>
            <a:r>
              <a:rPr lang="vi-VN" sz="2400" b="1" spc="5" dirty="0">
                <a:solidFill>
                  <a:srgbClr val="001F5F"/>
                </a:solidFill>
                <a:cs typeface="Arial"/>
              </a:rPr>
              <a:t>tích</a:t>
            </a:r>
            <a:r>
              <a:rPr lang="vi-VN" sz="2400" b="1" spc="-65" dirty="0">
                <a:solidFill>
                  <a:srgbClr val="001F5F"/>
                </a:solidFill>
                <a:cs typeface="Arial"/>
              </a:rPr>
              <a:t> </a:t>
            </a:r>
            <a:r>
              <a:rPr lang="vi-VN" sz="2400" b="1" spc="5" dirty="0">
                <a:solidFill>
                  <a:srgbClr val="001F5F"/>
                </a:solidFill>
                <a:cs typeface="Arial"/>
              </a:rPr>
              <a:t>mẫu</a:t>
            </a:r>
            <a:endParaRPr lang="vi-VN" sz="2400" dirty="0">
              <a:cs typeface="Arial"/>
            </a:endParaRPr>
          </a:p>
          <a:p>
            <a:pPr marL="506095" lvl="3" indent="-396875">
              <a:lnSpc>
                <a:spcPct val="100000"/>
              </a:lnSpc>
              <a:spcBef>
                <a:spcPts val="85"/>
              </a:spcBef>
              <a:buAutoNum type="arabicPeriod"/>
              <a:tabLst>
                <a:tab pos="506730" algn="l"/>
              </a:tabLst>
            </a:pPr>
            <a:r>
              <a:rPr lang="vi-VN" sz="2400" b="1" i="1" dirty="0">
                <a:solidFill>
                  <a:srgbClr val="001F5F"/>
                </a:solidFill>
                <a:cs typeface="Arial"/>
              </a:rPr>
              <a:t>Phân </a:t>
            </a:r>
            <a:r>
              <a:rPr lang="vi-VN" sz="2400" b="1" i="1" spc="5" dirty="0">
                <a:solidFill>
                  <a:srgbClr val="001F5F"/>
                </a:solidFill>
                <a:cs typeface="Arial"/>
              </a:rPr>
              <a:t>tích định</a:t>
            </a:r>
            <a:r>
              <a:rPr lang="vi-VN" sz="2400" b="1" i="1" spc="-70" dirty="0">
                <a:solidFill>
                  <a:srgbClr val="001F5F"/>
                </a:solidFill>
                <a:cs typeface="Arial"/>
              </a:rPr>
              <a:t> </a:t>
            </a:r>
            <a:r>
              <a:rPr lang="vi-VN" sz="2400" b="1" i="1" spc="5" dirty="0">
                <a:solidFill>
                  <a:srgbClr val="001F5F"/>
                </a:solidFill>
                <a:cs typeface="Arial"/>
              </a:rPr>
              <a:t>tính</a:t>
            </a:r>
            <a:endParaRPr lang="vi-VN" sz="2400" dirty="0">
              <a:cs typeface="Arial"/>
            </a:endParaRPr>
          </a:p>
          <a:p>
            <a:pPr marL="251460" indent="-142240">
              <a:lnSpc>
                <a:spcPct val="100000"/>
              </a:lnSpc>
              <a:spcBef>
                <a:spcPts val="335"/>
              </a:spcBef>
              <a:buFont typeface="Wingdings"/>
              <a:buChar char=""/>
              <a:tabLst>
                <a:tab pos="252095" algn="l"/>
              </a:tabLst>
            </a:pPr>
            <a:r>
              <a:rPr lang="vi-VN" sz="2400" dirty="0">
                <a:cs typeface="Arial"/>
              </a:rPr>
              <a:t>Xác định thành phần </a:t>
            </a:r>
            <a:r>
              <a:rPr lang="vi-VN" sz="2400" spc="5" dirty="0">
                <a:cs typeface="Arial"/>
              </a:rPr>
              <a:t>loài dựa </a:t>
            </a:r>
            <a:r>
              <a:rPr lang="vi-VN" sz="2400" dirty="0">
                <a:cs typeface="Arial"/>
              </a:rPr>
              <a:t>theo mẫu </a:t>
            </a:r>
            <a:r>
              <a:rPr lang="vi-VN" sz="2400" spc="10" dirty="0">
                <a:cs typeface="Arial"/>
              </a:rPr>
              <a:t>và </a:t>
            </a:r>
            <a:r>
              <a:rPr lang="vi-VN" sz="2400" dirty="0">
                <a:cs typeface="Arial"/>
              </a:rPr>
              <a:t>tài</a:t>
            </a:r>
            <a:r>
              <a:rPr lang="vi-VN" sz="2400" spc="25" dirty="0">
                <a:cs typeface="Arial"/>
              </a:rPr>
              <a:t> </a:t>
            </a:r>
            <a:r>
              <a:rPr lang="vi-VN" sz="2400" spc="5" dirty="0">
                <a:cs typeface="Arial"/>
              </a:rPr>
              <a:t>liệu</a:t>
            </a:r>
            <a:endParaRPr lang="vi-VN" sz="2400" dirty="0">
              <a:cs typeface="Arial"/>
            </a:endParaRPr>
          </a:p>
          <a:p>
            <a:pPr marL="251460">
              <a:lnSpc>
                <a:spcPct val="100000"/>
              </a:lnSpc>
              <a:spcBef>
                <a:spcPts val="540"/>
              </a:spcBef>
            </a:pPr>
            <a:r>
              <a:rPr lang="vi-VN" sz="2400" dirty="0">
                <a:cs typeface="Arial"/>
              </a:rPr>
              <a:t>định</a:t>
            </a:r>
            <a:r>
              <a:rPr lang="vi-VN" sz="2400" spc="-70" dirty="0">
                <a:cs typeface="Arial"/>
              </a:rPr>
              <a:t> </a:t>
            </a:r>
            <a:r>
              <a:rPr lang="vi-VN" sz="2400" dirty="0">
                <a:cs typeface="Arial"/>
              </a:rPr>
              <a:t>loại.</a:t>
            </a:r>
          </a:p>
          <a:p>
            <a:pPr marL="109220">
              <a:lnSpc>
                <a:spcPct val="100000"/>
              </a:lnSpc>
              <a:spcBef>
                <a:spcPts val="525"/>
              </a:spcBef>
            </a:pPr>
            <a:r>
              <a:rPr lang="vi-VN" sz="2400" b="1" i="1" dirty="0">
                <a:solidFill>
                  <a:srgbClr val="001F5F"/>
                </a:solidFill>
                <a:cs typeface="Arial"/>
              </a:rPr>
              <a:t>2.2.2.2. Phân </a:t>
            </a:r>
            <a:r>
              <a:rPr lang="vi-VN" sz="2400" b="1" i="1" spc="5" dirty="0">
                <a:solidFill>
                  <a:srgbClr val="001F5F"/>
                </a:solidFill>
                <a:cs typeface="Arial"/>
              </a:rPr>
              <a:t>tích định</a:t>
            </a:r>
            <a:r>
              <a:rPr lang="vi-VN" sz="2400" b="1" i="1" spc="-55" dirty="0">
                <a:solidFill>
                  <a:srgbClr val="001F5F"/>
                </a:solidFill>
                <a:cs typeface="Arial"/>
              </a:rPr>
              <a:t> </a:t>
            </a:r>
            <a:r>
              <a:rPr lang="vi-VN" sz="2400" b="1" i="1" spc="5" dirty="0">
                <a:solidFill>
                  <a:srgbClr val="001F5F"/>
                </a:solidFill>
                <a:cs typeface="Arial"/>
              </a:rPr>
              <a:t>lượng</a:t>
            </a:r>
            <a:endParaRPr lang="vi-VN" sz="2400" dirty="0">
              <a:cs typeface="Arial"/>
            </a:endParaRPr>
          </a:p>
          <a:p>
            <a:pPr marL="214629" indent="-105410">
              <a:lnSpc>
                <a:spcPct val="100000"/>
              </a:lnSpc>
              <a:spcBef>
                <a:spcPts val="540"/>
              </a:spcBef>
              <a:buChar char="•"/>
              <a:tabLst>
                <a:tab pos="215265" algn="l"/>
              </a:tabLst>
            </a:pPr>
            <a:r>
              <a:rPr lang="vi-VN" sz="2400" dirty="0">
                <a:cs typeface="Arial"/>
              </a:rPr>
              <a:t>Buồng đếm: </a:t>
            </a:r>
            <a:r>
              <a:rPr lang="vi-VN" sz="2400" spc="5" dirty="0">
                <a:cs typeface="Arial"/>
              </a:rPr>
              <a:t>BĐ </a:t>
            </a:r>
            <a:r>
              <a:rPr lang="vi-VN" sz="2400" dirty="0">
                <a:cs typeface="Arial"/>
              </a:rPr>
              <a:t>hồng </a:t>
            </a:r>
            <a:r>
              <a:rPr lang="vi-VN" sz="2400" spc="5" dirty="0">
                <a:cs typeface="Arial"/>
              </a:rPr>
              <a:t>cầu (thực vật </a:t>
            </a:r>
            <a:r>
              <a:rPr lang="vi-VN" sz="2400" dirty="0">
                <a:cs typeface="Arial"/>
              </a:rPr>
              <a:t>nổi);</a:t>
            </a:r>
          </a:p>
          <a:p>
            <a:pPr marL="214629" indent="-105410">
              <a:lnSpc>
                <a:spcPct val="100000"/>
              </a:lnSpc>
              <a:spcBef>
                <a:spcPts val="525"/>
              </a:spcBef>
              <a:buChar char="•"/>
              <a:tabLst>
                <a:tab pos="215265" algn="l"/>
              </a:tabLst>
            </a:pPr>
            <a:r>
              <a:rPr lang="vi-VN" sz="2400" spc="5" dirty="0">
                <a:cs typeface="Arial"/>
              </a:rPr>
              <a:t>BĐ </a:t>
            </a:r>
            <a:r>
              <a:rPr lang="vi-VN" sz="2400" dirty="0">
                <a:cs typeface="Arial"/>
              </a:rPr>
              <a:t>Bogorov (động </a:t>
            </a:r>
            <a:r>
              <a:rPr lang="vi-VN" sz="2400" spc="5" dirty="0">
                <a:cs typeface="Arial"/>
              </a:rPr>
              <a:t>vật</a:t>
            </a:r>
            <a:r>
              <a:rPr lang="vi-VN" sz="2400" spc="-25" dirty="0">
                <a:cs typeface="Arial"/>
              </a:rPr>
              <a:t> </a:t>
            </a:r>
            <a:r>
              <a:rPr lang="vi-VN" sz="2400" dirty="0">
                <a:cs typeface="Arial"/>
              </a:rPr>
              <a:t>nổi)</a:t>
            </a:r>
            <a:endParaRPr lang="vi-VN" sz="2400" dirty="0">
              <a:cs typeface="Arial"/>
            </a:endParaRPr>
          </a:p>
        </p:txBody>
      </p:sp>
      <p:sp>
        <p:nvSpPr>
          <p:cNvPr id="6" name="object 51"/>
          <p:cNvSpPr/>
          <p:nvPr/>
        </p:nvSpPr>
        <p:spPr>
          <a:xfrm>
            <a:off x="5486400" y="3505200"/>
            <a:ext cx="2971800" cy="2895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3022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2230">
              <a:lnSpc>
                <a:spcPct val="100000"/>
              </a:lnSpc>
              <a:spcBef>
                <a:spcPts val="245"/>
              </a:spcBef>
            </a:pPr>
            <a:r>
              <a:rPr lang="vi-VN" sz="2400" b="1" dirty="0">
                <a:solidFill>
                  <a:srgbClr val="006FC0"/>
                </a:solidFill>
                <a:cs typeface="Arial"/>
              </a:rPr>
              <a:t>2.1.1. </a:t>
            </a:r>
            <a:r>
              <a:rPr lang="vi-VN" sz="2400" b="1" spc="5" dirty="0">
                <a:solidFill>
                  <a:srgbClr val="006FC0"/>
                </a:solidFill>
                <a:cs typeface="Arial"/>
              </a:rPr>
              <a:t>Phương pháp </a:t>
            </a:r>
            <a:r>
              <a:rPr lang="vi-VN" sz="2400" b="1" dirty="0">
                <a:solidFill>
                  <a:srgbClr val="006FC0"/>
                </a:solidFill>
                <a:cs typeface="Arial"/>
              </a:rPr>
              <a:t>loài </a:t>
            </a:r>
            <a:r>
              <a:rPr lang="vi-VN" sz="2400" b="1" spc="5" dirty="0">
                <a:solidFill>
                  <a:srgbClr val="006FC0"/>
                </a:solidFill>
                <a:cs typeface="Arial"/>
              </a:rPr>
              <a:t>đơn</a:t>
            </a:r>
            <a:r>
              <a:rPr lang="vi-VN" sz="2400" b="1" spc="-40" dirty="0">
                <a:solidFill>
                  <a:srgbClr val="006FC0"/>
                </a:solidFill>
                <a:cs typeface="Arial"/>
              </a:rPr>
              <a:t> </a:t>
            </a:r>
            <a:r>
              <a:rPr lang="vi-VN" sz="2400" b="1" dirty="0">
                <a:solidFill>
                  <a:srgbClr val="006FC0"/>
                </a:solidFill>
                <a:cs typeface="Arial"/>
              </a:rPr>
              <a:t>lẻ</a:t>
            </a:r>
            <a:endParaRPr lang="vi-VN" sz="2400" dirty="0">
              <a:cs typeface="Arial"/>
            </a:endParaRPr>
          </a:p>
          <a:p>
            <a:pPr marL="62230">
              <a:lnSpc>
                <a:spcPct val="100000"/>
              </a:lnSpc>
              <a:spcBef>
                <a:spcPts val="10"/>
              </a:spcBef>
            </a:pPr>
            <a:r>
              <a:rPr lang="vi-VN" sz="2400" b="1" i="1" dirty="0">
                <a:solidFill>
                  <a:srgbClr val="006FC0"/>
                </a:solidFill>
                <a:cs typeface="Arial"/>
              </a:rPr>
              <a:t>2.1.1.2. </a:t>
            </a:r>
            <a:r>
              <a:rPr lang="vi-VN" sz="2400" b="1" i="1" spc="5" dirty="0">
                <a:solidFill>
                  <a:srgbClr val="006FC0"/>
                </a:solidFill>
                <a:cs typeface="Arial"/>
              </a:rPr>
              <a:t>Sử dụng </a:t>
            </a:r>
            <a:r>
              <a:rPr lang="vi-VN" sz="2400" b="1" i="1" dirty="0">
                <a:solidFill>
                  <a:srgbClr val="006FC0"/>
                </a:solidFill>
                <a:cs typeface="Arial"/>
              </a:rPr>
              <a:t>loài </a:t>
            </a:r>
            <a:r>
              <a:rPr lang="vi-VN" sz="2400" b="1" i="1" spc="5" dirty="0">
                <a:solidFill>
                  <a:srgbClr val="006FC0"/>
                </a:solidFill>
                <a:cs typeface="Arial"/>
              </a:rPr>
              <a:t>nhạy cảm (Sensitive</a:t>
            </a:r>
            <a:r>
              <a:rPr lang="vi-VN" sz="2400" b="1" i="1" spc="-35" dirty="0">
                <a:solidFill>
                  <a:srgbClr val="006FC0"/>
                </a:solidFill>
                <a:cs typeface="Arial"/>
              </a:rPr>
              <a:t> </a:t>
            </a:r>
            <a:r>
              <a:rPr lang="vi-VN" sz="2400" b="1" i="1" spc="5" dirty="0">
                <a:solidFill>
                  <a:srgbClr val="006FC0"/>
                </a:solidFill>
                <a:cs typeface="Arial"/>
              </a:rPr>
              <a:t>species)</a:t>
            </a:r>
            <a:endParaRPr lang="vi-VN" sz="2400" dirty="0">
              <a:cs typeface="Arial"/>
            </a:endParaRPr>
          </a:p>
          <a:p>
            <a:pPr marL="167005" marR="188595" indent="-142240">
              <a:lnSpc>
                <a:spcPct val="118100"/>
              </a:lnSpc>
              <a:spcBef>
                <a:spcPts val="245"/>
              </a:spcBef>
              <a:tabLst>
                <a:tab pos="167005" algn="l"/>
              </a:tabLst>
            </a:pPr>
            <a:r>
              <a:rPr lang="vi-VN" sz="2400" spc="-10" dirty="0">
                <a:cs typeface="Arial"/>
              </a:rPr>
              <a:t>Đánh giá </a:t>
            </a:r>
            <a:r>
              <a:rPr lang="vi-VN" sz="2400" b="1" spc="-10" dirty="0">
                <a:cs typeface="Arial"/>
              </a:rPr>
              <a:t>tác </a:t>
            </a:r>
            <a:r>
              <a:rPr lang="vi-VN" sz="2400" b="1" spc="-5" dirty="0">
                <a:cs typeface="Arial"/>
              </a:rPr>
              <a:t>động </a:t>
            </a:r>
            <a:r>
              <a:rPr lang="vi-VN" sz="2400" b="1" spc="-10" dirty="0">
                <a:cs typeface="Arial"/>
              </a:rPr>
              <a:t>của chất gây </a:t>
            </a:r>
            <a:r>
              <a:rPr lang="vi-VN" sz="2400" b="1" spc="-5" dirty="0">
                <a:cs typeface="Arial"/>
              </a:rPr>
              <a:t>ô </a:t>
            </a:r>
            <a:r>
              <a:rPr lang="vi-VN" sz="2400" b="1" spc="-10" dirty="0">
                <a:cs typeface="Arial"/>
              </a:rPr>
              <a:t>nhiễm </a:t>
            </a:r>
            <a:r>
              <a:rPr lang="vi-VN" sz="2400" spc="-10" dirty="0">
                <a:cs typeface="Arial"/>
              </a:rPr>
              <a:t>lên </a:t>
            </a:r>
            <a:r>
              <a:rPr lang="vi-VN" sz="2400" b="1" spc="-10" dirty="0">
                <a:cs typeface="Arial"/>
              </a:rPr>
              <a:t>mật </a:t>
            </a:r>
            <a:r>
              <a:rPr lang="vi-VN" sz="2400" b="1" spc="-5" dirty="0">
                <a:cs typeface="Arial"/>
              </a:rPr>
              <a:t>độ</a:t>
            </a:r>
            <a:r>
              <a:rPr lang="vi-VN" sz="2400" spc="-5" dirty="0">
                <a:cs typeface="Arial"/>
              </a:rPr>
              <a:t>, sự  </a:t>
            </a:r>
            <a:r>
              <a:rPr lang="vi-VN" sz="2400" b="1" spc="-5" dirty="0">
                <a:cs typeface="Arial"/>
              </a:rPr>
              <a:t>phát triển</a:t>
            </a:r>
            <a:r>
              <a:rPr lang="vi-VN" sz="2400" spc="-5" dirty="0">
                <a:cs typeface="Arial"/>
              </a:rPr>
              <a:t>, </a:t>
            </a:r>
            <a:r>
              <a:rPr lang="vi-VN" sz="2400" b="1" spc="-10" dirty="0">
                <a:cs typeface="Arial"/>
              </a:rPr>
              <a:t>sinh </a:t>
            </a:r>
            <a:r>
              <a:rPr lang="vi-VN" sz="2400" b="1" spc="-5" dirty="0">
                <a:cs typeface="Arial"/>
              </a:rPr>
              <a:t>lý </a:t>
            </a:r>
            <a:r>
              <a:rPr lang="vi-VN" sz="2400" spc="-10" dirty="0">
                <a:cs typeface="Arial"/>
              </a:rPr>
              <a:t>của </a:t>
            </a:r>
            <a:r>
              <a:rPr lang="vi-VN" sz="2400" spc="-5" dirty="0">
                <a:cs typeface="Arial"/>
              </a:rPr>
              <a:t>sinh vật </a:t>
            </a:r>
            <a:r>
              <a:rPr lang="vi-VN" sz="2400" spc="-10" dirty="0">
                <a:cs typeface="Arial"/>
              </a:rPr>
              <a:t>thông qua quan hệ của  </a:t>
            </a:r>
            <a:r>
              <a:rPr lang="vi-VN" sz="2400" spc="-15" dirty="0">
                <a:cs typeface="Arial"/>
              </a:rPr>
              <a:t>nồng </a:t>
            </a:r>
            <a:r>
              <a:rPr lang="vi-VN" sz="2400" spc="-10" dirty="0">
                <a:cs typeface="Arial"/>
              </a:rPr>
              <a:t>độ chất </a:t>
            </a:r>
            <a:r>
              <a:rPr lang="vi-VN" sz="2400" spc="-5" dirty="0">
                <a:cs typeface="Arial"/>
              </a:rPr>
              <a:t>ô </a:t>
            </a:r>
            <a:r>
              <a:rPr lang="vi-VN" sz="2400" spc="-10" dirty="0">
                <a:cs typeface="Arial"/>
              </a:rPr>
              <a:t>nhiễm </a:t>
            </a:r>
            <a:r>
              <a:rPr lang="vi-VN" sz="2400" spc="-5" dirty="0">
                <a:cs typeface="Arial"/>
              </a:rPr>
              <a:t>với </a:t>
            </a:r>
            <a:r>
              <a:rPr lang="vi-VN" sz="2400" spc="-10" dirty="0">
                <a:cs typeface="Arial"/>
              </a:rPr>
              <a:t>sinh vật mẫn</a:t>
            </a:r>
            <a:r>
              <a:rPr lang="vi-VN" sz="2400" spc="35" dirty="0">
                <a:cs typeface="Arial"/>
              </a:rPr>
              <a:t> </a:t>
            </a:r>
            <a:r>
              <a:rPr lang="vi-VN" sz="2400" spc="-10" dirty="0">
                <a:cs typeface="Arial"/>
              </a:rPr>
              <a:t>cảm.</a:t>
            </a:r>
            <a:endParaRPr lang="vi-VN" sz="2400" dirty="0">
              <a:cs typeface="Arial"/>
            </a:endParaRPr>
          </a:p>
          <a:p>
            <a:pPr marL="167005" marR="210185" indent="-142240">
              <a:lnSpc>
                <a:spcPct val="118700"/>
              </a:lnSpc>
              <a:tabLst>
                <a:tab pos="167005" algn="l"/>
              </a:tabLst>
            </a:pPr>
            <a:r>
              <a:rPr lang="vi-VN" sz="2400" spc="-10" dirty="0">
                <a:cs typeface="Arial"/>
              </a:rPr>
              <a:t>Sự khác thường </a:t>
            </a:r>
            <a:r>
              <a:rPr lang="vi-VN" sz="2400" spc="-5" dirty="0">
                <a:cs typeface="Arial"/>
              </a:rPr>
              <a:t>về </a:t>
            </a:r>
            <a:r>
              <a:rPr lang="vi-VN" sz="2400" b="1" spc="-5" dirty="0">
                <a:cs typeface="Arial"/>
              </a:rPr>
              <a:t>hình thái </a:t>
            </a:r>
            <a:r>
              <a:rPr lang="vi-VN" sz="2400" spc="-10" dirty="0">
                <a:cs typeface="Arial"/>
              </a:rPr>
              <a:t>của </a:t>
            </a:r>
            <a:r>
              <a:rPr lang="vi-VN" sz="2400" spc="-15" dirty="0">
                <a:cs typeface="Arial"/>
              </a:rPr>
              <a:t>động </a:t>
            </a:r>
            <a:r>
              <a:rPr lang="vi-VN" sz="2400" spc="-10" dirty="0">
                <a:cs typeface="Arial"/>
              </a:rPr>
              <a:t>vật </a:t>
            </a:r>
            <a:r>
              <a:rPr lang="vi-VN" sz="2400" spc="-10" dirty="0" smtClean="0">
                <a:latin typeface="Wingdings"/>
                <a:cs typeface="Wingdings"/>
              </a:rPr>
              <a:t></a:t>
            </a:r>
            <a:r>
              <a:rPr lang="vi-VN" sz="2400" spc="-10" dirty="0" smtClean="0">
                <a:latin typeface="Times New Roman"/>
                <a:cs typeface="Times New Roman"/>
              </a:rPr>
              <a:t> </a:t>
            </a:r>
            <a:r>
              <a:rPr lang="vi-VN" sz="2400" spc="-5" dirty="0">
                <a:cs typeface="Arial"/>
              </a:rPr>
              <a:t>sự có </a:t>
            </a:r>
            <a:r>
              <a:rPr lang="vi-VN" sz="2400" spc="-10" dirty="0">
                <a:cs typeface="Arial"/>
              </a:rPr>
              <a:t>mặt  của chất gây </a:t>
            </a:r>
            <a:r>
              <a:rPr lang="vi-VN" sz="2400" spc="-5" dirty="0">
                <a:cs typeface="Arial"/>
              </a:rPr>
              <a:t>ô </a:t>
            </a:r>
            <a:r>
              <a:rPr lang="vi-VN" sz="2400" spc="-10" dirty="0">
                <a:cs typeface="Arial"/>
              </a:rPr>
              <a:t>nhiễm: Hình thái </a:t>
            </a:r>
            <a:r>
              <a:rPr lang="vi-VN" sz="2400" spc="-15" dirty="0">
                <a:cs typeface="Arial"/>
              </a:rPr>
              <a:t>đầu, </a:t>
            </a:r>
            <a:r>
              <a:rPr lang="vi-VN" sz="2400" spc="-5" dirty="0">
                <a:cs typeface="Arial"/>
              </a:rPr>
              <a:t>vỏ cơ </a:t>
            </a:r>
            <a:r>
              <a:rPr lang="vi-VN" sz="2400" spc="-10" dirty="0">
                <a:cs typeface="Arial"/>
              </a:rPr>
              <a:t>thể bị thay</a:t>
            </a:r>
            <a:r>
              <a:rPr lang="vi-VN" sz="2400" spc="75" dirty="0">
                <a:cs typeface="Arial"/>
              </a:rPr>
              <a:t> </a:t>
            </a:r>
            <a:r>
              <a:rPr lang="vi-VN" sz="2400" spc="-15" dirty="0">
                <a:cs typeface="Arial"/>
              </a:rPr>
              <a:t>đổi</a:t>
            </a:r>
            <a:endParaRPr lang="vi-VN" sz="2400" dirty="0">
              <a:cs typeface="Arial"/>
            </a:endParaRPr>
          </a:p>
          <a:p>
            <a:endParaRPr lang="en-US" dirty="0"/>
          </a:p>
        </p:txBody>
      </p:sp>
      <p:sp>
        <p:nvSpPr>
          <p:cNvPr id="4" name="object 21"/>
          <p:cNvSpPr/>
          <p:nvPr/>
        </p:nvSpPr>
        <p:spPr>
          <a:xfrm>
            <a:off x="533400" y="5105400"/>
            <a:ext cx="1828800" cy="1295400"/>
          </a:xfrm>
          <a:prstGeom prst="rect">
            <a:avLst/>
          </a:prstGeom>
          <a:blipFill>
            <a:blip r:embed="rId2" cstate="print"/>
            <a:stretch>
              <a:fillRect/>
            </a:stretch>
          </a:blipFill>
        </p:spPr>
        <p:txBody>
          <a:bodyPr wrap="square" lIns="0" tIns="0" rIns="0" bIns="0" rtlCol="0"/>
          <a:lstStyle/>
          <a:p>
            <a:endParaRPr/>
          </a:p>
        </p:txBody>
      </p:sp>
      <p:sp>
        <p:nvSpPr>
          <p:cNvPr id="5" name="object 24"/>
          <p:cNvSpPr/>
          <p:nvPr/>
        </p:nvSpPr>
        <p:spPr>
          <a:xfrm>
            <a:off x="2590800" y="5029200"/>
            <a:ext cx="2743200" cy="1371600"/>
          </a:xfrm>
          <a:prstGeom prst="rect">
            <a:avLst/>
          </a:prstGeom>
          <a:blipFill>
            <a:blip r:embed="rId3" cstate="print"/>
            <a:stretch>
              <a:fillRect/>
            </a:stretch>
          </a:blipFill>
        </p:spPr>
        <p:txBody>
          <a:bodyPr wrap="square" lIns="0" tIns="0" rIns="0" bIns="0" rtlCol="0"/>
          <a:lstStyle/>
          <a:p>
            <a:endParaRPr/>
          </a:p>
        </p:txBody>
      </p:sp>
      <p:sp>
        <p:nvSpPr>
          <p:cNvPr id="6" name="object 22"/>
          <p:cNvSpPr/>
          <p:nvPr/>
        </p:nvSpPr>
        <p:spPr>
          <a:xfrm>
            <a:off x="5791200" y="4876800"/>
            <a:ext cx="2514600" cy="15240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144219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marL="459105" lvl="3" indent="-396240">
              <a:lnSpc>
                <a:spcPct val="100000"/>
              </a:lnSpc>
              <a:spcBef>
                <a:spcPts val="10"/>
              </a:spcBef>
              <a:buFont typeface="Arial"/>
              <a:buAutoNum type="arabicPeriod" startAt="3"/>
              <a:tabLst>
                <a:tab pos="459740" algn="l"/>
              </a:tabLst>
            </a:pPr>
            <a:r>
              <a:rPr lang="vi-VN" sz="2400" b="1" i="1" spc="5" dirty="0">
                <a:solidFill>
                  <a:srgbClr val="006FC0"/>
                </a:solidFill>
                <a:cs typeface="Arial"/>
              </a:rPr>
              <a:t>Sử dụng </a:t>
            </a:r>
            <a:r>
              <a:rPr lang="vi-VN" sz="2400" b="1" i="1" dirty="0">
                <a:solidFill>
                  <a:srgbClr val="006FC0"/>
                </a:solidFill>
                <a:cs typeface="Arial"/>
              </a:rPr>
              <a:t>sinh vật </a:t>
            </a:r>
            <a:r>
              <a:rPr lang="vi-VN" sz="2400" b="1" i="1" spc="5" dirty="0">
                <a:solidFill>
                  <a:srgbClr val="006FC0"/>
                </a:solidFill>
                <a:cs typeface="Arial"/>
              </a:rPr>
              <a:t>tích tụ</a:t>
            </a:r>
            <a:r>
              <a:rPr lang="vi-VN" sz="2400" b="1" i="1" spc="-20" dirty="0">
                <a:solidFill>
                  <a:srgbClr val="006FC0"/>
                </a:solidFill>
                <a:cs typeface="Arial"/>
              </a:rPr>
              <a:t> </a:t>
            </a:r>
            <a:r>
              <a:rPr lang="vi-VN" sz="2400" b="1" i="1" spc="5" dirty="0">
                <a:solidFill>
                  <a:srgbClr val="006FC0"/>
                </a:solidFill>
                <a:cs typeface="Arial"/>
              </a:rPr>
              <a:t>(Bioaccumulator)</a:t>
            </a:r>
            <a:endParaRPr lang="vi-VN" sz="2400" dirty="0">
              <a:cs typeface="Arial"/>
            </a:endParaRPr>
          </a:p>
          <a:p>
            <a:pPr marL="344805" lvl="4" indent="-141605">
              <a:lnSpc>
                <a:spcPct val="100000"/>
              </a:lnSpc>
              <a:spcBef>
                <a:spcPts val="409"/>
              </a:spcBef>
              <a:buFont typeface="Arial"/>
              <a:buChar char="•"/>
              <a:tabLst>
                <a:tab pos="345440" algn="l"/>
              </a:tabLst>
            </a:pPr>
            <a:r>
              <a:rPr lang="vi-VN" sz="2400" spc="-10" dirty="0">
                <a:cs typeface="Arial"/>
              </a:rPr>
              <a:t>Rêu</a:t>
            </a:r>
            <a:endParaRPr lang="vi-VN" sz="2400" dirty="0">
              <a:cs typeface="Arial"/>
            </a:endParaRPr>
          </a:p>
          <a:p>
            <a:pPr marL="344805" lvl="4" indent="-141605">
              <a:lnSpc>
                <a:spcPct val="100000"/>
              </a:lnSpc>
              <a:spcBef>
                <a:spcPts val="155"/>
              </a:spcBef>
              <a:buChar char="•"/>
              <a:tabLst>
                <a:tab pos="345440" algn="l"/>
              </a:tabLst>
            </a:pPr>
            <a:r>
              <a:rPr lang="vi-VN" sz="2400" spc="-10" dirty="0">
                <a:cs typeface="Arial"/>
              </a:rPr>
              <a:t>Tảo</a:t>
            </a:r>
            <a:endParaRPr lang="vi-VN" sz="2400" dirty="0">
              <a:cs typeface="Arial"/>
            </a:endParaRPr>
          </a:p>
          <a:p>
            <a:pPr marL="344805" lvl="4" indent="-141605">
              <a:lnSpc>
                <a:spcPct val="100000"/>
              </a:lnSpc>
              <a:spcBef>
                <a:spcPts val="165"/>
              </a:spcBef>
              <a:buChar char="•"/>
              <a:tabLst>
                <a:tab pos="345440" algn="l"/>
              </a:tabLst>
            </a:pPr>
            <a:r>
              <a:rPr lang="vi-VN" sz="2400" spc="-5" dirty="0">
                <a:cs typeface="Arial"/>
              </a:rPr>
              <a:t>Thực</a:t>
            </a:r>
            <a:r>
              <a:rPr lang="vi-VN" sz="2400" spc="-105" dirty="0">
                <a:cs typeface="Arial"/>
              </a:rPr>
              <a:t> </a:t>
            </a:r>
            <a:r>
              <a:rPr lang="vi-VN" sz="2400" spc="-10" dirty="0">
                <a:cs typeface="Arial"/>
              </a:rPr>
              <a:t>vật</a:t>
            </a:r>
            <a:endParaRPr lang="vi-VN" sz="2400" dirty="0">
              <a:cs typeface="Arial"/>
            </a:endParaRPr>
          </a:p>
          <a:p>
            <a:pPr marL="344805" lvl="4" indent="-141605">
              <a:lnSpc>
                <a:spcPct val="100000"/>
              </a:lnSpc>
              <a:spcBef>
                <a:spcPts val="165"/>
              </a:spcBef>
              <a:buFont typeface="Arial"/>
              <a:buChar char="•"/>
              <a:tabLst>
                <a:tab pos="345440" algn="l"/>
              </a:tabLst>
            </a:pPr>
            <a:r>
              <a:rPr lang="vi-VN" sz="2400" spc="-5" dirty="0">
                <a:cs typeface="Arial"/>
              </a:rPr>
              <a:t>Cá</a:t>
            </a:r>
            <a:endParaRPr lang="vi-VN" sz="2400" dirty="0">
              <a:cs typeface="Arial"/>
            </a:endParaRPr>
          </a:p>
          <a:p>
            <a:pPr marL="344805" lvl="4" indent="-141605">
              <a:lnSpc>
                <a:spcPct val="100000"/>
              </a:lnSpc>
              <a:spcBef>
                <a:spcPts val="165"/>
              </a:spcBef>
              <a:buFont typeface="Arial"/>
              <a:buChar char="•"/>
              <a:tabLst>
                <a:tab pos="345440" algn="l"/>
              </a:tabLst>
            </a:pPr>
            <a:r>
              <a:rPr lang="vi-VN" sz="2400" spc="-15" dirty="0">
                <a:cs typeface="Arial"/>
              </a:rPr>
              <a:t>Không </a:t>
            </a:r>
            <a:r>
              <a:rPr lang="vi-VN" sz="2400" spc="-10" dirty="0">
                <a:cs typeface="Arial"/>
              </a:rPr>
              <a:t>xương</a:t>
            </a:r>
            <a:r>
              <a:rPr lang="vi-VN" sz="2400" spc="-35" dirty="0">
                <a:cs typeface="Arial"/>
              </a:rPr>
              <a:t> </a:t>
            </a:r>
            <a:r>
              <a:rPr lang="vi-VN" sz="2400" spc="-10" dirty="0">
                <a:cs typeface="Arial"/>
              </a:rPr>
              <a:t>sống</a:t>
            </a:r>
            <a:endParaRPr lang="vi-VN" sz="2400" dirty="0">
              <a:cs typeface="Arial"/>
            </a:endParaRPr>
          </a:p>
          <a:p>
            <a:endParaRPr lang="en-US" dirty="0"/>
          </a:p>
        </p:txBody>
      </p:sp>
      <p:sp>
        <p:nvSpPr>
          <p:cNvPr id="4" name="object 31"/>
          <p:cNvSpPr/>
          <p:nvPr/>
        </p:nvSpPr>
        <p:spPr>
          <a:xfrm>
            <a:off x="4495800" y="2057400"/>
            <a:ext cx="3581400" cy="3124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8"/>
          <p:cNvSpPr txBox="1">
            <a:spLocks noGrp="1"/>
          </p:cNvSpPr>
          <p:nvPr>
            <p:ph idx="1"/>
          </p:nvPr>
        </p:nvSpPr>
        <p:spPr>
          <a:xfrm>
            <a:off x="457200" y="685800"/>
            <a:ext cx="8229600" cy="5995872"/>
          </a:xfrm>
          <a:prstGeom prst="rect">
            <a:avLst/>
          </a:prstGeom>
          <a:ln w="24384">
            <a:solidFill>
              <a:srgbClr val="000000"/>
            </a:solidFill>
          </a:ln>
        </p:spPr>
        <p:txBody>
          <a:bodyPr vert="horz" wrap="square" lIns="0" tIns="19685" rIns="0" bIns="0" rtlCol="0">
            <a:spAutoFit/>
          </a:bodyPr>
          <a:lstStyle/>
          <a:p>
            <a:pPr marL="228600">
              <a:lnSpc>
                <a:spcPct val="100000"/>
              </a:lnSpc>
              <a:spcBef>
                <a:spcPts val="155"/>
              </a:spcBef>
            </a:pPr>
            <a:r>
              <a:rPr sz="2400" b="1" spc="5" dirty="0">
                <a:solidFill>
                  <a:srgbClr val="FF0000"/>
                </a:solidFill>
                <a:latin typeface="Arial"/>
                <a:cs typeface="Arial"/>
              </a:rPr>
              <a:t>2.1. </a:t>
            </a:r>
            <a:r>
              <a:rPr sz="2400" b="1" spc="20" dirty="0">
                <a:solidFill>
                  <a:srgbClr val="FF0000"/>
                </a:solidFill>
                <a:latin typeface="Arial"/>
                <a:cs typeface="Arial"/>
              </a:rPr>
              <a:t>PHƯƠNG </a:t>
            </a:r>
            <a:r>
              <a:rPr sz="2400" b="1" spc="15" dirty="0">
                <a:solidFill>
                  <a:srgbClr val="FF0000"/>
                </a:solidFill>
                <a:latin typeface="Arial"/>
                <a:cs typeface="Arial"/>
              </a:rPr>
              <a:t>PHÁP GIÁM SÁT </a:t>
            </a:r>
            <a:r>
              <a:rPr sz="2400" b="1" spc="10" dirty="0">
                <a:solidFill>
                  <a:srgbClr val="FF0000"/>
                </a:solidFill>
                <a:latin typeface="Arial"/>
                <a:cs typeface="Arial"/>
              </a:rPr>
              <a:t>SINH</a:t>
            </a:r>
            <a:r>
              <a:rPr sz="2400" b="1" spc="-125" dirty="0">
                <a:solidFill>
                  <a:srgbClr val="FF0000"/>
                </a:solidFill>
                <a:latin typeface="Arial"/>
                <a:cs typeface="Arial"/>
              </a:rPr>
              <a:t> </a:t>
            </a:r>
            <a:r>
              <a:rPr sz="2400" b="1" spc="15" dirty="0">
                <a:solidFill>
                  <a:srgbClr val="FF0000"/>
                </a:solidFill>
                <a:latin typeface="Arial"/>
                <a:cs typeface="Arial"/>
              </a:rPr>
              <a:t>HỌC</a:t>
            </a:r>
            <a:endParaRPr sz="2400" dirty="0">
              <a:latin typeface="Arial"/>
              <a:cs typeface="Arial"/>
            </a:endParaRPr>
          </a:p>
          <a:p>
            <a:pPr marL="109220">
              <a:lnSpc>
                <a:spcPct val="100000"/>
              </a:lnSpc>
              <a:spcBef>
                <a:spcPts val="245"/>
              </a:spcBef>
            </a:pPr>
            <a:r>
              <a:rPr sz="2400" b="1" dirty="0">
                <a:solidFill>
                  <a:srgbClr val="006FC0"/>
                </a:solidFill>
                <a:latin typeface="Arial"/>
                <a:cs typeface="Arial"/>
              </a:rPr>
              <a:t>2.1.2. </a:t>
            </a:r>
            <a:r>
              <a:rPr sz="2400" b="1" spc="5" dirty="0">
                <a:solidFill>
                  <a:srgbClr val="006FC0"/>
                </a:solidFill>
                <a:latin typeface="Arial"/>
                <a:cs typeface="Arial"/>
              </a:rPr>
              <a:t>Phương pháp đa</a:t>
            </a:r>
            <a:r>
              <a:rPr sz="2400" b="1" spc="-55" dirty="0">
                <a:solidFill>
                  <a:srgbClr val="006FC0"/>
                </a:solidFill>
                <a:latin typeface="Arial"/>
                <a:cs typeface="Arial"/>
              </a:rPr>
              <a:t> </a:t>
            </a:r>
            <a:r>
              <a:rPr sz="2400" b="1" dirty="0">
                <a:solidFill>
                  <a:srgbClr val="006FC0"/>
                </a:solidFill>
                <a:latin typeface="Arial"/>
                <a:cs typeface="Arial"/>
              </a:rPr>
              <a:t>loài</a:t>
            </a:r>
            <a:endParaRPr sz="2400" dirty="0">
              <a:latin typeface="Arial"/>
              <a:cs typeface="Arial"/>
            </a:endParaRPr>
          </a:p>
          <a:p>
            <a:pPr marL="109220">
              <a:lnSpc>
                <a:spcPct val="150000"/>
              </a:lnSpc>
              <a:spcBef>
                <a:spcPts val="520"/>
              </a:spcBef>
            </a:pPr>
            <a:r>
              <a:rPr sz="2400" b="1" i="1" spc="-10" dirty="0">
                <a:solidFill>
                  <a:srgbClr val="001F5F"/>
                </a:solidFill>
                <a:latin typeface="Arial"/>
                <a:cs typeface="Arial"/>
              </a:rPr>
              <a:t>1.  </a:t>
            </a:r>
            <a:r>
              <a:rPr sz="2400" b="1" i="1" spc="-5" dirty="0">
                <a:solidFill>
                  <a:srgbClr val="001F5F"/>
                </a:solidFill>
                <a:latin typeface="Arial"/>
                <a:cs typeface="Arial"/>
              </a:rPr>
              <a:t>Đo </a:t>
            </a:r>
            <a:r>
              <a:rPr sz="2400" b="1" i="1" spc="-10" dirty="0">
                <a:solidFill>
                  <a:srgbClr val="001F5F"/>
                </a:solidFill>
                <a:latin typeface="Arial"/>
                <a:cs typeface="Arial"/>
              </a:rPr>
              <a:t>mức </a:t>
            </a:r>
            <a:r>
              <a:rPr sz="2400" b="1" i="1" spc="-5" dirty="0">
                <a:solidFill>
                  <a:srgbClr val="001F5F"/>
                </a:solidFill>
                <a:latin typeface="Arial"/>
                <a:cs typeface="Arial"/>
              </a:rPr>
              <a:t>độ phong</a:t>
            </a:r>
            <a:r>
              <a:rPr sz="2400" b="1" i="1" spc="-10" dirty="0">
                <a:solidFill>
                  <a:srgbClr val="001F5F"/>
                </a:solidFill>
                <a:latin typeface="Arial"/>
                <a:cs typeface="Arial"/>
              </a:rPr>
              <a:t> </a:t>
            </a:r>
            <a:r>
              <a:rPr sz="2400" b="1" i="1" spc="-5" dirty="0">
                <a:solidFill>
                  <a:srgbClr val="001F5F"/>
                </a:solidFill>
                <a:latin typeface="Arial"/>
                <a:cs typeface="Arial"/>
              </a:rPr>
              <a:t>phú</a:t>
            </a:r>
            <a:endParaRPr sz="2400" dirty="0">
              <a:latin typeface="Arial"/>
              <a:cs typeface="Arial"/>
            </a:endParaRPr>
          </a:p>
          <a:p>
            <a:pPr marL="251460" marR="201930" indent="-142240">
              <a:lnSpc>
                <a:spcPct val="150000"/>
              </a:lnSpc>
              <a:spcBef>
                <a:spcPts val="50"/>
              </a:spcBef>
              <a:buChar char="•"/>
              <a:tabLst>
                <a:tab pos="251460" algn="l"/>
              </a:tabLst>
            </a:pPr>
            <a:r>
              <a:rPr sz="2400" spc="-5" dirty="0">
                <a:latin typeface="Arial"/>
                <a:cs typeface="Arial"/>
              </a:rPr>
              <a:t>Dựa </a:t>
            </a:r>
            <a:r>
              <a:rPr sz="2400" spc="-10" dirty="0">
                <a:latin typeface="Arial"/>
                <a:cs typeface="Arial"/>
              </a:rPr>
              <a:t>vào </a:t>
            </a:r>
            <a:r>
              <a:rPr sz="2400" spc="-5" dirty="0">
                <a:latin typeface="Arial"/>
                <a:cs typeface="Arial"/>
              </a:rPr>
              <a:t>số lượng </a:t>
            </a:r>
            <a:r>
              <a:rPr sz="2400" spc="-10" dirty="0">
                <a:latin typeface="Arial"/>
                <a:cs typeface="Arial"/>
              </a:rPr>
              <a:t>của đơn </a:t>
            </a:r>
            <a:r>
              <a:rPr sz="2400" spc="-5" dirty="0">
                <a:latin typeface="Arial"/>
                <a:cs typeface="Arial"/>
              </a:rPr>
              <a:t>vị </a:t>
            </a:r>
            <a:r>
              <a:rPr sz="2400" spc="-15" dirty="0">
                <a:latin typeface="Arial"/>
                <a:cs typeface="Arial"/>
              </a:rPr>
              <a:t>phân </a:t>
            </a:r>
            <a:r>
              <a:rPr sz="2400" spc="-10" dirty="0">
                <a:latin typeface="Arial"/>
                <a:cs typeface="Arial"/>
              </a:rPr>
              <a:t>loại tại một địa điểm  (họ, loài). Cần </a:t>
            </a:r>
            <a:r>
              <a:rPr sz="2400" spc="-15" dirty="0">
                <a:latin typeface="Arial"/>
                <a:cs typeface="Arial"/>
              </a:rPr>
              <a:t>nhận dạng </a:t>
            </a:r>
            <a:r>
              <a:rPr sz="2400" spc="-5" dirty="0">
                <a:latin typeface="Arial"/>
                <a:cs typeface="Arial"/>
              </a:rPr>
              <a:t>được </a:t>
            </a:r>
            <a:r>
              <a:rPr sz="2400" spc="-10" dirty="0">
                <a:latin typeface="Arial"/>
                <a:cs typeface="Arial"/>
              </a:rPr>
              <a:t>loài </a:t>
            </a:r>
            <a:r>
              <a:rPr sz="2400" spc="-15" dirty="0">
                <a:latin typeface="Arial"/>
                <a:cs typeface="Arial"/>
              </a:rPr>
              <a:t>hoặc</a:t>
            </a:r>
            <a:r>
              <a:rPr sz="2400" spc="60" dirty="0">
                <a:latin typeface="Arial"/>
                <a:cs typeface="Arial"/>
              </a:rPr>
              <a:t> </a:t>
            </a:r>
            <a:r>
              <a:rPr sz="2400" spc="-10" dirty="0">
                <a:latin typeface="Arial"/>
                <a:cs typeface="Arial"/>
              </a:rPr>
              <a:t>họ.</a:t>
            </a:r>
            <a:endParaRPr sz="2400" dirty="0">
              <a:latin typeface="Arial"/>
              <a:cs typeface="Arial"/>
            </a:endParaRPr>
          </a:p>
          <a:p>
            <a:pPr marL="109220">
              <a:lnSpc>
                <a:spcPct val="100000"/>
              </a:lnSpc>
              <a:spcBef>
                <a:spcPts val="100"/>
              </a:spcBef>
            </a:pPr>
            <a:r>
              <a:rPr sz="2400" b="1" i="1" spc="-10" dirty="0">
                <a:solidFill>
                  <a:srgbClr val="001F5F"/>
                </a:solidFill>
                <a:latin typeface="Arial"/>
                <a:cs typeface="Arial"/>
              </a:rPr>
              <a:t>2.  Sự liệt</a:t>
            </a:r>
            <a:r>
              <a:rPr sz="2400" b="1" i="1" spc="25" dirty="0">
                <a:solidFill>
                  <a:srgbClr val="001F5F"/>
                </a:solidFill>
                <a:latin typeface="Arial"/>
                <a:cs typeface="Arial"/>
              </a:rPr>
              <a:t> </a:t>
            </a:r>
            <a:r>
              <a:rPr sz="2400" b="1" i="1" spc="-15" dirty="0">
                <a:solidFill>
                  <a:srgbClr val="001F5F"/>
                </a:solidFill>
                <a:latin typeface="Arial"/>
                <a:cs typeface="Arial"/>
              </a:rPr>
              <a:t>kê</a:t>
            </a:r>
            <a:endParaRPr sz="2400" dirty="0">
              <a:latin typeface="Arial"/>
              <a:cs typeface="Arial"/>
            </a:endParaRPr>
          </a:p>
          <a:p>
            <a:pPr marL="251460" marR="149860" indent="-142240">
              <a:lnSpc>
                <a:spcPct val="118700"/>
              </a:lnSpc>
              <a:buFont typeface="Arial"/>
              <a:buChar char="•"/>
              <a:tabLst>
                <a:tab pos="251460" algn="l"/>
              </a:tabLst>
            </a:pPr>
            <a:r>
              <a:rPr sz="2400" spc="-10" dirty="0">
                <a:latin typeface="Arial"/>
                <a:cs typeface="Arial"/>
              </a:rPr>
              <a:t>Ghi </a:t>
            </a:r>
            <a:r>
              <a:rPr sz="2400" spc="-15" dirty="0">
                <a:latin typeface="Arial"/>
                <a:cs typeface="Arial"/>
              </a:rPr>
              <a:t>nhận </a:t>
            </a:r>
            <a:r>
              <a:rPr sz="2400" b="1" spc="-5" dirty="0">
                <a:latin typeface="Arial"/>
                <a:cs typeface="Arial"/>
              </a:rPr>
              <a:t>tổng </a:t>
            </a:r>
            <a:r>
              <a:rPr sz="2400" b="1" spc="-10" dirty="0">
                <a:latin typeface="Arial"/>
                <a:cs typeface="Arial"/>
              </a:rPr>
              <a:t>cá </a:t>
            </a:r>
            <a:r>
              <a:rPr sz="2400" b="1" spc="-5" dirty="0">
                <a:latin typeface="Arial"/>
                <a:cs typeface="Arial"/>
              </a:rPr>
              <a:t>thể </a:t>
            </a:r>
            <a:r>
              <a:rPr sz="2400" spc="-10" dirty="0">
                <a:latin typeface="Arial"/>
                <a:cs typeface="Arial"/>
              </a:rPr>
              <a:t>(không cần </a:t>
            </a:r>
            <a:r>
              <a:rPr sz="2400" spc="-15" dirty="0">
                <a:latin typeface="Arial"/>
                <a:cs typeface="Arial"/>
              </a:rPr>
              <a:t>nhận dạng) xác </a:t>
            </a:r>
            <a:r>
              <a:rPr sz="2400" spc="-10" dirty="0">
                <a:latin typeface="Arial"/>
                <a:cs typeface="Arial"/>
              </a:rPr>
              <a:t>định tỷ  </a:t>
            </a:r>
            <a:r>
              <a:rPr sz="2400" spc="-5" dirty="0">
                <a:latin typeface="Arial"/>
                <a:cs typeface="Arial"/>
              </a:rPr>
              <a:t>lệ giữa </a:t>
            </a:r>
            <a:r>
              <a:rPr sz="2400" spc="-10" dirty="0">
                <a:latin typeface="Arial"/>
                <a:cs typeface="Arial"/>
              </a:rPr>
              <a:t>độ </a:t>
            </a:r>
            <a:r>
              <a:rPr sz="2400" spc="-15" dirty="0">
                <a:latin typeface="Arial"/>
                <a:cs typeface="Arial"/>
              </a:rPr>
              <a:t>phong phú </a:t>
            </a:r>
            <a:r>
              <a:rPr sz="2400" spc="-10" dirty="0">
                <a:latin typeface="Arial"/>
                <a:cs typeface="Arial"/>
              </a:rPr>
              <a:t>của các </a:t>
            </a:r>
            <a:r>
              <a:rPr sz="2400" spc="-15" dirty="0">
                <a:latin typeface="Arial"/>
                <a:cs typeface="Arial"/>
              </a:rPr>
              <a:t>nhóm </a:t>
            </a:r>
            <a:r>
              <a:rPr sz="2400" spc="-10" dirty="0">
                <a:latin typeface="Arial"/>
                <a:cs typeface="Arial"/>
              </a:rPr>
              <a:t>sinh</a:t>
            </a:r>
            <a:r>
              <a:rPr sz="2400" spc="65" dirty="0">
                <a:latin typeface="Arial"/>
                <a:cs typeface="Arial"/>
              </a:rPr>
              <a:t> </a:t>
            </a:r>
            <a:r>
              <a:rPr sz="2400" spc="-10" dirty="0">
                <a:latin typeface="Arial"/>
                <a:cs typeface="Arial"/>
              </a:rPr>
              <a:t>vật</a:t>
            </a:r>
            <a:endParaRPr sz="2400" dirty="0">
              <a:latin typeface="Arial"/>
              <a:cs typeface="Arial"/>
            </a:endParaRPr>
          </a:p>
          <a:p>
            <a:pPr marL="533400" lvl="1" indent="-142240">
              <a:lnSpc>
                <a:spcPct val="100000"/>
              </a:lnSpc>
              <a:spcBef>
                <a:spcPts val="155"/>
              </a:spcBef>
              <a:buFont typeface="Wingdings"/>
              <a:buChar char=""/>
              <a:tabLst>
                <a:tab pos="533400" algn="l"/>
              </a:tabLst>
            </a:pPr>
            <a:r>
              <a:rPr sz="2400" spc="-10" dirty="0">
                <a:latin typeface="Arial"/>
                <a:cs typeface="Arial"/>
              </a:rPr>
              <a:t>Ví dụ tính các </a:t>
            </a:r>
            <a:r>
              <a:rPr sz="2400" spc="-5" dirty="0">
                <a:latin typeface="Arial"/>
                <a:cs typeface="Arial"/>
              </a:rPr>
              <a:t>tỷ lệ giữa </a:t>
            </a:r>
            <a:r>
              <a:rPr sz="2400" spc="-10" dirty="0">
                <a:latin typeface="Arial"/>
                <a:cs typeface="Arial"/>
              </a:rPr>
              <a:t>một </a:t>
            </a:r>
            <a:r>
              <a:rPr sz="2400" spc="-5" dirty="0">
                <a:latin typeface="Arial"/>
                <a:cs typeface="Arial"/>
              </a:rPr>
              <a:t>số </a:t>
            </a:r>
            <a:r>
              <a:rPr sz="2400" spc="-15" dirty="0">
                <a:latin typeface="Arial"/>
                <a:cs typeface="Arial"/>
              </a:rPr>
              <a:t>nhóm </a:t>
            </a:r>
            <a:r>
              <a:rPr sz="2400" spc="-10" dirty="0">
                <a:latin typeface="Arial"/>
                <a:cs typeface="Arial"/>
              </a:rPr>
              <a:t>sinh</a:t>
            </a:r>
            <a:r>
              <a:rPr sz="2400" spc="20" dirty="0">
                <a:latin typeface="Arial"/>
                <a:cs typeface="Arial"/>
              </a:rPr>
              <a:t> </a:t>
            </a:r>
            <a:r>
              <a:rPr sz="2400" spc="-10" dirty="0">
                <a:latin typeface="Arial"/>
                <a:cs typeface="Arial"/>
              </a:rPr>
              <a:t>vật</a:t>
            </a:r>
            <a:endParaRPr sz="2400" dirty="0">
              <a:latin typeface="Arial"/>
              <a:cs typeface="Arial"/>
            </a:endParaRPr>
          </a:p>
          <a:p>
            <a:pPr marL="533400" lvl="1" indent="-142240">
              <a:lnSpc>
                <a:spcPct val="100000"/>
              </a:lnSpc>
              <a:spcBef>
                <a:spcPts val="170"/>
              </a:spcBef>
              <a:buFont typeface="Wingdings"/>
              <a:buChar char=""/>
              <a:tabLst>
                <a:tab pos="533400" algn="l"/>
              </a:tabLst>
            </a:pPr>
            <a:r>
              <a:rPr sz="2400" spc="-10" dirty="0">
                <a:latin typeface="Arial"/>
                <a:cs typeface="Arial"/>
              </a:rPr>
              <a:t>Các </a:t>
            </a:r>
            <a:r>
              <a:rPr sz="2400" spc="-5" dirty="0">
                <a:latin typeface="Arial"/>
                <a:cs typeface="Arial"/>
              </a:rPr>
              <a:t>chỉ số </a:t>
            </a:r>
            <a:r>
              <a:rPr sz="2400" spc="-10" dirty="0">
                <a:latin typeface="Arial"/>
                <a:cs typeface="Arial"/>
              </a:rPr>
              <a:t>định </a:t>
            </a:r>
            <a:r>
              <a:rPr sz="2400" spc="-5" dirty="0">
                <a:latin typeface="Arial"/>
                <a:cs typeface="Arial"/>
              </a:rPr>
              <a:t>lượng: </a:t>
            </a:r>
            <a:r>
              <a:rPr sz="2400" spc="-10" dirty="0">
                <a:latin typeface="Arial"/>
                <a:cs typeface="Arial"/>
              </a:rPr>
              <a:t>Trent,</a:t>
            </a:r>
            <a:r>
              <a:rPr sz="2400" spc="-105" dirty="0">
                <a:latin typeface="Arial"/>
                <a:cs typeface="Arial"/>
              </a:rPr>
              <a:t> </a:t>
            </a:r>
            <a:r>
              <a:rPr sz="2400" dirty="0">
                <a:latin typeface="Arial"/>
                <a:cs typeface="Arial"/>
              </a:rPr>
              <a:t>BMWP</a:t>
            </a:r>
          </a:p>
          <a:p>
            <a:pPr marL="533400" lvl="1" indent="-142240">
              <a:lnSpc>
                <a:spcPct val="100000"/>
              </a:lnSpc>
              <a:spcBef>
                <a:spcPts val="165"/>
              </a:spcBef>
              <a:buFont typeface="Wingdings"/>
              <a:buChar char=""/>
              <a:tabLst>
                <a:tab pos="533400" algn="l"/>
              </a:tabLst>
            </a:pPr>
            <a:r>
              <a:rPr sz="2400" spc="-10" dirty="0">
                <a:latin typeface="Arial"/>
                <a:cs typeface="Arial"/>
              </a:rPr>
              <a:t>Các chỉ </a:t>
            </a:r>
            <a:r>
              <a:rPr sz="2400" spc="-5" dirty="0">
                <a:latin typeface="Arial"/>
                <a:cs typeface="Arial"/>
              </a:rPr>
              <a:t>số </a:t>
            </a:r>
            <a:r>
              <a:rPr sz="2400" spc="-15" dirty="0">
                <a:latin typeface="Arial"/>
                <a:cs typeface="Arial"/>
              </a:rPr>
              <a:t>bán </a:t>
            </a:r>
            <a:r>
              <a:rPr sz="2400" spc="-10" dirty="0">
                <a:latin typeface="Arial"/>
                <a:cs typeface="Arial"/>
              </a:rPr>
              <a:t>định </a:t>
            </a:r>
            <a:r>
              <a:rPr sz="2400" spc="-5" dirty="0">
                <a:latin typeface="Arial"/>
                <a:cs typeface="Arial"/>
              </a:rPr>
              <a:t>lượng: </a:t>
            </a:r>
            <a:r>
              <a:rPr sz="2400" spc="-15" dirty="0">
                <a:latin typeface="Arial"/>
                <a:cs typeface="Arial"/>
              </a:rPr>
              <a:t>Chandler,</a:t>
            </a:r>
            <a:r>
              <a:rPr sz="2400" spc="35" dirty="0">
                <a:latin typeface="Arial"/>
                <a:cs typeface="Arial"/>
              </a:rPr>
              <a:t> </a:t>
            </a:r>
            <a:r>
              <a:rPr sz="2400" spc="-10" dirty="0">
                <a:latin typeface="Arial"/>
                <a:cs typeface="Arial"/>
              </a:rPr>
              <a:t>Chutter’s</a:t>
            </a:r>
            <a:endParaRPr sz="2400" dirty="0">
              <a:latin typeface="Arial"/>
              <a:cs typeface="Arial"/>
            </a:endParaRPr>
          </a:p>
          <a:p>
            <a:pPr marL="533400" marR="250825" lvl="1" indent="-142240">
              <a:lnSpc>
                <a:spcPct val="118700"/>
              </a:lnSpc>
              <a:buFont typeface="Wingdings"/>
              <a:buChar char=""/>
              <a:tabLst>
                <a:tab pos="533400" algn="l"/>
              </a:tabLst>
            </a:pPr>
            <a:r>
              <a:rPr sz="2400" spc="-10" dirty="0">
                <a:latin typeface="Arial"/>
                <a:cs typeface="Arial"/>
              </a:rPr>
              <a:t>Các chỉ </a:t>
            </a:r>
            <a:r>
              <a:rPr sz="2400" spc="-5" dirty="0">
                <a:latin typeface="Arial"/>
                <a:cs typeface="Arial"/>
              </a:rPr>
              <a:t>số </a:t>
            </a:r>
            <a:r>
              <a:rPr sz="2400" spc="-10" dirty="0">
                <a:latin typeface="Arial"/>
                <a:cs typeface="Arial"/>
              </a:rPr>
              <a:t>đa dạng: </a:t>
            </a:r>
            <a:r>
              <a:rPr sz="2400" spc="-15" dirty="0">
                <a:latin typeface="Arial"/>
                <a:cs typeface="Arial"/>
              </a:rPr>
              <a:t>Shannon </a:t>
            </a:r>
            <a:r>
              <a:rPr sz="2400" spc="-10" dirty="0">
                <a:latin typeface="Arial"/>
                <a:cs typeface="Arial"/>
              </a:rPr>
              <a:t>Weiner, Simpson,  Margalef,</a:t>
            </a:r>
            <a:r>
              <a:rPr sz="2400" spc="-50" dirty="0">
                <a:latin typeface="Arial"/>
                <a:cs typeface="Arial"/>
              </a:rPr>
              <a:t> </a:t>
            </a:r>
            <a:r>
              <a:rPr sz="2400" spc="-10" dirty="0">
                <a:latin typeface="Arial"/>
                <a:cs typeface="Arial"/>
              </a:rPr>
              <a:t>Menhinick.</a:t>
            </a:r>
            <a:endParaRPr sz="2400" dirty="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object 8"/>
          <p:cNvSpPr txBox="1"/>
          <p:nvPr/>
        </p:nvSpPr>
        <p:spPr>
          <a:xfrm>
            <a:off x="480059" y="685800"/>
            <a:ext cx="7825741" cy="2363468"/>
          </a:xfrm>
          <a:prstGeom prst="rect">
            <a:avLst/>
          </a:prstGeom>
          <a:ln w="24384">
            <a:solidFill>
              <a:srgbClr val="000000"/>
            </a:solidFill>
          </a:ln>
        </p:spPr>
        <p:txBody>
          <a:bodyPr vert="horz" wrap="square" lIns="0" tIns="19050" rIns="0" bIns="0" rtlCol="0">
            <a:spAutoFit/>
          </a:bodyPr>
          <a:lstStyle/>
          <a:p>
            <a:pPr marL="228600">
              <a:lnSpc>
                <a:spcPct val="150000"/>
              </a:lnSpc>
              <a:spcBef>
                <a:spcPts val="150"/>
              </a:spcBef>
            </a:pPr>
            <a:r>
              <a:rPr sz="2400" b="1" spc="10" dirty="0">
                <a:solidFill>
                  <a:srgbClr val="FF0000"/>
                </a:solidFill>
                <a:latin typeface="Arial"/>
                <a:cs typeface="Arial"/>
              </a:rPr>
              <a:t>2.1. </a:t>
            </a:r>
            <a:r>
              <a:rPr sz="2400" b="1" spc="15" dirty="0">
                <a:solidFill>
                  <a:srgbClr val="FF0000"/>
                </a:solidFill>
                <a:latin typeface="Arial"/>
                <a:cs typeface="Arial"/>
              </a:rPr>
              <a:t>PHƯƠNG PHÁP </a:t>
            </a:r>
            <a:r>
              <a:rPr sz="2400" b="1" spc="10" dirty="0">
                <a:solidFill>
                  <a:srgbClr val="FF0000"/>
                </a:solidFill>
                <a:latin typeface="Arial"/>
                <a:cs typeface="Arial"/>
              </a:rPr>
              <a:t>GIÁM SÁT SINH</a:t>
            </a:r>
            <a:r>
              <a:rPr sz="2400" b="1" spc="-70" dirty="0">
                <a:solidFill>
                  <a:srgbClr val="FF0000"/>
                </a:solidFill>
                <a:latin typeface="Arial"/>
                <a:cs typeface="Arial"/>
              </a:rPr>
              <a:t> </a:t>
            </a:r>
            <a:r>
              <a:rPr sz="2400" b="1" spc="15" dirty="0">
                <a:solidFill>
                  <a:srgbClr val="FF0000"/>
                </a:solidFill>
                <a:latin typeface="Arial"/>
                <a:cs typeface="Arial"/>
              </a:rPr>
              <a:t>HỌC</a:t>
            </a:r>
            <a:endParaRPr sz="2400" dirty="0">
              <a:latin typeface="Arial"/>
              <a:cs typeface="Arial"/>
            </a:endParaRPr>
          </a:p>
          <a:p>
            <a:pPr marL="109220">
              <a:lnSpc>
                <a:spcPct val="150000"/>
              </a:lnSpc>
              <a:spcBef>
                <a:spcPts val="245"/>
              </a:spcBef>
            </a:pPr>
            <a:r>
              <a:rPr sz="2400" b="1" dirty="0">
                <a:solidFill>
                  <a:srgbClr val="006FC0"/>
                </a:solidFill>
                <a:latin typeface="Arial"/>
                <a:cs typeface="Arial"/>
              </a:rPr>
              <a:t>2.1.2. </a:t>
            </a:r>
            <a:r>
              <a:rPr sz="2400" b="1" spc="5" dirty="0">
                <a:solidFill>
                  <a:srgbClr val="006FC0"/>
                </a:solidFill>
                <a:latin typeface="Arial"/>
                <a:cs typeface="Arial"/>
              </a:rPr>
              <a:t>Phương pháp đa</a:t>
            </a:r>
            <a:r>
              <a:rPr sz="2400" b="1" spc="-55" dirty="0">
                <a:solidFill>
                  <a:srgbClr val="006FC0"/>
                </a:solidFill>
                <a:latin typeface="Arial"/>
                <a:cs typeface="Arial"/>
              </a:rPr>
              <a:t> </a:t>
            </a:r>
            <a:r>
              <a:rPr sz="2400" b="1" dirty="0">
                <a:solidFill>
                  <a:srgbClr val="006FC0"/>
                </a:solidFill>
                <a:latin typeface="Arial"/>
                <a:cs typeface="Arial"/>
              </a:rPr>
              <a:t>loài</a:t>
            </a:r>
            <a:endParaRPr sz="2400" dirty="0">
              <a:latin typeface="Arial"/>
              <a:cs typeface="Arial"/>
            </a:endParaRPr>
          </a:p>
          <a:p>
            <a:pPr marL="109220">
              <a:lnSpc>
                <a:spcPct val="150000"/>
              </a:lnSpc>
              <a:spcBef>
                <a:spcPts val="550"/>
              </a:spcBef>
            </a:pPr>
            <a:r>
              <a:rPr sz="2400" b="1" i="1" dirty="0">
                <a:solidFill>
                  <a:srgbClr val="001F5F"/>
                </a:solidFill>
                <a:latin typeface="Arial"/>
                <a:cs typeface="Arial"/>
              </a:rPr>
              <a:t>2.  </a:t>
            </a:r>
            <a:r>
              <a:rPr sz="2400" b="1" i="1" spc="5" dirty="0">
                <a:solidFill>
                  <a:srgbClr val="001F5F"/>
                </a:solidFill>
                <a:latin typeface="Arial"/>
                <a:cs typeface="Arial"/>
              </a:rPr>
              <a:t>Sự </a:t>
            </a:r>
            <a:r>
              <a:rPr sz="2400" b="1" i="1" dirty="0">
                <a:solidFill>
                  <a:srgbClr val="001F5F"/>
                </a:solidFill>
                <a:latin typeface="Arial"/>
                <a:cs typeface="Arial"/>
              </a:rPr>
              <a:t>liệt kê: </a:t>
            </a:r>
            <a:r>
              <a:rPr sz="2400" dirty="0">
                <a:latin typeface="Arial"/>
                <a:cs typeface="Arial"/>
              </a:rPr>
              <a:t>tỷ </a:t>
            </a:r>
            <a:r>
              <a:rPr sz="2400" spc="5" dirty="0">
                <a:latin typeface="Arial"/>
                <a:cs typeface="Arial"/>
              </a:rPr>
              <a:t>lệ giữa </a:t>
            </a:r>
            <a:r>
              <a:rPr sz="2400" dirty="0">
                <a:latin typeface="Arial"/>
                <a:cs typeface="Arial"/>
              </a:rPr>
              <a:t>một </a:t>
            </a:r>
            <a:r>
              <a:rPr sz="2400" spc="5" dirty="0">
                <a:latin typeface="Arial"/>
                <a:cs typeface="Arial"/>
              </a:rPr>
              <a:t>số nhóm sinh</a:t>
            </a:r>
            <a:r>
              <a:rPr sz="2400" spc="-90" dirty="0">
                <a:latin typeface="Arial"/>
                <a:cs typeface="Arial"/>
              </a:rPr>
              <a:t> </a:t>
            </a:r>
            <a:r>
              <a:rPr sz="2400" spc="5" dirty="0">
                <a:latin typeface="Arial"/>
                <a:cs typeface="Arial"/>
              </a:rPr>
              <a:t>vật</a:t>
            </a:r>
            <a:endParaRPr sz="2400" dirty="0">
              <a:latin typeface="Arial"/>
              <a:cs typeface="Arial"/>
            </a:endParaRPr>
          </a:p>
          <a:p>
            <a:pPr marL="251460" indent="-142240">
              <a:lnSpc>
                <a:spcPct val="150000"/>
              </a:lnSpc>
              <a:spcBef>
                <a:spcPts val="180"/>
              </a:spcBef>
              <a:buFont typeface="Arial"/>
              <a:buChar char="•"/>
              <a:tabLst>
                <a:tab pos="252095" algn="l"/>
              </a:tabLst>
            </a:pPr>
            <a:r>
              <a:rPr sz="2400" b="1" spc="-5" dirty="0">
                <a:latin typeface="Arial"/>
                <a:cs typeface="Arial"/>
              </a:rPr>
              <a:t>Chrironomidae/Côn trùng </a:t>
            </a:r>
            <a:r>
              <a:rPr sz="2400" b="1" spc="-10" dirty="0">
                <a:latin typeface="Arial"/>
                <a:cs typeface="Arial"/>
              </a:rPr>
              <a:t>khác: </a:t>
            </a:r>
            <a:r>
              <a:rPr sz="2400" b="1" dirty="0">
                <a:latin typeface="Arial"/>
                <a:cs typeface="Arial"/>
              </a:rPr>
              <a:t>Muỗi </a:t>
            </a:r>
            <a:r>
              <a:rPr sz="2400" b="1" spc="-10" dirty="0">
                <a:latin typeface="Arial"/>
                <a:cs typeface="Arial"/>
              </a:rPr>
              <a:t>chỉ</a:t>
            </a:r>
            <a:r>
              <a:rPr sz="2400" b="1" spc="-145" dirty="0">
                <a:latin typeface="Arial"/>
                <a:cs typeface="Arial"/>
              </a:rPr>
              <a:t> </a:t>
            </a:r>
            <a:r>
              <a:rPr sz="2400" b="1" spc="-5" dirty="0">
                <a:latin typeface="Arial"/>
                <a:cs typeface="Arial"/>
              </a:rPr>
              <a:t>hồng/CTK</a:t>
            </a:r>
            <a:endParaRPr sz="2400" dirty="0">
              <a:latin typeface="Arial"/>
              <a:cs typeface="Arial"/>
            </a:endParaRPr>
          </a:p>
        </p:txBody>
      </p:sp>
      <p:sp>
        <p:nvSpPr>
          <p:cNvPr id="6" name="object 9"/>
          <p:cNvSpPr/>
          <p:nvPr/>
        </p:nvSpPr>
        <p:spPr>
          <a:xfrm>
            <a:off x="4419600" y="3962400"/>
            <a:ext cx="2659285" cy="1862536"/>
          </a:xfrm>
          <a:prstGeom prst="rect">
            <a:avLst/>
          </a:prstGeom>
          <a:blipFill>
            <a:blip r:embed="rId2" cstate="print"/>
            <a:stretch>
              <a:fillRect/>
            </a:stretch>
          </a:blipFill>
        </p:spPr>
        <p:txBody>
          <a:bodyPr wrap="square" lIns="0" tIns="0" rIns="0" bIns="0" rtlCol="0"/>
          <a:lstStyle/>
          <a:p>
            <a:endParaRPr/>
          </a:p>
        </p:txBody>
      </p:sp>
      <p:sp>
        <p:nvSpPr>
          <p:cNvPr id="7" name="object 10"/>
          <p:cNvSpPr/>
          <p:nvPr/>
        </p:nvSpPr>
        <p:spPr>
          <a:xfrm>
            <a:off x="609600" y="4038600"/>
            <a:ext cx="2861386" cy="137644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p:nvPr/>
        </p:nvSpPr>
        <p:spPr>
          <a:xfrm>
            <a:off x="1835697" y="1714626"/>
            <a:ext cx="5569575" cy="3792704"/>
          </a:xfrm>
          <a:prstGeom prst="rect">
            <a:avLst/>
          </a:prstGeom>
          <a:blipFill>
            <a:blip r:embed="rId2" cstate="print"/>
            <a:stretch>
              <a:fillRect/>
            </a:stretch>
          </a:blipFill>
        </p:spPr>
        <p:txBody>
          <a:bodyPr wrap="square" lIns="0" tIns="0" rIns="0" bIns="0" rtlCol="0"/>
          <a:lstStyle/>
          <a:p>
            <a:endParaRPr/>
          </a:p>
        </p:txBody>
      </p:sp>
      <p:sp>
        <p:nvSpPr>
          <p:cNvPr id="5" name="object 12"/>
          <p:cNvSpPr/>
          <p:nvPr/>
        </p:nvSpPr>
        <p:spPr>
          <a:xfrm>
            <a:off x="5458741" y="1738019"/>
            <a:ext cx="1093638" cy="951815"/>
          </a:xfrm>
          <a:prstGeom prst="rect">
            <a:avLst/>
          </a:prstGeom>
          <a:blipFill>
            <a:blip r:embed="rId3" cstate="print"/>
            <a:stretch>
              <a:fillRect/>
            </a:stretch>
          </a:blipFill>
        </p:spPr>
        <p:txBody>
          <a:bodyPr wrap="square" lIns="0" tIns="0" rIns="0" bIns="0" rtlCol="0"/>
          <a:lstStyle/>
          <a:p>
            <a:endParaRPr/>
          </a:p>
        </p:txBody>
      </p:sp>
      <p:sp>
        <p:nvSpPr>
          <p:cNvPr id="6" name="object 13"/>
          <p:cNvSpPr/>
          <p:nvPr/>
        </p:nvSpPr>
        <p:spPr>
          <a:xfrm>
            <a:off x="838200" y="1527428"/>
            <a:ext cx="7467600" cy="4720972"/>
          </a:xfrm>
          <a:custGeom>
            <a:avLst/>
            <a:gdLst/>
            <a:ahLst/>
            <a:cxnLst/>
            <a:rect l="l" t="t" r="r" b="b"/>
            <a:pathLst>
              <a:path w="2811145" h="2108200">
                <a:moveTo>
                  <a:pt x="0" y="2107946"/>
                </a:moveTo>
                <a:lnTo>
                  <a:pt x="2810891" y="2107946"/>
                </a:lnTo>
                <a:lnTo>
                  <a:pt x="2810891" y="0"/>
                </a:lnTo>
                <a:lnTo>
                  <a:pt x="0" y="0"/>
                </a:lnTo>
                <a:lnTo>
                  <a:pt x="0" y="2107946"/>
                </a:lnTo>
                <a:close/>
              </a:path>
            </a:pathLst>
          </a:custGeom>
          <a:ln w="24384">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3321</Words>
  <Application>Microsoft Office PowerPoint</Application>
  <PresentationFormat>On-screen Show (4:3)</PresentationFormat>
  <Paragraphs>299</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PPNC CHỈ THỊ SINH HỌC MT NỘI DUNG CHÍNH 1.PHƯƠNG PHÁP GIÁM SÁT SINH HỌC  2. PHƯƠNG PHÁP THU MẪU  3.PHƯƠNG PHÁP SỬ DỤNG CHỈ THỊ SINH HỌC TRONG  NGHIÊN CỨU Ô NHIỄM MÔI TRƯỜNG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PPNC CHỈ THỊ SINH HỌC MT NỘI DUNG CHÍNH 1.PHƯƠNG PHÁP GIÁM SÁT SINH HỌC  2. PHƯƠNG PHÁP THU MẪU  3.PHƯƠNG PHÁP SỬ DỤNG CHỈ THỊ SINH HỌC TRONG  NGHIÊN CỨU Ô NHIỄM MÔI TRƯỜNG </dc:title>
  <dc:creator>nghia</dc:creator>
  <cp:lastModifiedBy>HOME</cp:lastModifiedBy>
  <cp:revision>8</cp:revision>
  <dcterms:created xsi:type="dcterms:W3CDTF">2016-01-18T07:16:28Z</dcterms:created>
  <dcterms:modified xsi:type="dcterms:W3CDTF">2016-08-19T00:10:26Z</dcterms:modified>
</cp:coreProperties>
</file>