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8" r:id="rId3"/>
    <p:sldId id="259" r:id="rId4"/>
    <p:sldId id="260" r:id="rId5"/>
    <p:sldId id="261" r:id="rId6"/>
    <p:sldId id="262" r:id="rId7"/>
    <p:sldId id="263" r:id="rId8"/>
    <p:sldId id="285" r:id="rId9"/>
    <p:sldId id="299" r:id="rId10"/>
    <p:sldId id="300" r:id="rId11"/>
    <p:sldId id="266" r:id="rId12"/>
    <p:sldId id="301" r:id="rId13"/>
    <p:sldId id="267" r:id="rId14"/>
    <p:sldId id="268" r:id="rId15"/>
    <p:sldId id="302" r:id="rId16"/>
    <p:sldId id="303" r:id="rId17"/>
    <p:sldId id="304" r:id="rId18"/>
    <p:sldId id="286" r:id="rId19"/>
    <p:sldId id="287" r:id="rId20"/>
    <p:sldId id="289" r:id="rId21"/>
    <p:sldId id="290" r:id="rId22"/>
    <p:sldId id="291" r:id="rId23"/>
    <p:sldId id="292" r:id="rId24"/>
    <p:sldId id="293" r:id="rId25"/>
    <p:sldId id="294" r:id="rId26"/>
    <p:sldId id="295" r:id="rId27"/>
    <p:sldId id="280" r:id="rId28"/>
    <p:sldId id="296" r:id="rId29"/>
    <p:sldId id="297" r:id="rId30"/>
    <p:sldId id="298" r:id="rId31"/>
    <p:sldId id="28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8315" autoAdjust="0"/>
  </p:normalViewPr>
  <p:slideViewPr>
    <p:cSldViewPr>
      <p:cViewPr varScale="1">
        <p:scale>
          <a:sx n="52" d="100"/>
          <a:sy n="52" d="100"/>
        </p:scale>
        <p:origin x="-18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718DF2-2456-4F06-B2C7-E45DE351BBA4}" type="datetimeFigureOut">
              <a:rPr lang="en-US" smtClean="0"/>
              <a:pPr/>
              <a:t>12/31/2015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F8CC04-4EED-4CD8-8D9C-F55B631F2AA3}" type="slidenum">
              <a:rPr lang="en-US" smtClean="0"/>
              <a:pPr/>
              <a:t>‹#›</a:t>
            </a:fld>
            <a:endParaRPr lang="en-US"/>
          </a:p>
        </p:txBody>
      </p:sp>
    </p:spTree>
    <p:extLst>
      <p:ext uri="{BB962C8B-B14F-4D97-AF65-F5344CB8AC3E}">
        <p14:creationId xmlns="" xmlns:p14="http://schemas.microsoft.com/office/powerpoint/2010/main" val="1867725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1800"/>
              </a:spcBef>
            </a:pPr>
            <a:r>
              <a:rPr lang="en-US" sz="1200" dirty="0" err="1" smtClean="0">
                <a:latin typeface="Times New Roman" pitchFamily="18" charset="0"/>
                <a:cs typeface="Times New Roman" pitchFamily="18" charset="0"/>
              </a:rPr>
              <a:t>Từ</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những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năm</a:t>
            </a:r>
            <a:r>
              <a:rPr lang="en-US" sz="1200" dirty="0" smtClean="0">
                <a:latin typeface="Times New Roman" pitchFamily="18" charset="0"/>
                <a:cs typeface="Times New Roman" pitchFamily="18" charset="0"/>
              </a:rPr>
              <a:t> 30 </a:t>
            </a:r>
            <a:r>
              <a:rPr lang="en-US" sz="1200" dirty="0" err="1" smtClean="0">
                <a:latin typeface="Times New Roman" pitchFamily="18" charset="0"/>
                <a:cs typeface="Times New Roman" pitchFamily="18" charset="0"/>
              </a:rPr>
              <a:t>của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thế</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kỹ</a:t>
            </a:r>
            <a:r>
              <a:rPr lang="en-US" sz="1200" dirty="0" smtClean="0">
                <a:latin typeface="Times New Roman" pitchFamily="18" charset="0"/>
                <a:cs typeface="Times New Roman" pitchFamily="18" charset="0"/>
              </a:rPr>
              <a:t> XX </a:t>
            </a:r>
            <a:r>
              <a:rPr lang="en-US" sz="1200" dirty="0" err="1" smtClean="0">
                <a:latin typeface="Times New Roman" pitchFamily="18" charset="0"/>
                <a:cs typeface="Times New Roman" pitchFamily="18" charset="0"/>
              </a:rPr>
              <a:t>trở</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về</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trước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là</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thời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kỳ</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của</a:t>
            </a:r>
            <a:r>
              <a:rPr lang="en-US" sz="1200" dirty="0" smtClean="0">
                <a:latin typeface="Times New Roman" pitchFamily="18" charset="0"/>
                <a:cs typeface="Times New Roman" pitchFamily="18" charset="0"/>
              </a:rPr>
              <a:t> CNTD </a:t>
            </a:r>
            <a:r>
              <a:rPr lang="en-US" sz="1200" dirty="0" err="1" smtClean="0">
                <a:latin typeface="Times New Roman" pitchFamily="18" charset="0"/>
                <a:cs typeface="Times New Roman" pitchFamily="18" charset="0"/>
              </a:rPr>
              <a:t>cũ</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Với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sự</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phát</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triển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của</a:t>
            </a:r>
            <a:r>
              <a:rPr lang="en-US" sz="1200" dirty="0" smtClean="0">
                <a:latin typeface="Times New Roman" pitchFamily="18" charset="0"/>
                <a:cs typeface="Times New Roman" pitchFamily="18" charset="0"/>
              </a:rPr>
              <a:t> CNTB </a:t>
            </a:r>
            <a:r>
              <a:rPr lang="en-US" sz="1200" dirty="0" err="1" smtClean="0">
                <a:latin typeface="Times New Roman" pitchFamily="18" charset="0"/>
                <a:cs typeface="Times New Roman" pitchFamily="18" charset="0"/>
              </a:rPr>
              <a:t>đường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Nhà</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nước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và</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sự</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xuất</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hiện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của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lý</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thuyết</a:t>
            </a:r>
            <a:r>
              <a:rPr lang="en-US" sz="1200" dirty="0" smtClean="0">
                <a:latin typeface="Times New Roman" pitchFamily="18" charset="0"/>
                <a:cs typeface="Times New Roman" pitchFamily="18" charset="0"/>
              </a:rPr>
              <a:t> Keynes =&gt; </a:t>
            </a:r>
            <a:r>
              <a:rPr lang="en-US" sz="1200" dirty="0" err="1" smtClean="0">
                <a:latin typeface="Times New Roman" pitchFamily="18" charset="0"/>
                <a:cs typeface="Times New Roman" pitchFamily="18" charset="0"/>
              </a:rPr>
              <a:t>Trường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phái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kinh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tế</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tự</a:t>
            </a:r>
            <a:r>
              <a:rPr lang="en-US" sz="1200" dirty="0" smtClean="0">
                <a:latin typeface="Times New Roman" pitchFamily="18" charset="0"/>
                <a:cs typeface="Times New Roman" pitchFamily="18" charset="0"/>
              </a:rPr>
              <a:t> do </a:t>
            </a:r>
            <a:r>
              <a:rPr lang="en-US" sz="1200" dirty="0" err="1" smtClean="0">
                <a:latin typeface="Times New Roman" pitchFamily="18" charset="0"/>
                <a:cs typeface="Times New Roman" pitchFamily="18" charset="0"/>
              </a:rPr>
              <a:t>mất</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địa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vị</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thống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trị</a:t>
            </a:r>
            <a:endParaRPr lang="en-US" sz="1200" dirty="0" smtClean="0">
              <a:latin typeface="Times New Roman" pitchFamily="18" charset="0"/>
              <a:cs typeface="Times New Roman" pitchFamily="18" charset="0"/>
            </a:endParaRPr>
          </a:p>
          <a:p>
            <a:pPr>
              <a:spcBef>
                <a:spcPts val="1800"/>
              </a:spcBef>
            </a:pPr>
            <a:r>
              <a:rPr lang="en-US" sz="1200" dirty="0" err="1" smtClean="0">
                <a:latin typeface="Times New Roman" pitchFamily="18" charset="0"/>
                <a:cs typeface="Times New Roman" pitchFamily="18" charset="0"/>
              </a:rPr>
              <a:t>Những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thành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tựu</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quản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lý</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kinh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tế</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theo</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đường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lối</a:t>
            </a:r>
            <a:r>
              <a:rPr lang="en-US" sz="1200" dirty="0" smtClean="0">
                <a:latin typeface="Times New Roman" pitchFamily="18" charset="0"/>
                <a:cs typeface="Times New Roman" pitchFamily="18" charset="0"/>
              </a:rPr>
              <a:t> CNXH </a:t>
            </a:r>
            <a:r>
              <a:rPr lang="en-US" sz="1200" dirty="0" err="1" smtClean="0">
                <a:latin typeface="Times New Roman" pitchFamily="18" charset="0"/>
                <a:cs typeface="Times New Roman" pitchFamily="18" charset="0"/>
              </a:rPr>
              <a:t>càng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tác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động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mạnh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mẽ</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tới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tư</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tưởng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tự</a:t>
            </a:r>
            <a:r>
              <a:rPr lang="en-US" sz="1200" dirty="0" smtClean="0">
                <a:latin typeface="Times New Roman" pitchFamily="18" charset="0"/>
                <a:cs typeface="Times New Roman" pitchFamily="18" charset="0"/>
              </a:rPr>
              <a:t> do</a:t>
            </a:r>
          </a:p>
          <a:p>
            <a:pPr>
              <a:spcBef>
                <a:spcPts val="1800"/>
              </a:spcBef>
            </a:pPr>
            <a:r>
              <a:rPr lang="en-US" sz="1200" dirty="0" err="1" smtClean="0">
                <a:latin typeface="Times New Roman" pitchFamily="18" charset="0"/>
                <a:cs typeface="Times New Roman" pitchFamily="18" charset="0"/>
              </a:rPr>
              <a:t>Trước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bối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cảnh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đó</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các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nhà</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kinh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tế</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học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phải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đổi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lại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hệ</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thống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lý</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thuyết</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tự</a:t>
            </a:r>
            <a:r>
              <a:rPr lang="en-US" sz="1200" dirty="0" smtClean="0">
                <a:latin typeface="Times New Roman" pitchFamily="18" charset="0"/>
                <a:cs typeface="Times New Roman" pitchFamily="18" charset="0"/>
              </a:rPr>
              <a:t> do </a:t>
            </a:r>
            <a:r>
              <a:rPr lang="en-US" sz="1200" dirty="0" err="1" smtClean="0">
                <a:latin typeface="Times New Roman" pitchFamily="18" charset="0"/>
                <a:cs typeface="Times New Roman" pitchFamily="18" charset="0"/>
              </a:rPr>
              <a:t>kinh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tế</a:t>
            </a:r>
            <a:r>
              <a:rPr lang="en-US" sz="1200" dirty="0" smtClean="0">
                <a:latin typeface="Times New Roman" pitchFamily="18" charset="0"/>
                <a:cs typeface="Times New Roman" pitchFamily="18" charset="0"/>
              </a:rPr>
              <a:t> =&gt; CNTD </a:t>
            </a:r>
            <a:r>
              <a:rPr lang="en-US" sz="1200" dirty="0" err="1" smtClean="0">
                <a:latin typeface="Times New Roman" pitchFamily="18" charset="0"/>
                <a:cs typeface="Times New Roman" pitchFamily="18" charset="0"/>
              </a:rPr>
              <a:t>mới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ra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đời</a:t>
            </a:r>
            <a:endParaRPr lang="en-US" sz="1200" dirty="0" smtClean="0">
              <a:latin typeface="Times New Roman" pitchFamily="18" charset="0"/>
              <a:cs typeface="Times New Roman" pitchFamily="18" charset="0"/>
            </a:endParaRPr>
          </a:p>
          <a:p>
            <a:pPr>
              <a:spcBef>
                <a:spcPts val="1800"/>
              </a:spcBef>
            </a:pPr>
            <a:r>
              <a:rPr lang="en-US" sz="1200" dirty="0" smtClean="0">
                <a:latin typeface="Times New Roman" pitchFamily="18" charset="0"/>
                <a:cs typeface="Times New Roman" pitchFamily="18" charset="0"/>
              </a:rPr>
              <a:t>CNTD </a:t>
            </a:r>
            <a:r>
              <a:rPr lang="en-US" sz="1200" dirty="0" err="1" smtClean="0">
                <a:latin typeface="Times New Roman" pitchFamily="18" charset="0"/>
                <a:cs typeface="Times New Roman" pitchFamily="18" charset="0"/>
              </a:rPr>
              <a:t>mới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là</a:t>
            </a:r>
            <a:r>
              <a:rPr lang="en-US" sz="1200" dirty="0" smtClean="0">
                <a:latin typeface="Times New Roman" pitchFamily="18" charset="0"/>
                <a:cs typeface="Times New Roman" pitchFamily="18" charset="0"/>
              </a:rPr>
              <a:t> 1 </a:t>
            </a:r>
            <a:r>
              <a:rPr lang="en-US" sz="1200" dirty="0" err="1" smtClean="0">
                <a:latin typeface="Times New Roman" pitchFamily="18" charset="0"/>
                <a:cs typeface="Times New Roman" pitchFamily="18" charset="0"/>
              </a:rPr>
              <a:t>trong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các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trào</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lưu</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tư</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tưởng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tử</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sản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hiện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đại</a:t>
            </a:r>
            <a:r>
              <a:rPr lang="en-US" sz="1200" dirty="0" smtClean="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FBF8CC04-4EED-4CD8-8D9C-F55B631F2AA3}"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eaLnBrk="1" hangingPunct="1">
              <a:spcBef>
                <a:spcPct val="0"/>
              </a:spcBef>
            </a:pPr>
            <a:r>
              <a:rPr lang="en-US" smtClean="0">
                <a:latin typeface="Times New Roman" pitchFamily="18" charset="0"/>
                <a:cs typeface="Times New Roman" pitchFamily="18" charset="0"/>
              </a:rPr>
              <a:t>Tuy nhiên, xu thế toàn cầu hóa càng góp phần làm lan rộng ảnh hưởng từ cuộc khủng hoảng kinh tế của một vài nước có vai trò quan trọng trên thế giới (như Mỹ, các nước EU, v.v…). Cuộc khủng hoảng khu vực Euro mới gần đây là một bằng chứng cụ thể về các khiếm khuyết tiềm ẩn của CNTD Mới</a:t>
            </a:r>
          </a:p>
          <a:p>
            <a:pPr marL="0" lvl="1" eaLnBrk="1" hangingPunct="1">
              <a:spcBef>
                <a:spcPct val="0"/>
              </a:spcBef>
            </a:pPr>
            <a:endParaRPr lang="en-US" smtClean="0">
              <a:latin typeface="Times New Roman" pitchFamily="18" charset="0"/>
              <a:cs typeface="Times New Roman" pitchFamily="18" charset="0"/>
            </a:endParaRPr>
          </a:p>
        </p:txBody>
      </p:sp>
      <p:sp>
        <p:nvSpPr>
          <p:cNvPr id="19460"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9AFB638-277E-4B38-A31A-5FD7B72804E3}"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2400"/>
              </a:spcBef>
            </a:pPr>
            <a:r>
              <a:rPr lang="vi-VN" sz="1200" kern="1200" dirty="0" smtClean="0">
                <a:solidFill>
                  <a:schemeClr val="tx1"/>
                </a:solidFill>
                <a:latin typeface="+mn-lt"/>
                <a:ea typeface="+mn-ea"/>
                <a:cs typeface="+mn-cs"/>
              </a:rPr>
              <a:t>Tư tưởng c</a:t>
            </a:r>
            <a:r>
              <a:rPr lang="en-US" sz="1200" kern="1200" dirty="0" smtClean="0">
                <a:solidFill>
                  <a:schemeClr val="tx1"/>
                </a:solidFill>
                <a:latin typeface="+mn-lt"/>
                <a:ea typeface="+mn-ea"/>
                <a:cs typeface="+mn-cs"/>
              </a:rPr>
              <a:t>ơ</a:t>
            </a:r>
            <a:r>
              <a:rPr lang="vi-VN" sz="1200" kern="1200" dirty="0" smtClean="0">
                <a:solidFill>
                  <a:schemeClr val="tx1"/>
                </a:solidFill>
                <a:latin typeface="+mn-lt"/>
                <a:ea typeface="+mn-ea"/>
                <a:cs typeface="+mn-cs"/>
              </a:rPr>
              <a:t> bản là “ </a:t>
            </a:r>
            <a:r>
              <a:rPr lang="vi-VN" sz="1200" i="1" kern="1200" dirty="0" smtClean="0">
                <a:solidFill>
                  <a:srgbClr val="FF0000"/>
                </a:solidFill>
                <a:latin typeface="+mn-lt"/>
                <a:ea typeface="+mn-ea"/>
                <a:cs typeface="+mn-cs"/>
              </a:rPr>
              <a:t>T</a:t>
            </a:r>
            <a:r>
              <a:rPr lang="en-US" sz="1200" i="1" kern="1200" dirty="0" smtClean="0">
                <a:solidFill>
                  <a:srgbClr val="FF0000"/>
                </a:solidFill>
                <a:latin typeface="+mn-lt"/>
                <a:ea typeface="+mn-ea"/>
                <a:cs typeface="+mn-cs"/>
              </a:rPr>
              <a:t>ự</a:t>
            </a:r>
            <a:r>
              <a:rPr lang="vi-VN" sz="1200" i="1" kern="1200" dirty="0" smtClean="0">
                <a:solidFill>
                  <a:srgbClr val="FF0000"/>
                </a:solidFill>
                <a:latin typeface="+mn-lt"/>
                <a:ea typeface="+mn-ea"/>
                <a:cs typeface="+mn-cs"/>
              </a:rPr>
              <a:t> do kinh doanh – Tự do thị trường– Tự do cạnh tranh</a:t>
            </a:r>
            <a:r>
              <a:rPr lang="vi-VN" sz="1200" kern="1200" dirty="0" smtClean="0">
                <a:solidFill>
                  <a:schemeClr val="tx1"/>
                </a:solidFill>
                <a:latin typeface="+mn-lt"/>
                <a:ea typeface="+mn-ea"/>
                <a:cs typeface="+mn-cs"/>
              </a:rPr>
              <a:t>”, chống lại sự can thiệp của Nhà nước vào các hoạt động kinh doanh</a:t>
            </a:r>
          </a:p>
          <a:p>
            <a:pPr>
              <a:spcBef>
                <a:spcPts val="2400"/>
              </a:spcBef>
            </a:pPr>
            <a:r>
              <a:rPr lang="vi-VN" sz="1200" kern="1200" dirty="0" smtClean="0">
                <a:solidFill>
                  <a:schemeClr val="tx1"/>
                </a:solidFill>
                <a:latin typeface="+mn-lt"/>
                <a:ea typeface="+mn-ea"/>
                <a:cs typeface="+mn-cs"/>
              </a:rPr>
              <a:t>CNTD mới chính là sự phát triển của tự tưởng tự do kinh tế trong giai đoạn cổ điển và tân cổ điển. Song nó đã có sự điều chỉnh có mức độ của Nhà nước để thích hợp với tình hình mới</a:t>
            </a:r>
          </a:p>
          <a:p>
            <a:pPr>
              <a:spcBef>
                <a:spcPts val="2400"/>
              </a:spcBef>
            </a:pPr>
            <a:r>
              <a:rPr lang="vi-VN" sz="1200" kern="1200" dirty="0" smtClean="0">
                <a:solidFill>
                  <a:schemeClr val="tx1"/>
                </a:solidFill>
                <a:latin typeface="+mn-lt"/>
                <a:ea typeface="+mn-ea"/>
                <a:cs typeface="+mn-cs"/>
              </a:rPr>
              <a:t>Người đề xướng ra tư tưởng tự do kinh tế là các nhà kinh tế học cổ điển</a:t>
            </a:r>
            <a:endParaRPr lang="en-US" sz="1200" kern="1200" dirty="0" smtClean="0">
              <a:solidFill>
                <a:schemeClr val="tx1"/>
              </a:solidFill>
              <a:latin typeface="+mn-lt"/>
              <a:ea typeface="+mn-ea"/>
              <a:cs typeface="+mn-cs"/>
            </a:endParaRPr>
          </a:p>
          <a:p>
            <a:pPr>
              <a:lnSpc>
                <a:spcPct val="110000"/>
              </a:lnSpc>
              <a:spcBef>
                <a:spcPts val="2400"/>
              </a:spcBef>
            </a:pPr>
            <a:r>
              <a:rPr lang="vi-VN" sz="800" kern="1200" dirty="0" smtClean="0">
                <a:solidFill>
                  <a:schemeClr val="tx1"/>
                </a:solidFill>
                <a:latin typeface="+mn-lt"/>
                <a:ea typeface="+mn-ea"/>
                <a:cs typeface="+mn-cs"/>
              </a:rPr>
              <a:t>Mở đầu là W. Petty – quan điểm: không nên dùng hành động cưỡng bức để chống lại quá trình đó, thừa nhận tự do cá nhân và tự do trao đổi cạnh tranh</a:t>
            </a:r>
          </a:p>
          <a:p>
            <a:pPr>
              <a:lnSpc>
                <a:spcPct val="110000"/>
              </a:lnSpc>
              <a:spcBef>
                <a:spcPts val="2400"/>
              </a:spcBef>
            </a:pPr>
            <a:r>
              <a:rPr lang="vi-VN" sz="800" kern="1200" dirty="0" smtClean="0">
                <a:solidFill>
                  <a:schemeClr val="tx1"/>
                </a:solidFill>
                <a:latin typeface="+mn-lt"/>
                <a:ea typeface="+mn-ea"/>
                <a:cs typeface="+mn-cs"/>
              </a:rPr>
              <a:t>Tiếp tục được củng cố và gia tăng bởi Adam Smith – chứng tỏ rằng các quy luật kết quả tự phát điều tiết nền kinh tế mà không cần sự can thiệp của Nhà nước</a:t>
            </a:r>
          </a:p>
          <a:p>
            <a:pPr>
              <a:lnSpc>
                <a:spcPct val="110000"/>
              </a:lnSpc>
              <a:spcBef>
                <a:spcPts val="2400"/>
              </a:spcBef>
            </a:pPr>
            <a:r>
              <a:rPr lang="vi-VN" sz="800" kern="1200" dirty="0" smtClean="0">
                <a:solidFill>
                  <a:schemeClr val="tx1"/>
                </a:solidFill>
                <a:latin typeface="+mn-lt"/>
                <a:ea typeface="+mn-ea"/>
                <a:cs typeface="+mn-cs"/>
              </a:rPr>
              <a:t>Ricardo tiếp tục và đã phát hiện ra những quy luật kinh tế và tôn trọng tự do kinh tế</a:t>
            </a:r>
          </a:p>
          <a:p>
            <a:pPr>
              <a:lnSpc>
                <a:spcPct val="110000"/>
              </a:lnSpc>
              <a:spcBef>
                <a:spcPts val="2400"/>
              </a:spcBef>
            </a:pPr>
            <a:r>
              <a:rPr lang="vi-VN" sz="800" kern="1200" dirty="0" smtClean="0">
                <a:solidFill>
                  <a:schemeClr val="tx1"/>
                </a:solidFill>
                <a:latin typeface="+mn-lt"/>
                <a:ea typeface="+mn-ea"/>
                <a:cs typeface="+mn-cs"/>
              </a:rPr>
              <a:t>Trường phái tân cổ điển tiếp tục kế thừa, tiêu biểu là Léon Walras (Thụy Sĩ – Trường phái thành Lausanre) và Marshall(Anh - - Trường phái Cambridge)</a:t>
            </a:r>
          </a:p>
          <a:p>
            <a:pPr>
              <a:spcBef>
                <a:spcPts val="2400"/>
              </a:spcBef>
            </a:pPr>
            <a:endParaRPr lang="vi-VN"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BF8CC04-4EED-4CD8-8D9C-F55B631F2AA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r>
              <a:rPr lang="vi-VN" dirty="0" smtClean="0"/>
              <a:t>Chống phá và xuyên tạc chủ nghĩa </a:t>
            </a:r>
            <a:r>
              <a:rPr lang="en-US" dirty="0" err="1" smtClean="0"/>
              <a:t>xã</a:t>
            </a:r>
            <a:r>
              <a:rPr lang="en-US" dirty="0" smtClean="0"/>
              <a:t> </a:t>
            </a:r>
            <a:r>
              <a:rPr lang="en-US" dirty="0" err="1" smtClean="0"/>
              <a:t>hội</a:t>
            </a:r>
            <a:r>
              <a:rPr lang="vi-VN" dirty="0" smtClean="0"/>
              <a:t>: sau chiến tranh thế giới thứ 2, chính quyền Mĩ và phương Tây tìm cách chuyển lòng căm thù chủ nghĩa Phát-xit sang chủ nghĩa</a:t>
            </a:r>
            <a:r>
              <a:rPr lang="en-US" dirty="0" smtClean="0"/>
              <a:t> </a:t>
            </a:r>
            <a:r>
              <a:rPr lang="en-US" dirty="0" err="1" smtClean="0"/>
              <a:t>xã</a:t>
            </a:r>
            <a:r>
              <a:rPr lang="en-US" dirty="0" smtClean="0"/>
              <a:t> </a:t>
            </a:r>
            <a:r>
              <a:rPr lang="en-US" dirty="0" err="1" smtClean="0"/>
              <a:t>hội</a:t>
            </a:r>
            <a:r>
              <a:rPr lang="vi-VN" dirty="0" smtClean="0"/>
              <a:t>. Vì vậy, họ liên tục đưa ra các luận điệu để chứng minh sự sai lầm của chủ nghĩa </a:t>
            </a:r>
            <a:r>
              <a:rPr lang="en-US" dirty="0" err="1" smtClean="0"/>
              <a:t>xã</a:t>
            </a:r>
            <a:r>
              <a:rPr lang="en-US" dirty="0" smtClean="0"/>
              <a:t> </a:t>
            </a:r>
            <a:r>
              <a:rPr lang="en-US" dirty="0" err="1" smtClean="0"/>
              <a:t>hội</a:t>
            </a:r>
            <a:r>
              <a:rPr lang="vi-VN" dirty="0" smtClean="0"/>
              <a:t>. CNTD Mới là một trong những luận điệu phổ biến nhất mà họ thường dùng.</a:t>
            </a:r>
          </a:p>
          <a:p>
            <a:pPr marL="171450" indent="-171450" eaLnBrk="1" hangingPunct="1">
              <a:spcBef>
                <a:spcPct val="0"/>
              </a:spcBef>
              <a:buFontTx/>
              <a:buChar char="-"/>
            </a:pPr>
            <a:r>
              <a:rPr lang="en-US" dirty="0" err="1" smtClean="0">
                <a:latin typeface="Times New Roman" pitchFamily="18" charset="0"/>
                <a:cs typeface="Times New Roman" pitchFamily="18" charset="0"/>
              </a:rPr>
              <a:t>Chống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ủng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hộ</a:t>
            </a:r>
            <a:r>
              <a:rPr lang="en-US" dirty="0" smtClean="0">
                <a:latin typeface="Times New Roman" pitchFamily="18" charset="0"/>
                <a:cs typeface="Times New Roman" pitchFamily="18" charset="0"/>
              </a:rPr>
              <a:t> CNTD </a:t>
            </a:r>
            <a:r>
              <a:rPr lang="en-US" dirty="0" err="1" smtClean="0">
                <a:latin typeface="Times New Roman" pitchFamily="18" charset="0"/>
                <a:cs typeface="Times New Roman" pitchFamily="18" charset="0"/>
              </a:rPr>
              <a:t>Mới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CNTD </a:t>
            </a:r>
            <a:r>
              <a:rPr lang="en-US" dirty="0" err="1" smtClean="0">
                <a:latin typeface="Times New Roman" pitchFamily="18" charset="0"/>
                <a:cs typeface="Times New Roman" pitchFamily="18" charset="0"/>
              </a:rPr>
              <a:t>Mới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tầng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lớp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trung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hưởng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tốt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hơn</a:t>
            </a:r>
            <a:r>
              <a:rPr lang="en-US" dirty="0" smtClean="0">
                <a:latin typeface="Times New Roman" pitchFamily="18" charset="0"/>
                <a:cs typeface="Times New Roman" pitchFamily="18" charset="0"/>
              </a:rPr>
              <a:t>.</a:t>
            </a:r>
          </a:p>
          <a:p>
            <a:pPr marL="171450" indent="-171450" eaLnBrk="1" hangingPunct="1">
              <a:spcBef>
                <a:spcPct val="0"/>
              </a:spcBef>
              <a:buFontTx/>
              <a:buChar char="-"/>
            </a:pP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kềnh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a:t>
            </a:r>
            <a:r>
              <a:rPr lang="en-US" dirty="0" smtClean="0">
                <a:latin typeface="Times New Roman" pitchFamily="18" charset="0"/>
                <a:cs typeface="Times New Roman" pitchFamily="18" charset="0"/>
              </a:rPr>
              <a:t> 2,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kềnh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Do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hữu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Keynes) </a:t>
            </a:r>
            <a:r>
              <a:rPr lang="en-US" dirty="0" err="1" smtClean="0">
                <a:latin typeface="Times New Roman" pitchFamily="18" charset="0"/>
                <a:cs typeface="Times New Roman" pitchFamily="18" charset="0"/>
              </a:rPr>
              <a:t>thường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kịp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hóa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này</a:t>
            </a:r>
            <a:r>
              <a:rPr lang="en-US" dirty="0" smtClean="0">
                <a:latin typeface="Times New Roman" pitchFamily="18" charset="0"/>
                <a:cs typeface="Times New Roman" pitchFamily="18" charset="0"/>
              </a:rPr>
              <a:t>.</a:t>
            </a:r>
          </a:p>
          <a:p>
            <a:pPr marL="171450" indent="-171450" eaLnBrk="1" hangingPunct="1">
              <a:spcBef>
                <a:spcPct val="0"/>
              </a:spcBef>
              <a:buFontTx/>
              <a:buChar char="-"/>
            </a:pPr>
            <a:r>
              <a:rPr lang="en-US" dirty="0" err="1" smtClean="0">
                <a:latin typeface="Times New Roman" pitchFamily="18" charset="0"/>
                <a:cs typeface="Times New Roman" pitchFamily="18" charset="0"/>
              </a:rPr>
              <a:t>Cuộc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khủng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năm</a:t>
            </a:r>
            <a:r>
              <a:rPr lang="en-US" dirty="0" smtClean="0">
                <a:latin typeface="Times New Roman" pitchFamily="18" charset="0"/>
                <a:cs typeface="Times New Roman" pitchFamily="18" charset="0"/>
              </a:rPr>
              <a:t> 1973: </a:t>
            </a:r>
            <a:r>
              <a:rPr lang="en-US" dirty="0" err="1" smtClean="0">
                <a:latin typeface="Times New Roman" pitchFamily="18" charset="0"/>
                <a:cs typeface="Times New Roman" pitchFamily="18" charset="0"/>
              </a:rPr>
              <a:t>đây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đỉnh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thuyết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Keynes. </a:t>
            </a:r>
            <a:r>
              <a:rPr lang="en-US" dirty="0" err="1" smtClean="0">
                <a:latin typeface="Times New Roman" pitchFamily="18" charset="0"/>
                <a:cs typeface="Times New Roman" pitchFamily="18" charset="0"/>
              </a:rPr>
              <a:t>Cuộc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khủng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kéo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cuộc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khủng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yếu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thuyết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Keynes. </a:t>
            </a:r>
            <a:r>
              <a:rPr lang="en-US" dirty="0" err="1" smtClean="0">
                <a:latin typeface="Times New Roman" pitchFamily="18" charset="0"/>
                <a:cs typeface="Times New Roman" pitchFamily="18" charset="0"/>
              </a:rPr>
              <a:t>Chính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kịp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a:t>
            </a:r>
            <a:r>
              <a:rPr lang="en-US" dirty="0" smtClean="0">
                <a:latin typeface="Times New Roman" pitchFamily="18" charset="0"/>
                <a:cs typeface="Times New Roman" pitchFamily="18" charset="0"/>
              </a:rPr>
              <a:t>.</a:t>
            </a:r>
          </a:p>
        </p:txBody>
      </p:sp>
      <p:sp>
        <p:nvSpPr>
          <p:cNvPr id="12292"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EE30498-1669-4498-86AD-D13C5C0A6650}"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C412CEE-097A-4ABA-B048-37A1F0D71F68}"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1" indent="-171450" eaLnBrk="1" hangingPunct="1">
              <a:spcBef>
                <a:spcPct val="0"/>
              </a:spcBef>
              <a:buFontTx/>
              <a:buChar char="-"/>
            </a:pPr>
            <a:r>
              <a:rPr lang="en-US" smtClean="0">
                <a:latin typeface="Times New Roman" pitchFamily="18" charset="0"/>
                <a:cs typeface="Times New Roman" pitchFamily="18" charset="0"/>
              </a:rPr>
              <a:t>Milton Friedman được tạp chí The Economist (Nhà Kinh Tế) đánh giá là nhà kinh tế học có ảnh hưởng sâu đậm nhất đối với CNTB ở nữa sau thế kỉ 20.</a:t>
            </a:r>
          </a:p>
          <a:p>
            <a:pPr marL="171450" lvl="1" indent="-171450" eaLnBrk="1" hangingPunct="1">
              <a:spcBef>
                <a:spcPct val="0"/>
              </a:spcBef>
              <a:buFontTx/>
              <a:buChar char="-"/>
            </a:pPr>
            <a:r>
              <a:rPr lang="en-US" smtClean="0">
                <a:latin typeface="Times New Roman" pitchFamily="18" charset="0"/>
                <a:cs typeface="Times New Roman" pitchFamily="18" charset="0"/>
              </a:rPr>
              <a:t>Công trình nghiên cứu lịch sử tiền tệ với Anna Schwatz: chính chính sách thắt chặt tiền tệ một cách sai lầm vào cuối thập kỷ 1920 là nguyên nhân gây ra cuộc Đại khủng hoảng 1922-1933.</a:t>
            </a:r>
          </a:p>
          <a:p>
            <a:pPr marL="171450" lvl="1" indent="-171450" eaLnBrk="1" hangingPunct="1">
              <a:spcBef>
                <a:spcPct val="0"/>
              </a:spcBef>
              <a:buFontTx/>
              <a:buChar char="-"/>
            </a:pPr>
            <a:r>
              <a:rPr lang="en-US" smtClean="0">
                <a:latin typeface="Times New Roman" pitchFamily="18" charset="0"/>
                <a:cs typeface="Times New Roman" pitchFamily="18" charset="0"/>
              </a:rPr>
              <a:t>“Thất nghiệp tự nhiên”: </a:t>
            </a:r>
            <a:r>
              <a:rPr lang="vi-VN" smtClean="0">
                <a:latin typeface="Times New Roman" pitchFamily="18" charset="0"/>
                <a:cs typeface="Times New Roman" pitchFamily="18" charset="0"/>
              </a:rPr>
              <a:t>là mức mà mọi tham vọng đẩy thất nghiệp xuống thấp hơn mức này bằng chính sách tiền tệ sớm muộn đều thất bại, và cái giá phải trả chỉ có thể là lạm phát triền miên và ngày càng tăng tốc.</a:t>
            </a: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Với khái niệm này, Friedman và Phelps đã chấm dứt giấc mộng của các nhà kinh tế trường phái Keynes muốn đưa nền kinh tế đến toàn dụng nhân công thông qua chính sách tài khoá và tiền tệ.</a:t>
            </a:r>
            <a:endParaRPr lang="en-US" smtClean="0">
              <a:latin typeface="Times New Roman" pitchFamily="18" charset="0"/>
              <a:cs typeface="Times New Roman" pitchFamily="18" charset="0"/>
            </a:endParaRPr>
          </a:p>
          <a:p>
            <a:pPr marL="171450" lvl="1" indent="-171450" eaLnBrk="1" hangingPunct="1">
              <a:spcBef>
                <a:spcPct val="0"/>
              </a:spcBef>
              <a:buFontTx/>
              <a:buChar char="-"/>
            </a:pPr>
            <a:r>
              <a:rPr lang="en-US" smtClean="0"/>
              <a:t>Milton Friedman - nhà kinh tế học lỗi lạc, ông tổ của lý thuyết kinh tế thị trường tự do thời hậu chiến và là động lực chính để các quốc gia chuyển sang dựa nhiều hơn vào trách nhiệm cá nhân thay vì nhà nước. </a:t>
            </a:r>
            <a:endParaRPr lang="en-US" smtClean="0">
              <a:latin typeface="Times New Roman" pitchFamily="18" charset="0"/>
              <a:cs typeface="Times New Roman" pitchFamily="18" charset="0"/>
            </a:endParaRPr>
          </a:p>
        </p:txBody>
      </p:sp>
      <p:sp>
        <p:nvSpPr>
          <p:cNvPr id="14340"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15E4921-BFD4-45C2-AD26-A4E31118F2AA}"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Nhờ các quy định này mà kinh tế Mĩ đã cất cánh trở lại từ sau cuộc khủng hoảng ở thập niên 70. Đến cuộc khủng hoảng kinh tế châu Á vào nửa cuối thập niên 90, dù vượt qua được, kinh tế Mĩ bắt đầu cho thấy những dấu hiệu khủng hoảng trong tương lai và nó đã thật sự xảy ra vào năm 2008</a:t>
            </a:r>
          </a:p>
        </p:txBody>
      </p:sp>
      <p:sp>
        <p:nvSpPr>
          <p:cNvPr id="15364"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4F6D4A3-1AA3-44F1-8A76-4158A0F46576}"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Mặc dù các nhà kinh tế Mĩ vẫn ca ngợi CNTD Mới, đời sống nhân dân ở Mĩ vẫn không được cải thiện. Các công ty độc quyền vẫn lớn mạnh (ví dụ: Intel, Microsoft, v.v…). Ngoài ra, cuộc khủng hoảng kinh tế mới đây càng cho thấy rằng CNTD Mới vẫn có rất nhiều vấn đề. Sự tự do trong kinh tế đã dẫn đến </a:t>
            </a:r>
            <a:r>
              <a:rPr lang="vi-VN" smtClean="0"/>
              <a:t>sự hình thành và đổ vỡ</a:t>
            </a:r>
            <a:r>
              <a:rPr lang="en-US" smtClean="0"/>
              <a:t> </a:t>
            </a:r>
            <a:r>
              <a:rPr lang="vi-VN" smtClean="0"/>
              <a:t>của bong bóng nhà đất, của các khoản cho vay thế chấp nhà đất dưới chuẩn, hay của những</a:t>
            </a:r>
            <a:r>
              <a:rPr lang="en-US" smtClean="0"/>
              <a:t> </a:t>
            </a:r>
            <a:r>
              <a:rPr lang="vi-VN" smtClean="0"/>
              <a:t>bất ổn tín dụng nói chung sau một thời kỳ dài thả lỏng tín dụng và tăng trưởng ảo</a:t>
            </a:r>
            <a:r>
              <a:rPr lang="en-US" smtClean="0"/>
              <a:t>. Ngoài ra, còn phải kể đến </a:t>
            </a:r>
            <a:r>
              <a:rPr lang="vi-VN" smtClean="0"/>
              <a:t>kém của hệ thống tài chính – ngân hàng </a:t>
            </a:r>
            <a:r>
              <a:rPr lang="en-US" smtClean="0"/>
              <a:t>của mĩ </a:t>
            </a:r>
            <a:r>
              <a:rPr lang="vi-VN" smtClean="0"/>
              <a:t>trước sự lấn lướt của xu thế toàn cầu hoá</a:t>
            </a:r>
            <a:r>
              <a:rPr lang="en-US" smtClean="0"/>
              <a:t> kinh tế.</a:t>
            </a:r>
          </a:p>
        </p:txBody>
      </p:sp>
      <p:sp>
        <p:nvSpPr>
          <p:cNvPr id="16388"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4B3F0FE-105C-4A2E-B0BB-DA30DDDA7FA5}"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lvl="1" eaLnBrk="1" fontAlgn="auto" hangingPunct="1">
              <a:spcBef>
                <a:spcPts val="0"/>
              </a:spcBef>
              <a:spcAft>
                <a:spcPts val="0"/>
              </a:spcAft>
              <a:defRPr/>
            </a:pPr>
            <a:r>
              <a:rPr lang="en-US" err="1" smtClean="0">
                <a:latin typeface="Times New Roman" pitchFamily="18" charset="0"/>
                <a:cs typeface="Times New Roman" pitchFamily="18" charset="0"/>
              </a:rPr>
              <a:t>Luận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điểm</a:t>
            </a:r>
            <a:r>
              <a:rPr lang="en-US" smtClean="0">
                <a:latin typeface="Times New Roman" pitchFamily="18" charset="0"/>
                <a:cs typeface="Times New Roman" pitchFamily="18" charset="0"/>
              </a:rPr>
              <a:t>:</a:t>
            </a:r>
          </a:p>
          <a:p>
            <a:pPr marL="171450" lvl="1" indent="-171450" eaLnBrk="1" fontAlgn="auto" hangingPunct="1">
              <a:spcBef>
                <a:spcPts val="0"/>
              </a:spcBef>
              <a:spcAft>
                <a:spcPts val="0"/>
              </a:spcAft>
              <a:buFontTx/>
              <a:buChar char="-"/>
              <a:defRPr/>
            </a:pPr>
            <a:r>
              <a:rPr lang="en-US" err="1" smtClean="0">
                <a:latin typeface="Times New Roman" pitchFamily="18" charset="0"/>
                <a:cs typeface="Times New Roman" pitchFamily="18" charset="0"/>
              </a:rPr>
              <a:t>Bất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kì</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sự</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biến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động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nào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cầu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cũng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được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phản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ánh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tức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thì</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đến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cấu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giá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cả</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làm</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tín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hiệu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điều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động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nhân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tố</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sản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xuất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giữa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ngành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ngay</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lập</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tức</a:t>
            </a:r>
            <a:r>
              <a:rPr lang="en-US" smtClean="0">
                <a:latin typeface="Times New Roman" pitchFamily="18" charset="0"/>
                <a:cs typeface="Times New Roman" pitchFamily="18" charset="0"/>
              </a:rPr>
              <a:t>. Do </a:t>
            </a:r>
            <a:r>
              <a:rPr lang="en-US" err="1" smtClean="0">
                <a:latin typeface="Times New Roman" pitchFamily="18" charset="0"/>
                <a:cs typeface="Times New Roman" pitchFamily="18" charset="0"/>
              </a:rPr>
              <a:t>vậy</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chế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giá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cả</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sẽ</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nhanh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chóng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kêu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gọi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lực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lượng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hình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thành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thăng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bằng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cạnh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tranh</a:t>
            </a:r>
            <a:r>
              <a:rPr lang="en-US" smtClean="0">
                <a:latin typeface="Times New Roman" pitchFamily="18" charset="0"/>
                <a:cs typeface="Times New Roman" pitchFamily="18" charset="0"/>
              </a:rPr>
              <a:t>.</a:t>
            </a:r>
          </a:p>
          <a:p>
            <a:pPr marL="171450" lvl="1" indent="-171450" eaLnBrk="1" fontAlgn="auto" hangingPunct="1">
              <a:spcBef>
                <a:spcPts val="0"/>
              </a:spcBef>
              <a:spcAft>
                <a:spcPts val="0"/>
              </a:spcAft>
              <a:buFontTx/>
              <a:buChar char="-"/>
              <a:defRPr/>
            </a:pPr>
            <a:endParaRPr lang="en-US" smtClean="0">
              <a:latin typeface="Times New Roman" pitchFamily="18" charset="0"/>
              <a:cs typeface="Times New Roman" pitchFamily="18" charset="0"/>
            </a:endParaRPr>
          </a:p>
        </p:txBody>
      </p:sp>
      <p:sp>
        <p:nvSpPr>
          <p:cNvPr id="17412"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1866832-C9C0-401B-8D0A-E5E3CD8542D9}"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eaLnBrk="1" hangingPunct="1">
              <a:spcBef>
                <a:spcPct val="0"/>
              </a:spcBef>
            </a:pPr>
            <a:endParaRPr lang="en-US" smtClean="0">
              <a:latin typeface="Times New Roman" pitchFamily="18" charset="0"/>
              <a:cs typeface="Times New Roman" pitchFamily="18" charset="0"/>
            </a:endParaRPr>
          </a:p>
        </p:txBody>
      </p:sp>
      <p:sp>
        <p:nvSpPr>
          <p:cNvPr id="18436" name="Slide Number Placeholder 3"/>
          <p:cNvSpPr>
            <a:spLocks noGrp="1"/>
          </p:cNvSpPr>
          <p:nvPr>
            <p:ph type="sldNum" sz="quarter" idx="5"/>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D4F8913-FB17-481E-9271-4CBE1CE66744}" type="slidenum">
              <a:rPr lang="en-US" smtClean="0"/>
              <a:pPr fontAlgn="base">
                <a:spcBef>
                  <a:spcPct val="0"/>
                </a:spcBef>
                <a:spcAft>
                  <a:spcPct val="0"/>
                </a:spcAft>
                <a:defRPr/>
              </a:pPr>
              <a:t>25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D73D59-8390-481A-8007-5B03CB7559F7}" type="datetimeFigureOut">
              <a:rPr lang="en-US" smtClean="0"/>
              <a:pPr/>
              <a:t>12/31/2015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BC8BC-93D1-4211-A53A-B857854D3F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D73D59-8390-481A-8007-5B03CB7559F7}" type="datetimeFigureOut">
              <a:rPr lang="en-US" smtClean="0"/>
              <a:pPr/>
              <a:t>12/31/2015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BC8BC-93D1-4211-A53A-B857854D3F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518" y="181072"/>
            <a:ext cx="9144000" cy="954107"/>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i="1" u="sng"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CH</a:t>
            </a:r>
            <a:r>
              <a:rPr lang="vi-VN" sz="2800" b="1" i="1" u="sng"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ƯƠ</a:t>
            </a:r>
            <a:r>
              <a:rPr lang="en-US" sz="2800" b="1" i="1" u="sng"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NG 10</a:t>
            </a:r>
            <a:r>
              <a:rPr lang="en-US" sz="2800" b="1" i="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 CÁC LÝ THUYẾT KINH TẾ CỦA CHỦ                          NGHĨA TỰ DO MỚI</a:t>
            </a:r>
            <a:endParaRPr lang="en-US" sz="2800" b="1"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5" name="TextBox 4"/>
          <p:cNvSpPr txBox="1"/>
          <p:nvPr/>
        </p:nvSpPr>
        <p:spPr>
          <a:xfrm>
            <a:off x="0" y="1071546"/>
            <a:ext cx="9144000" cy="954107"/>
          </a:xfrm>
          <a:prstGeom prst="rect">
            <a:avLst/>
          </a:prstGeom>
          <a:noFill/>
        </p:spPr>
        <p:txBody>
          <a:bodyPr wrap="square" rtlCol="0">
            <a:spAutoFit/>
          </a:bodyPr>
          <a:lstStyle/>
          <a:p>
            <a:endParaRPr lang="en-US" sz="2800" dirty="0" smtClean="0">
              <a:solidFill>
                <a:srgbClr val="FF0000"/>
              </a:solidFill>
            </a:endParaRPr>
          </a:p>
          <a:p>
            <a:endParaRPr lang="en-US" sz="2800" dirty="0"/>
          </a:p>
        </p:txBody>
      </p:sp>
      <p:sp>
        <p:nvSpPr>
          <p:cNvPr id="6" name="Rectangle 5"/>
          <p:cNvSpPr/>
          <p:nvPr/>
        </p:nvSpPr>
        <p:spPr>
          <a:xfrm>
            <a:off x="857224" y="1785926"/>
            <a:ext cx="7929618" cy="928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smtClean="0">
              <a:solidFill>
                <a:schemeClr val="tx1"/>
              </a:solidFill>
              <a:latin typeface="Times New Roman" pitchFamily="18" charset="0"/>
            </a:endParaRPr>
          </a:p>
          <a:p>
            <a:pPr algn="ctr"/>
            <a:r>
              <a:rPr lang="en-US" sz="2800" err="1" smtClean="0">
                <a:solidFill>
                  <a:schemeClr val="tx1"/>
                </a:solidFill>
                <a:latin typeface="Times New Roman" pitchFamily="18" charset="0"/>
              </a:rPr>
              <a:t>I.Nguyên</a:t>
            </a:r>
            <a:r>
              <a:rPr lang="en-US" sz="2800" smtClean="0">
                <a:solidFill>
                  <a:schemeClr val="tx1"/>
                </a:solidFill>
                <a:latin typeface="Times New Roman" pitchFamily="18" charset="0"/>
              </a:rPr>
              <a:t> </a:t>
            </a:r>
            <a:r>
              <a:rPr lang="en-US" sz="2800" err="1" smtClean="0">
                <a:solidFill>
                  <a:schemeClr val="tx1"/>
                </a:solidFill>
                <a:latin typeface="Times New Roman" pitchFamily="18" charset="0"/>
              </a:rPr>
              <a:t>nhân</a:t>
            </a:r>
            <a:r>
              <a:rPr lang="en-US" sz="2800" smtClean="0">
                <a:solidFill>
                  <a:schemeClr val="tx1"/>
                </a:solidFill>
                <a:latin typeface="Times New Roman" pitchFamily="18" charset="0"/>
              </a:rPr>
              <a:t> </a:t>
            </a:r>
            <a:r>
              <a:rPr lang="en-US" sz="2800" err="1" smtClean="0">
                <a:solidFill>
                  <a:schemeClr val="tx1"/>
                </a:solidFill>
                <a:latin typeface="Times New Roman" pitchFamily="18" charset="0"/>
              </a:rPr>
              <a:t>xuất</a:t>
            </a:r>
            <a:r>
              <a:rPr lang="en-US" sz="2800" smtClean="0">
                <a:solidFill>
                  <a:schemeClr val="tx1"/>
                </a:solidFill>
                <a:latin typeface="Times New Roman" pitchFamily="18" charset="0"/>
              </a:rPr>
              <a:t> </a:t>
            </a:r>
            <a:r>
              <a:rPr lang="en-US" sz="2800" err="1" smtClean="0">
                <a:solidFill>
                  <a:schemeClr val="tx1"/>
                </a:solidFill>
                <a:latin typeface="Times New Roman" pitchFamily="18" charset="0"/>
              </a:rPr>
              <a:t>hiện</a:t>
            </a:r>
            <a:r>
              <a:rPr lang="en-US" sz="2800" smtClean="0">
                <a:solidFill>
                  <a:schemeClr val="tx1"/>
                </a:solidFill>
                <a:latin typeface="Times New Roman" pitchFamily="18" charset="0"/>
              </a:rPr>
              <a:t> CNTD </a:t>
            </a:r>
            <a:r>
              <a:rPr lang="en-US" sz="2800" err="1" smtClean="0">
                <a:solidFill>
                  <a:schemeClr val="tx1"/>
                </a:solidFill>
                <a:latin typeface="Times New Roman" pitchFamily="18" charset="0"/>
              </a:rPr>
              <a:t>mới.Các</a:t>
            </a:r>
            <a:r>
              <a:rPr lang="en-US" sz="2800" smtClean="0">
                <a:solidFill>
                  <a:schemeClr val="tx1"/>
                </a:solidFill>
                <a:latin typeface="Times New Roman" pitchFamily="18" charset="0"/>
              </a:rPr>
              <a:t> </a:t>
            </a:r>
            <a:r>
              <a:rPr lang="en-US" sz="2800" err="1" smtClean="0">
                <a:solidFill>
                  <a:schemeClr val="tx1"/>
                </a:solidFill>
                <a:latin typeface="Times New Roman" pitchFamily="18" charset="0"/>
              </a:rPr>
              <a:t>khuynh</a:t>
            </a:r>
            <a:r>
              <a:rPr lang="en-US" sz="2800" smtClean="0">
                <a:solidFill>
                  <a:schemeClr val="tx1"/>
                </a:solidFill>
                <a:latin typeface="Times New Roman" pitchFamily="18" charset="0"/>
              </a:rPr>
              <a:t> h</a:t>
            </a:r>
            <a:r>
              <a:rPr lang="vi-VN" sz="2800" smtClean="0">
                <a:solidFill>
                  <a:schemeClr val="tx1"/>
                </a:solidFill>
                <a:latin typeface="Times New Roman" pitchFamily="18" charset="0"/>
              </a:rPr>
              <a:t>ướng</a:t>
            </a:r>
            <a:r>
              <a:rPr lang="en-US" sz="2800" smtClean="0">
                <a:solidFill>
                  <a:schemeClr val="tx1"/>
                </a:solidFill>
                <a:latin typeface="Times New Roman" pitchFamily="18" charset="0"/>
              </a:rPr>
              <a:t> </a:t>
            </a:r>
            <a:r>
              <a:rPr lang="en-US" sz="2800" err="1" smtClean="0">
                <a:solidFill>
                  <a:schemeClr val="tx1"/>
                </a:solidFill>
                <a:latin typeface="Times New Roman" pitchFamily="18" charset="0"/>
              </a:rPr>
              <a:t>và</a:t>
            </a:r>
            <a:r>
              <a:rPr lang="en-US" sz="2800" smtClean="0">
                <a:solidFill>
                  <a:schemeClr val="tx1"/>
                </a:solidFill>
                <a:latin typeface="Times New Roman" pitchFamily="18" charset="0"/>
              </a:rPr>
              <a:t> </a:t>
            </a:r>
            <a:r>
              <a:rPr lang="vi-VN" sz="2800" smtClean="0">
                <a:solidFill>
                  <a:schemeClr val="tx1"/>
                </a:solidFill>
                <a:latin typeface="Times New Roman" pitchFamily="18" charset="0"/>
              </a:rPr>
              <a:t>đặc</a:t>
            </a:r>
            <a:r>
              <a:rPr lang="en-US" sz="2800" smtClean="0">
                <a:solidFill>
                  <a:schemeClr val="tx1"/>
                </a:solidFill>
                <a:latin typeface="Times New Roman" pitchFamily="18" charset="0"/>
              </a:rPr>
              <a:t> </a:t>
            </a:r>
            <a:r>
              <a:rPr lang="vi-VN" sz="2800" smtClean="0">
                <a:solidFill>
                  <a:schemeClr val="tx1"/>
                </a:solidFill>
                <a:latin typeface="Times New Roman" pitchFamily="18" charset="0"/>
              </a:rPr>
              <a:t>đ</a:t>
            </a:r>
            <a:r>
              <a:rPr lang="en-US" sz="2800" err="1" smtClean="0">
                <a:solidFill>
                  <a:schemeClr val="tx1"/>
                </a:solidFill>
                <a:latin typeface="Times New Roman" pitchFamily="18" charset="0"/>
              </a:rPr>
              <a:t>iểm</a:t>
            </a:r>
            <a:endParaRPr lang="en-US" sz="2800">
              <a:solidFill>
                <a:schemeClr val="tx1"/>
              </a:solidFill>
              <a:latin typeface="Times New Roman" pitchFamily="18" charset="0"/>
            </a:endParaRPr>
          </a:p>
        </p:txBody>
      </p:sp>
      <p:sp>
        <p:nvSpPr>
          <p:cNvPr id="7" name="TextBox 6"/>
          <p:cNvSpPr txBox="1"/>
          <p:nvPr/>
        </p:nvSpPr>
        <p:spPr>
          <a:xfrm>
            <a:off x="1142976" y="2786058"/>
            <a:ext cx="7286676" cy="1384995"/>
          </a:xfrm>
          <a:prstGeom prst="rect">
            <a:avLst/>
          </a:prstGeom>
          <a:noFill/>
        </p:spPr>
        <p:txBody>
          <a:bodyPr wrap="square" rtlCol="0">
            <a:spAutoFit/>
          </a:bodyPr>
          <a:lstStyle/>
          <a:p>
            <a:pPr algn="ctr"/>
            <a:endParaRPr lang="en-US" sz="2800">
              <a:latin typeface="Times New Roman" pitchFamily="18" charset="0"/>
            </a:endParaRPr>
          </a:p>
          <a:p>
            <a:pPr algn="ctr"/>
            <a:r>
              <a:rPr lang="en-US" sz="2800" err="1" smtClean="0">
                <a:latin typeface="Times New Roman" pitchFamily="18" charset="0"/>
              </a:rPr>
              <a:t>II.Học</a:t>
            </a:r>
            <a:r>
              <a:rPr lang="en-US" sz="2800" smtClean="0">
                <a:latin typeface="Times New Roman" pitchFamily="18" charset="0"/>
              </a:rPr>
              <a:t> </a:t>
            </a:r>
            <a:r>
              <a:rPr lang="en-US" sz="2800" err="1" smtClean="0">
                <a:latin typeface="Times New Roman" pitchFamily="18" charset="0"/>
              </a:rPr>
              <a:t>thuyết</a:t>
            </a:r>
            <a:r>
              <a:rPr lang="en-US" sz="2800" smtClean="0">
                <a:latin typeface="Times New Roman" pitchFamily="18" charset="0"/>
              </a:rPr>
              <a:t> </a:t>
            </a:r>
            <a:r>
              <a:rPr lang="en-US" sz="2800" err="1" smtClean="0">
                <a:latin typeface="Times New Roman" pitchFamily="18" charset="0"/>
              </a:rPr>
              <a:t>về</a:t>
            </a:r>
            <a:r>
              <a:rPr lang="en-US" sz="2800" smtClean="0">
                <a:latin typeface="Times New Roman" pitchFamily="18" charset="0"/>
              </a:rPr>
              <a:t> </a:t>
            </a:r>
            <a:r>
              <a:rPr lang="en-US" sz="2800" err="1" smtClean="0">
                <a:latin typeface="Times New Roman" pitchFamily="18" charset="0"/>
              </a:rPr>
              <a:t>nền</a:t>
            </a:r>
            <a:r>
              <a:rPr lang="en-US" sz="2800" smtClean="0">
                <a:latin typeface="Times New Roman" pitchFamily="18" charset="0"/>
              </a:rPr>
              <a:t> </a:t>
            </a:r>
            <a:r>
              <a:rPr lang="en-US" sz="2800" err="1" smtClean="0">
                <a:latin typeface="Times New Roman" pitchFamily="18" charset="0"/>
              </a:rPr>
              <a:t>kinh</a:t>
            </a:r>
            <a:r>
              <a:rPr lang="en-US" sz="2800" smtClean="0">
                <a:latin typeface="Times New Roman" pitchFamily="18" charset="0"/>
              </a:rPr>
              <a:t> </a:t>
            </a:r>
            <a:r>
              <a:rPr lang="en-US" sz="2800" err="1" smtClean="0">
                <a:latin typeface="Times New Roman" pitchFamily="18" charset="0"/>
              </a:rPr>
              <a:t>tế</a:t>
            </a:r>
            <a:r>
              <a:rPr lang="en-US" sz="2800" smtClean="0">
                <a:latin typeface="Times New Roman" pitchFamily="18" charset="0"/>
              </a:rPr>
              <a:t> </a:t>
            </a:r>
            <a:r>
              <a:rPr lang="en-US" sz="2800" err="1" smtClean="0">
                <a:latin typeface="Times New Roman" pitchFamily="18" charset="0"/>
              </a:rPr>
              <a:t>thị</a:t>
            </a:r>
            <a:r>
              <a:rPr lang="en-US" sz="2800" smtClean="0">
                <a:latin typeface="Times New Roman" pitchFamily="18" charset="0"/>
              </a:rPr>
              <a:t> </a:t>
            </a:r>
            <a:r>
              <a:rPr lang="en-US" sz="2800" err="1" smtClean="0">
                <a:latin typeface="Times New Roman" pitchFamily="18" charset="0"/>
              </a:rPr>
              <a:t>tr</a:t>
            </a:r>
            <a:r>
              <a:rPr lang="vi-VN" sz="2800" smtClean="0">
                <a:latin typeface="Times New Roman" pitchFamily="18" charset="0"/>
              </a:rPr>
              <a:t>ường</a:t>
            </a:r>
            <a:r>
              <a:rPr lang="en-US" sz="2800" smtClean="0">
                <a:latin typeface="Times New Roman" pitchFamily="18" charset="0"/>
              </a:rPr>
              <a:t> –</a:t>
            </a:r>
            <a:r>
              <a:rPr lang="en-US" sz="2800" err="1" smtClean="0">
                <a:latin typeface="Times New Roman" pitchFamily="18" charset="0"/>
              </a:rPr>
              <a:t>xã</a:t>
            </a:r>
            <a:r>
              <a:rPr lang="en-US" sz="2800" smtClean="0">
                <a:latin typeface="Times New Roman" pitchFamily="18" charset="0"/>
              </a:rPr>
              <a:t> </a:t>
            </a:r>
            <a:r>
              <a:rPr lang="en-US" sz="2800" err="1" smtClean="0">
                <a:latin typeface="Times New Roman" pitchFamily="18" charset="0"/>
              </a:rPr>
              <a:t>hội</a:t>
            </a:r>
            <a:r>
              <a:rPr lang="en-US" sz="2800" smtClean="0">
                <a:latin typeface="Times New Roman" pitchFamily="18" charset="0"/>
              </a:rPr>
              <a:t> ở </a:t>
            </a:r>
            <a:r>
              <a:rPr lang="en-US" sz="2800" err="1" smtClean="0">
                <a:latin typeface="Times New Roman" pitchFamily="18" charset="0"/>
              </a:rPr>
              <a:t>cộng</a:t>
            </a:r>
            <a:r>
              <a:rPr lang="en-US" sz="2800" smtClean="0">
                <a:latin typeface="Times New Roman" pitchFamily="18" charset="0"/>
              </a:rPr>
              <a:t> </a:t>
            </a:r>
            <a:r>
              <a:rPr lang="en-US" sz="2800" err="1" smtClean="0">
                <a:latin typeface="Times New Roman" pitchFamily="18" charset="0"/>
              </a:rPr>
              <a:t>hòa</a:t>
            </a:r>
            <a:r>
              <a:rPr lang="en-US" sz="2800" smtClean="0">
                <a:latin typeface="Times New Roman" pitchFamily="18" charset="0"/>
              </a:rPr>
              <a:t> </a:t>
            </a:r>
            <a:r>
              <a:rPr lang="en-US" sz="2800" err="1" smtClean="0">
                <a:latin typeface="Times New Roman" pitchFamily="18" charset="0"/>
              </a:rPr>
              <a:t>liên</a:t>
            </a:r>
            <a:r>
              <a:rPr lang="en-US" sz="2800" smtClean="0">
                <a:latin typeface="Times New Roman" pitchFamily="18" charset="0"/>
              </a:rPr>
              <a:t> bang </a:t>
            </a:r>
            <a:r>
              <a:rPr lang="en-US" sz="2800" err="1" smtClean="0">
                <a:latin typeface="Times New Roman" pitchFamily="18" charset="0"/>
              </a:rPr>
              <a:t>Đức</a:t>
            </a:r>
            <a:endParaRPr lang="en-US" sz="2800">
              <a:latin typeface="Times New Roman" pitchFamily="18" charset="0"/>
            </a:endParaRPr>
          </a:p>
        </p:txBody>
      </p:sp>
      <p:sp>
        <p:nvSpPr>
          <p:cNvPr id="8" name="TextBox 7"/>
          <p:cNvSpPr txBox="1"/>
          <p:nvPr/>
        </p:nvSpPr>
        <p:spPr>
          <a:xfrm>
            <a:off x="1071538" y="3929066"/>
            <a:ext cx="6929486" cy="1384995"/>
          </a:xfrm>
          <a:prstGeom prst="rect">
            <a:avLst/>
          </a:prstGeom>
          <a:noFill/>
        </p:spPr>
        <p:txBody>
          <a:bodyPr wrap="square" rtlCol="0">
            <a:spAutoFit/>
          </a:bodyPr>
          <a:lstStyle/>
          <a:p>
            <a:endParaRPr lang="en-US" sz="2800" smtClean="0">
              <a:latin typeface="Times New Roman" pitchFamily="18" charset="0"/>
              <a:cs typeface="Times New Roman" pitchFamily="18" charset="0"/>
            </a:endParaRPr>
          </a:p>
          <a:p>
            <a:pPr algn="ctr"/>
            <a:r>
              <a:rPr lang="en-US" sz="2800" err="1" smtClean="0">
                <a:latin typeface="Times New Roman" pitchFamily="18" charset="0"/>
                <a:cs typeface="Times New Roman" pitchFamily="18" charset="0"/>
              </a:rPr>
              <a:t>III.Các</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lý</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thuyết</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kinh</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tế</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của</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tr</a:t>
            </a:r>
            <a:r>
              <a:rPr lang="vi-VN" sz="2800" smtClean="0">
                <a:latin typeface="Times New Roman" pitchFamily="18" charset="0"/>
                <a:cs typeface="Times New Roman" pitchFamily="18" charset="0"/>
              </a:rPr>
              <a:t>ường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phái</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tự</a:t>
            </a:r>
            <a:r>
              <a:rPr lang="en-US" sz="2800" smtClean="0">
                <a:latin typeface="Times New Roman" pitchFamily="18" charset="0"/>
                <a:cs typeface="Times New Roman" pitchFamily="18" charset="0"/>
              </a:rPr>
              <a:t> do ở </a:t>
            </a:r>
            <a:r>
              <a:rPr lang="en-US" sz="2800" err="1" smtClean="0">
                <a:latin typeface="Times New Roman" pitchFamily="18" charset="0"/>
                <a:cs typeface="Times New Roman" pitchFamily="18" charset="0"/>
              </a:rPr>
              <a:t>Mĩ</a:t>
            </a:r>
            <a:endParaRPr lang="en-US" sz="2800">
              <a:latin typeface="Times New Roman" pitchFamily="18" charset="0"/>
              <a:cs typeface="Times New Roman" pitchFamily="18" charset="0"/>
            </a:endParaRPr>
          </a:p>
        </p:txBody>
      </p:sp>
      <p:sp>
        <p:nvSpPr>
          <p:cNvPr id="9" name="TextBox 8"/>
          <p:cNvSpPr txBox="1"/>
          <p:nvPr/>
        </p:nvSpPr>
        <p:spPr>
          <a:xfrm>
            <a:off x="1142976" y="5143512"/>
            <a:ext cx="6858048" cy="954107"/>
          </a:xfrm>
          <a:prstGeom prst="rect">
            <a:avLst/>
          </a:prstGeom>
          <a:noFill/>
          <a:ln>
            <a:noFill/>
          </a:ln>
        </p:spPr>
        <p:txBody>
          <a:bodyPr wrap="square" rtlCol="0">
            <a:spAutoFit/>
          </a:bodyPr>
          <a:lstStyle/>
          <a:p>
            <a:endParaRPr lang="en-US" sz="2800" smtClean="0">
              <a:latin typeface="Times New Roman" pitchFamily="18" charset="0"/>
              <a:cs typeface="Times New Roman" pitchFamily="18" charset="0"/>
            </a:endParaRPr>
          </a:p>
          <a:p>
            <a:pPr algn="just"/>
            <a:r>
              <a:rPr lang="en-US" sz="2800" err="1" smtClean="0">
                <a:latin typeface="Times New Roman" pitchFamily="18" charset="0"/>
                <a:cs typeface="Times New Roman" pitchFamily="18" charset="0"/>
              </a:rPr>
              <a:t>IV.Những</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đặc</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đ</a:t>
            </a:r>
            <a:r>
              <a:rPr lang="en-US" sz="2800" err="1" smtClean="0">
                <a:latin typeface="Times New Roman" pitchFamily="18" charset="0"/>
                <a:cs typeface="Times New Roman" pitchFamily="18" charset="0"/>
              </a:rPr>
              <a:t>iểm</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của</a:t>
            </a:r>
            <a:r>
              <a:rPr lang="en-US" sz="2800" smtClean="0">
                <a:latin typeface="Times New Roman" pitchFamily="18" charset="0"/>
                <a:cs typeface="Times New Roman" pitchFamily="18" charset="0"/>
              </a:rPr>
              <a:t> CNTD </a:t>
            </a:r>
            <a:r>
              <a:rPr lang="en-US" sz="2800" err="1" smtClean="0">
                <a:latin typeface="Times New Roman" pitchFamily="18" charset="0"/>
                <a:cs typeface="Times New Roman" pitchFamily="18" charset="0"/>
              </a:rPr>
              <a:t>mới</a:t>
            </a:r>
            <a:r>
              <a:rPr lang="en-US" sz="2800" smtClean="0">
                <a:latin typeface="Times New Roman" pitchFamily="18" charset="0"/>
                <a:cs typeface="Times New Roman" pitchFamily="18" charset="0"/>
              </a:rPr>
              <a:t> ở </a:t>
            </a:r>
            <a:r>
              <a:rPr lang="en-US" sz="2800" err="1" smtClean="0">
                <a:latin typeface="Times New Roman" pitchFamily="18" charset="0"/>
                <a:cs typeface="Times New Roman" pitchFamily="18" charset="0"/>
              </a:rPr>
              <a:t>Pháp</a:t>
            </a:r>
            <a:endParaRPr lang="en-US" sz="2800">
              <a:latin typeface="Times New Roman" pitchFamily="18" charset="0"/>
              <a:cs typeface="Times New Roman" pitchFamily="18" charset="0"/>
            </a:endParaRPr>
          </a:p>
        </p:txBody>
      </p:sp>
      <p:cxnSp>
        <p:nvCxnSpPr>
          <p:cNvPr id="11" name="Straight Connector 10"/>
          <p:cNvCxnSpPr/>
          <p:nvPr/>
        </p:nvCxnSpPr>
        <p:spPr>
          <a:xfrm rot="5400000">
            <a:off x="-1535155" y="4036223"/>
            <a:ext cx="3785420" cy="79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57158" y="2133600"/>
            <a:ext cx="928694" cy="1588"/>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57158" y="5929330"/>
            <a:ext cx="857256"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57158" y="3500438"/>
            <a:ext cx="785818"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57158" y="4572008"/>
            <a:ext cx="857256"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nodePh="1">
                                  <p:stCondLst>
                                    <p:cond delay="0"/>
                                  </p:stCondLst>
                                  <p:endCondLst>
                                    <p:cond evt="begin" delay="0">
                                      <p:tn val="11"/>
                                    </p:cond>
                                  </p:end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arn(inVertical)">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wipe(down)">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wipe(down)">
                                      <p:cBhvr>
                                        <p:cTn id="23" dur="500"/>
                                        <p:tgtEl>
                                          <p:spTgt spid="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Effect transition="in" filter="wipe(down)">
                                      <p:cBhvr>
                                        <p:cTn id="28" dur="500"/>
                                        <p:tgtEl>
                                          <p:spTgt spid="8">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animEffect transition="in" filter="wipe(down)">
                                      <p:cBhvr>
                                        <p:cTn id="33" dur="500"/>
                                        <p:tgtEl>
                                          <p:spTgt spid="9">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42913" y="103188"/>
            <a:ext cx="8243887" cy="811212"/>
          </a:xfrm>
          <a:prstGeom prst="rect">
            <a:avLst/>
          </a:prstGeom>
        </p:spPr>
        <p:txBody>
          <a:bodyPr vert="horz" lIns="91440" tIns="45720" rIns="91440" bIns="45720" rtlCol="0" anchor="ctr">
            <a:normAutofit fontScale="92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2.1.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Nhöõng</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nguyeân</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taéc</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cô</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baûn</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cuûa</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nền</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kinh</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teá</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thò</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tröôøng</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xaõ</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 </a:t>
            </a:r>
            <a:r>
              <a:rPr kumimoji="0" lang="en-US" sz="2800" b="1" i="0" u="none" strike="noStrike" kern="1200" cap="none" spc="0" normalizeH="0" baseline="0" noProof="0" dirty="0" err="1" smtClean="0">
                <a:ln>
                  <a:noFill/>
                </a:ln>
                <a:solidFill>
                  <a:schemeClr val="tx1"/>
                </a:solidFill>
                <a:effectLst/>
                <a:uLnTx/>
                <a:uFillTx/>
                <a:latin typeface="VNI-Times" pitchFamily="2" charset="0"/>
                <a:ea typeface="+mj-ea"/>
                <a:cs typeface="+mj-cs"/>
              </a:rPr>
              <a:t>hoäi</a:t>
            </a:r>
            <a:r>
              <a:rPr kumimoji="0" lang="en-US" sz="2800" b="1" i="0" u="none" strike="noStrike" kern="1200" cap="none" spc="0" normalizeH="0" baseline="0" noProof="0" dirty="0" smtClean="0">
                <a:ln>
                  <a:noFill/>
                </a:ln>
                <a:solidFill>
                  <a:schemeClr val="tx1"/>
                </a:solidFill>
                <a:effectLst/>
                <a:uLnTx/>
                <a:uFillTx/>
                <a:latin typeface="VNI-Times" pitchFamily="2" charset="0"/>
                <a:ea typeface="+mj-ea"/>
                <a:cs typeface="+mj-cs"/>
              </a:rPr>
              <a:t>”</a:t>
            </a:r>
          </a:p>
        </p:txBody>
      </p:sp>
      <p:sp>
        <p:nvSpPr>
          <p:cNvPr id="6" name="Rectangle 4"/>
          <p:cNvSpPr>
            <a:spLocks noChangeArrowheads="1"/>
          </p:cNvSpPr>
          <p:nvPr/>
        </p:nvSpPr>
        <p:spPr bwMode="auto">
          <a:xfrm>
            <a:off x="990600" y="1676400"/>
            <a:ext cx="6096000" cy="914400"/>
          </a:xfrm>
          <a:prstGeom prst="rect">
            <a:avLst/>
          </a:prstGeom>
          <a:solidFill>
            <a:srgbClr val="FFFF00"/>
          </a:solidFill>
          <a:ln w="9525">
            <a:solidFill>
              <a:schemeClr val="tx1"/>
            </a:solidFill>
            <a:miter lim="800000"/>
            <a:headEnd/>
            <a:tailEnd/>
          </a:ln>
          <a:effectLst/>
        </p:spPr>
        <p:txBody>
          <a:bodyPr wrap="none" anchor="ctr"/>
          <a:lstStyle/>
          <a:p>
            <a:pPr algn="ctr"/>
            <a:r>
              <a:rPr lang="en-US" b="1">
                <a:latin typeface="Times New Roman" pitchFamily="18" charset="0"/>
              </a:rPr>
              <a:t>Nền kinh tế thị trường có </a:t>
            </a:r>
          </a:p>
          <a:p>
            <a:pPr algn="ctr"/>
            <a:r>
              <a:rPr lang="en-US" b="1">
                <a:latin typeface="Times New Roman" pitchFamily="18" charset="0"/>
              </a:rPr>
              <a:t>Mục tiêu: kết hợp nguyên tắc </a:t>
            </a:r>
            <a:r>
              <a:rPr lang="en-US" sz="2400" b="1">
                <a:latin typeface="Times New Roman" pitchFamily="18" charset="0"/>
              </a:rPr>
              <a:t>Tự do</a:t>
            </a:r>
            <a:r>
              <a:rPr lang="en-US" b="1">
                <a:latin typeface="Times New Roman" pitchFamily="18" charset="0"/>
              </a:rPr>
              <a:t> + </a:t>
            </a:r>
            <a:r>
              <a:rPr lang="en-US" sz="2400" b="1">
                <a:latin typeface="Times New Roman" pitchFamily="18" charset="0"/>
              </a:rPr>
              <a:t>công bằng XH </a:t>
            </a:r>
            <a:r>
              <a:rPr lang="en-US" b="1">
                <a:latin typeface="Times New Roman" pitchFamily="18" charset="0"/>
              </a:rPr>
              <a:t> </a:t>
            </a:r>
          </a:p>
        </p:txBody>
      </p:sp>
      <p:sp>
        <p:nvSpPr>
          <p:cNvPr id="7" name="Rectangle 5"/>
          <p:cNvSpPr>
            <a:spLocks noChangeArrowheads="1"/>
          </p:cNvSpPr>
          <p:nvPr/>
        </p:nvSpPr>
        <p:spPr bwMode="auto">
          <a:xfrm>
            <a:off x="1752600" y="5029200"/>
            <a:ext cx="1905000" cy="762000"/>
          </a:xfrm>
          <a:prstGeom prst="rect">
            <a:avLst/>
          </a:prstGeom>
          <a:solidFill>
            <a:srgbClr val="FFFF00"/>
          </a:solidFill>
          <a:ln w="9525">
            <a:solidFill>
              <a:schemeClr val="tx1"/>
            </a:solidFill>
            <a:miter lim="800000"/>
            <a:headEnd/>
            <a:tailEnd/>
          </a:ln>
          <a:effectLst/>
        </p:spPr>
        <p:txBody>
          <a:bodyPr wrap="none" anchor="ctr"/>
          <a:lstStyle/>
          <a:p>
            <a:pPr algn="ctr"/>
            <a:r>
              <a:rPr lang="en-US" b="1">
                <a:latin typeface="Times New Roman" pitchFamily="18" charset="0"/>
              </a:rPr>
              <a:t>6 tiêu chuẩn </a:t>
            </a:r>
          </a:p>
        </p:txBody>
      </p:sp>
      <p:sp>
        <p:nvSpPr>
          <p:cNvPr id="8" name="Oval 6"/>
          <p:cNvSpPr>
            <a:spLocks noChangeArrowheads="1"/>
          </p:cNvSpPr>
          <p:nvPr/>
        </p:nvSpPr>
        <p:spPr bwMode="auto">
          <a:xfrm>
            <a:off x="914400" y="3200400"/>
            <a:ext cx="3962400" cy="914400"/>
          </a:xfrm>
          <a:prstGeom prst="ellipse">
            <a:avLst/>
          </a:prstGeom>
          <a:noFill/>
          <a:ln w="9525">
            <a:solidFill>
              <a:schemeClr val="tx1"/>
            </a:solidFill>
            <a:round/>
            <a:headEnd/>
            <a:tailEnd/>
          </a:ln>
          <a:effectLst/>
        </p:spPr>
        <p:txBody>
          <a:bodyPr wrap="none" anchor="ctr"/>
          <a:lstStyle/>
          <a:p>
            <a:pPr algn="ctr"/>
            <a:r>
              <a:rPr lang="en-US">
                <a:solidFill>
                  <a:srgbClr val="000000"/>
                </a:solidFill>
                <a:latin typeface="Times New Roman" pitchFamily="18" charset="0"/>
              </a:rPr>
              <a:t>Khuyến kích, bảo vệ lợi ích cá nhân, </a:t>
            </a:r>
          </a:p>
          <a:p>
            <a:pPr algn="ctr"/>
            <a:r>
              <a:rPr lang="en-US">
                <a:solidFill>
                  <a:srgbClr val="000000"/>
                </a:solidFill>
                <a:latin typeface="Times New Roman" pitchFamily="18" charset="0"/>
              </a:rPr>
              <a:t>Cơ sở của hoạt động KT, CT </a:t>
            </a:r>
          </a:p>
        </p:txBody>
      </p:sp>
      <p:sp>
        <p:nvSpPr>
          <p:cNvPr id="9" name="Oval 7"/>
          <p:cNvSpPr>
            <a:spLocks noChangeArrowheads="1"/>
          </p:cNvSpPr>
          <p:nvPr/>
        </p:nvSpPr>
        <p:spPr bwMode="auto">
          <a:xfrm>
            <a:off x="5638800" y="2971800"/>
            <a:ext cx="3200400" cy="1143000"/>
          </a:xfrm>
          <a:prstGeom prst="ellipse">
            <a:avLst/>
          </a:prstGeom>
          <a:noFill/>
          <a:ln w="9525">
            <a:solidFill>
              <a:schemeClr val="tx1"/>
            </a:solidFill>
            <a:round/>
            <a:headEnd/>
            <a:tailEnd/>
          </a:ln>
          <a:effectLst/>
        </p:spPr>
        <p:txBody>
          <a:bodyPr wrap="none" anchor="ctr"/>
          <a:lstStyle/>
          <a:p>
            <a:pPr algn="ctr"/>
            <a:r>
              <a:rPr lang="en-US">
                <a:solidFill>
                  <a:srgbClr val="000000"/>
                </a:solidFill>
                <a:latin typeface="Times New Roman" pitchFamily="18" charset="0"/>
              </a:rPr>
              <a:t>Hạn chế tiêu cực của KTTT:</a:t>
            </a:r>
          </a:p>
          <a:p>
            <a:pPr algn="ctr"/>
            <a:r>
              <a:rPr lang="en-US">
                <a:solidFill>
                  <a:srgbClr val="000000"/>
                </a:solidFill>
                <a:latin typeface="Times New Roman" pitchFamily="18" charset="0"/>
              </a:rPr>
              <a:t>Lạm phát, thất nghiệp, phân hóa</a:t>
            </a:r>
          </a:p>
        </p:txBody>
      </p:sp>
      <p:sp>
        <p:nvSpPr>
          <p:cNvPr id="10" name="Text Box 8"/>
          <p:cNvSpPr txBox="1">
            <a:spLocks noChangeArrowheads="1"/>
          </p:cNvSpPr>
          <p:nvPr/>
        </p:nvSpPr>
        <p:spPr bwMode="auto">
          <a:xfrm>
            <a:off x="228600" y="1143000"/>
            <a:ext cx="1905000" cy="366713"/>
          </a:xfrm>
          <a:prstGeom prst="rect">
            <a:avLst/>
          </a:prstGeom>
          <a:noFill/>
          <a:ln w="9525">
            <a:noFill/>
            <a:miter lim="800000"/>
            <a:headEnd/>
            <a:tailEnd/>
          </a:ln>
          <a:effectLst/>
        </p:spPr>
        <p:txBody>
          <a:bodyPr>
            <a:spAutoFit/>
          </a:bodyPr>
          <a:lstStyle/>
          <a:p>
            <a:pPr>
              <a:spcBef>
                <a:spcPct val="50000"/>
              </a:spcBef>
            </a:pPr>
            <a:r>
              <a:rPr lang="en-US" b="1">
                <a:solidFill>
                  <a:srgbClr val="000000"/>
                </a:solidFill>
              </a:rPr>
              <a:t>Nguyên tắc 1</a:t>
            </a:r>
          </a:p>
        </p:txBody>
      </p:sp>
      <p:sp>
        <p:nvSpPr>
          <p:cNvPr id="11" name="Rectangle 9"/>
          <p:cNvSpPr>
            <a:spLocks noChangeArrowheads="1"/>
          </p:cNvSpPr>
          <p:nvPr/>
        </p:nvSpPr>
        <p:spPr bwMode="auto">
          <a:xfrm>
            <a:off x="3962400" y="4648200"/>
            <a:ext cx="4419600" cy="1905000"/>
          </a:xfrm>
          <a:prstGeom prst="rect">
            <a:avLst/>
          </a:prstGeom>
          <a:solidFill>
            <a:srgbClr val="00FFFF"/>
          </a:solidFill>
          <a:ln w="9525">
            <a:solidFill>
              <a:schemeClr val="tx1"/>
            </a:solidFill>
            <a:miter lim="800000"/>
            <a:headEnd/>
            <a:tailEnd/>
          </a:ln>
          <a:effectLst/>
        </p:spPr>
        <p:txBody>
          <a:bodyPr wrap="none" anchor="ctr"/>
          <a:lstStyle/>
          <a:p>
            <a:pPr>
              <a:buFontTx/>
              <a:buChar char="-"/>
            </a:pPr>
            <a:endParaRPr lang="en-US">
              <a:latin typeface="Times New Roman" pitchFamily="18" charset="0"/>
            </a:endParaRPr>
          </a:p>
          <a:p>
            <a:pPr>
              <a:buFontTx/>
              <a:buChar char="-"/>
            </a:pPr>
            <a:r>
              <a:rPr lang="en-US">
                <a:solidFill>
                  <a:srgbClr val="000000"/>
                </a:solidFill>
                <a:latin typeface="Times New Roman" pitchFamily="18" charset="0"/>
              </a:rPr>
              <a:t> Quyền tự do cá nhân</a:t>
            </a:r>
          </a:p>
          <a:p>
            <a:pPr>
              <a:buFontTx/>
              <a:buChar char="-"/>
            </a:pPr>
            <a:r>
              <a:rPr lang="en-US">
                <a:solidFill>
                  <a:srgbClr val="000000"/>
                </a:solidFill>
                <a:latin typeface="Times New Roman" pitchFamily="18" charset="0"/>
              </a:rPr>
              <a:t> Công bằng XH</a:t>
            </a:r>
          </a:p>
          <a:p>
            <a:pPr>
              <a:buFontTx/>
              <a:buChar char="-"/>
            </a:pPr>
            <a:r>
              <a:rPr lang="en-US">
                <a:solidFill>
                  <a:srgbClr val="000000"/>
                </a:solidFill>
                <a:latin typeface="Times New Roman" pitchFamily="18" charset="0"/>
              </a:rPr>
              <a:t> Chu kỳ kinh doanh</a:t>
            </a:r>
          </a:p>
          <a:p>
            <a:pPr>
              <a:buFontTx/>
              <a:buChar char="-"/>
            </a:pPr>
            <a:r>
              <a:rPr lang="en-US">
                <a:solidFill>
                  <a:srgbClr val="000000"/>
                </a:solidFill>
                <a:latin typeface="Times New Roman" pitchFamily="18" charset="0"/>
              </a:rPr>
              <a:t> Chính sách tăng trưởng </a:t>
            </a:r>
          </a:p>
          <a:p>
            <a:pPr>
              <a:buFontTx/>
              <a:buChar char="-"/>
            </a:pPr>
            <a:r>
              <a:rPr lang="en-US">
                <a:solidFill>
                  <a:srgbClr val="000000"/>
                </a:solidFill>
                <a:latin typeface="Times New Roman" pitchFamily="18" charset="0"/>
              </a:rPr>
              <a:t> Chính sách cơ cấu</a:t>
            </a:r>
          </a:p>
          <a:p>
            <a:pPr>
              <a:buFontTx/>
              <a:buChar char="-"/>
            </a:pPr>
            <a:r>
              <a:rPr lang="en-US">
                <a:solidFill>
                  <a:srgbClr val="000000"/>
                </a:solidFill>
                <a:latin typeface="Times New Roman" pitchFamily="18" charset="0"/>
              </a:rPr>
              <a:t> Đảm bảo tính tương hợp của thị trường </a:t>
            </a:r>
          </a:p>
          <a:p>
            <a:pPr>
              <a:buFontTx/>
              <a:buChar char="-"/>
            </a:pPr>
            <a:endParaRPr lang="en-US">
              <a:solidFill>
                <a:srgbClr val="000000"/>
              </a:solidFill>
              <a:latin typeface="Times New Roman" pitchFamily="18" charset="0"/>
            </a:endParaRPr>
          </a:p>
          <a:p>
            <a:pPr>
              <a:buFontTx/>
              <a:buChar char="-"/>
            </a:pPr>
            <a:endParaRPr lang="en-US">
              <a:latin typeface="Times New Roman" pitchFamily="18" charset="0"/>
            </a:endParaRPr>
          </a:p>
        </p:txBody>
      </p:sp>
      <p:sp>
        <p:nvSpPr>
          <p:cNvPr id="12" name="Text Box 10"/>
          <p:cNvSpPr txBox="1">
            <a:spLocks noChangeArrowheads="1"/>
          </p:cNvSpPr>
          <p:nvPr/>
        </p:nvSpPr>
        <p:spPr bwMode="auto">
          <a:xfrm>
            <a:off x="152400" y="4495800"/>
            <a:ext cx="1981200" cy="366713"/>
          </a:xfrm>
          <a:prstGeom prst="rect">
            <a:avLst/>
          </a:prstGeom>
          <a:noFill/>
          <a:ln w="9525">
            <a:noFill/>
            <a:miter lim="800000"/>
            <a:headEnd/>
            <a:tailEnd/>
          </a:ln>
          <a:effectLst/>
        </p:spPr>
        <p:txBody>
          <a:bodyPr>
            <a:spAutoFit/>
          </a:bodyPr>
          <a:lstStyle/>
          <a:p>
            <a:pPr>
              <a:spcBef>
                <a:spcPct val="50000"/>
              </a:spcBef>
            </a:pPr>
            <a:r>
              <a:rPr lang="en-US" b="1">
                <a:solidFill>
                  <a:srgbClr val="000000"/>
                </a:solidFill>
              </a:rPr>
              <a:t>Nguyên tắc 2</a:t>
            </a:r>
          </a:p>
        </p:txBody>
      </p:sp>
      <p:sp>
        <p:nvSpPr>
          <p:cNvPr id="13" name="Line 11"/>
          <p:cNvSpPr>
            <a:spLocks noChangeShapeType="1"/>
          </p:cNvSpPr>
          <p:nvPr/>
        </p:nvSpPr>
        <p:spPr bwMode="auto">
          <a:xfrm flipH="1">
            <a:off x="3352800" y="2590800"/>
            <a:ext cx="914400" cy="609600"/>
          </a:xfrm>
          <a:prstGeom prst="line">
            <a:avLst/>
          </a:prstGeom>
          <a:noFill/>
          <a:ln w="9525">
            <a:solidFill>
              <a:schemeClr val="tx1"/>
            </a:solidFill>
            <a:round/>
            <a:headEnd/>
            <a:tailEnd type="triangle" w="med" len="med"/>
          </a:ln>
          <a:effectLst/>
        </p:spPr>
        <p:txBody>
          <a:bodyPr/>
          <a:lstStyle/>
          <a:p>
            <a:endParaRPr lang="en-US"/>
          </a:p>
        </p:txBody>
      </p:sp>
      <p:sp>
        <p:nvSpPr>
          <p:cNvPr id="14" name="Line 12"/>
          <p:cNvSpPr>
            <a:spLocks noChangeShapeType="1"/>
          </p:cNvSpPr>
          <p:nvPr/>
        </p:nvSpPr>
        <p:spPr bwMode="auto">
          <a:xfrm>
            <a:off x="5867400" y="2667000"/>
            <a:ext cx="685800" cy="3048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4)">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ox(in)">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amond(in)">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diamond(in)">
                                      <p:cBhvr>
                                        <p:cTn id="42" dur="20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ox(in)">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checkerboard(across)">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8" grpId="0" animBg="1"/>
      <p:bldP spid="9" grpId="0" animBg="1"/>
      <p:bldP spid="10" grpId="0"/>
      <p:bldP spid="11" grpId="0" animBg="1"/>
      <p:bldP spid="12" grpId="0"/>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65766" y="1844824"/>
            <a:ext cx="3600400" cy="3816424"/>
          </a:xfrm>
          <a:prstGeom prst="rect">
            <a:avLst/>
          </a:prstGeom>
        </p:spPr>
      </p:pic>
      <p:sp>
        <p:nvSpPr>
          <p:cNvPr id="2" name="Title 1"/>
          <p:cNvSpPr>
            <a:spLocks noGrp="1"/>
          </p:cNvSpPr>
          <p:nvPr>
            <p:ph type="title"/>
          </p:nvPr>
        </p:nvSpPr>
        <p:spPr>
          <a:xfrm>
            <a:off x="251520" y="260648"/>
            <a:ext cx="8229600" cy="1143000"/>
          </a:xfrm>
        </p:spPr>
        <p:txBody>
          <a:bodyPr>
            <a:normAutofit fontScale="90000"/>
          </a:bodyPr>
          <a:lstStyle/>
          <a:p>
            <a:r>
              <a:rPr lang="en-US" b="1" i="1" smtClean="0">
                <a:latin typeface="Times New Roman" pitchFamily="18" charset="0"/>
                <a:cs typeface="Times New Roman" pitchFamily="18" charset="0"/>
              </a:rPr>
              <a:t>2.2 </a:t>
            </a:r>
            <a:r>
              <a:rPr lang="en-US" b="1" i="1" err="1" smtClean="0">
                <a:latin typeface="Times New Roman" pitchFamily="18" charset="0"/>
                <a:cs typeface="Times New Roman" pitchFamily="18" charset="0"/>
              </a:rPr>
              <a:t>Cạnh</a:t>
            </a:r>
            <a:r>
              <a:rPr lang="en-US" b="1" i="1" smtClean="0">
                <a:latin typeface="Times New Roman" pitchFamily="18" charset="0"/>
                <a:cs typeface="Times New Roman" pitchFamily="18" charset="0"/>
              </a:rPr>
              <a:t> </a:t>
            </a:r>
            <a:r>
              <a:rPr lang="en-US" b="1" i="1" err="1">
                <a:latin typeface="Times New Roman" pitchFamily="18" charset="0"/>
                <a:cs typeface="Times New Roman" pitchFamily="18" charset="0"/>
              </a:rPr>
              <a:t>tranh</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trong</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nền</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kinh</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tế</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thị</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trường</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xã</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hội</a:t>
            </a:r>
            <a:r>
              <a:rPr lang="en-US" b="1"/>
              <a:t/>
            </a:r>
            <a:br>
              <a:rPr lang="en-US" b="1"/>
            </a:br>
            <a:endParaRPr lang="en-US" b="1"/>
          </a:p>
        </p:txBody>
      </p:sp>
      <p:sp>
        <p:nvSpPr>
          <p:cNvPr id="3" name="Content Placeholder 2"/>
          <p:cNvSpPr>
            <a:spLocks noGrp="1"/>
          </p:cNvSpPr>
          <p:nvPr>
            <p:ph idx="1"/>
          </p:nvPr>
        </p:nvSpPr>
        <p:spPr>
          <a:xfrm>
            <a:off x="457200" y="1268760"/>
            <a:ext cx="8229600" cy="5184576"/>
          </a:xfrm>
        </p:spPr>
        <p:txBody>
          <a:bodyPr>
            <a:normAutofit fontScale="62500" lnSpcReduction="20000"/>
          </a:bodyPr>
          <a:lstStyle/>
          <a:p>
            <a:pPr marL="0" indent="0">
              <a:buNone/>
            </a:pPr>
            <a:r>
              <a:rPr lang="en-US" sz="3800" i="1" u="sng" dirty="0" err="1" smtClean="0">
                <a:solidFill>
                  <a:srgbClr val="FF0000"/>
                </a:solidFill>
                <a:latin typeface="Times New Roman" pitchFamily="18" charset="0"/>
                <a:cs typeface="Times New Roman" pitchFamily="18" charset="0"/>
              </a:rPr>
              <a:t>C</a:t>
            </a:r>
            <a:r>
              <a:rPr lang="en-US" sz="3800" i="1" dirty="0" err="1" smtClean="0">
                <a:solidFill>
                  <a:srgbClr val="FF0000"/>
                </a:solidFill>
                <a:latin typeface="Times New Roman" pitchFamily="18" charset="0"/>
                <a:cs typeface="Times New Roman" pitchFamily="18" charset="0"/>
              </a:rPr>
              <a:t>ó</a:t>
            </a:r>
            <a:r>
              <a:rPr lang="en-US" sz="3800" i="1" dirty="0" smtClean="0">
                <a:solidFill>
                  <a:srgbClr val="FF0000"/>
                </a:solidFill>
                <a:latin typeface="Times New Roman" pitchFamily="18" charset="0"/>
                <a:cs typeface="Times New Roman" pitchFamily="18" charset="0"/>
              </a:rPr>
              <a:t> </a:t>
            </a:r>
            <a:r>
              <a:rPr lang="en-US" sz="3800" i="1" dirty="0">
                <a:solidFill>
                  <a:srgbClr val="FF0000"/>
                </a:solidFill>
                <a:latin typeface="Times New Roman" pitchFamily="18" charset="0"/>
                <a:cs typeface="Times New Roman" pitchFamily="18" charset="0"/>
              </a:rPr>
              <a:t>7 </a:t>
            </a:r>
            <a:r>
              <a:rPr lang="en-US" sz="3800" i="1" dirty="0" err="1">
                <a:solidFill>
                  <a:srgbClr val="FF0000"/>
                </a:solidFill>
                <a:latin typeface="Times New Roman" pitchFamily="18" charset="0"/>
                <a:cs typeface="Times New Roman" pitchFamily="18" charset="0"/>
              </a:rPr>
              <a:t>chức</a:t>
            </a:r>
            <a:r>
              <a:rPr lang="en-US" sz="3800" i="1" dirty="0">
                <a:solidFill>
                  <a:srgbClr val="FF0000"/>
                </a:solidFill>
                <a:latin typeface="Times New Roman" pitchFamily="18" charset="0"/>
                <a:cs typeface="Times New Roman" pitchFamily="18" charset="0"/>
              </a:rPr>
              <a:t> </a:t>
            </a:r>
            <a:r>
              <a:rPr lang="en-US" sz="3800" i="1" dirty="0" err="1">
                <a:solidFill>
                  <a:srgbClr val="FF0000"/>
                </a:solidFill>
                <a:latin typeface="Times New Roman" pitchFamily="18" charset="0"/>
                <a:cs typeface="Times New Roman" pitchFamily="18" charset="0"/>
              </a:rPr>
              <a:t>năng</a:t>
            </a:r>
            <a:r>
              <a:rPr lang="en-US" sz="3800" i="1" dirty="0">
                <a:solidFill>
                  <a:srgbClr val="FF0000"/>
                </a:solidFill>
                <a:latin typeface="Times New Roman" pitchFamily="18" charset="0"/>
                <a:cs typeface="Times New Roman" pitchFamily="18" charset="0"/>
              </a:rPr>
              <a:t> </a:t>
            </a:r>
            <a:r>
              <a:rPr lang="en-US" sz="3800" i="1" dirty="0" err="1">
                <a:solidFill>
                  <a:srgbClr val="FF0000"/>
                </a:solidFill>
                <a:latin typeface="Times New Roman" pitchFamily="18" charset="0"/>
                <a:cs typeface="Times New Roman" pitchFamily="18" charset="0"/>
              </a:rPr>
              <a:t>trong</a:t>
            </a:r>
            <a:r>
              <a:rPr lang="en-US" sz="3800" i="1" dirty="0">
                <a:solidFill>
                  <a:srgbClr val="FF0000"/>
                </a:solidFill>
                <a:latin typeface="Times New Roman" pitchFamily="18" charset="0"/>
                <a:cs typeface="Times New Roman" pitchFamily="18" charset="0"/>
              </a:rPr>
              <a:t> </a:t>
            </a:r>
            <a:r>
              <a:rPr lang="en-US" sz="3800" i="1" dirty="0" err="1">
                <a:solidFill>
                  <a:srgbClr val="FF0000"/>
                </a:solidFill>
                <a:latin typeface="Times New Roman" pitchFamily="18" charset="0"/>
                <a:cs typeface="Times New Roman" pitchFamily="18" charset="0"/>
              </a:rPr>
              <a:t>cạnh</a:t>
            </a:r>
            <a:r>
              <a:rPr lang="en-US" sz="3800" i="1" dirty="0">
                <a:solidFill>
                  <a:srgbClr val="FF0000"/>
                </a:solidFill>
                <a:latin typeface="Times New Roman" pitchFamily="18" charset="0"/>
                <a:cs typeface="Times New Roman" pitchFamily="18" charset="0"/>
              </a:rPr>
              <a:t> </a:t>
            </a:r>
            <a:r>
              <a:rPr lang="en-US" sz="3800" i="1" dirty="0" err="1">
                <a:solidFill>
                  <a:srgbClr val="FF0000"/>
                </a:solidFill>
                <a:latin typeface="Times New Roman" pitchFamily="18" charset="0"/>
                <a:cs typeface="Times New Roman" pitchFamily="18" charset="0"/>
              </a:rPr>
              <a:t>tranh</a:t>
            </a:r>
            <a:r>
              <a:rPr lang="en-US" sz="3800" i="1" dirty="0">
                <a:solidFill>
                  <a:srgbClr val="FF0000"/>
                </a:solidFill>
                <a:latin typeface="Times New Roman" pitchFamily="18" charset="0"/>
                <a:cs typeface="Times New Roman" pitchFamily="18" charset="0"/>
              </a:rPr>
              <a:t> </a:t>
            </a:r>
          </a:p>
          <a:p>
            <a:pPr marL="0" indent="0">
              <a:buNone/>
            </a:pPr>
            <a:r>
              <a:rPr lang="en-US" i="1" dirty="0">
                <a:solidFill>
                  <a:srgbClr val="FF0000"/>
                </a:solidFill>
                <a:latin typeface="Times New Roman" pitchFamily="18" charset="0"/>
                <a:cs typeface="Times New Roman" pitchFamily="18" charset="0"/>
              </a:rPr>
              <a:t> </a:t>
            </a:r>
          </a:p>
          <a:p>
            <a:pPr lvl="0">
              <a:lnSpc>
                <a:spcPct val="120000"/>
              </a:lnSpc>
              <a:spcBef>
                <a:spcPts val="1200"/>
              </a:spcBef>
            </a:pPr>
            <a:r>
              <a:rPr lang="en-US" sz="4000" dirty="0" err="1">
                <a:latin typeface="Times New Roman" pitchFamily="18" charset="0"/>
                <a:cs typeface="Times New Roman" pitchFamily="18" charset="0"/>
              </a:rPr>
              <a:t>Sử</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dụng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hợp</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lý</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nguồn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tài</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nguyên</a:t>
            </a:r>
            <a:endParaRPr lang="en-US" sz="4000" dirty="0">
              <a:latin typeface="Times New Roman" pitchFamily="18" charset="0"/>
              <a:cs typeface="Times New Roman" pitchFamily="18" charset="0"/>
            </a:endParaRPr>
          </a:p>
          <a:p>
            <a:pPr lvl="0">
              <a:lnSpc>
                <a:spcPct val="120000"/>
              </a:lnSpc>
              <a:spcBef>
                <a:spcPts val="1200"/>
              </a:spcBef>
            </a:pPr>
            <a:r>
              <a:rPr lang="en-US" sz="4000" dirty="0" err="1">
                <a:latin typeface="Times New Roman" pitchFamily="18" charset="0"/>
                <a:cs typeface="Times New Roman" pitchFamily="18" charset="0"/>
              </a:rPr>
              <a:t>Khuyến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khích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tiến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bộ</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kỹ</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thuật</a:t>
            </a:r>
            <a:endParaRPr lang="en-US" sz="4000" dirty="0">
              <a:latin typeface="Times New Roman" pitchFamily="18" charset="0"/>
              <a:cs typeface="Times New Roman" pitchFamily="18" charset="0"/>
            </a:endParaRPr>
          </a:p>
          <a:p>
            <a:pPr lvl="0">
              <a:lnSpc>
                <a:spcPct val="120000"/>
              </a:lnSpc>
              <a:spcBef>
                <a:spcPts val="1200"/>
              </a:spcBef>
            </a:pPr>
            <a:r>
              <a:rPr lang="en-US" sz="4000" dirty="0" err="1">
                <a:latin typeface="Times New Roman" pitchFamily="18" charset="0"/>
                <a:cs typeface="Times New Roman" pitchFamily="18" charset="0"/>
              </a:rPr>
              <a:t>Phân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phối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nhập</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cân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bằng</a:t>
            </a:r>
            <a:endParaRPr lang="en-US" sz="4000" dirty="0">
              <a:latin typeface="Times New Roman" pitchFamily="18" charset="0"/>
              <a:cs typeface="Times New Roman" pitchFamily="18" charset="0"/>
            </a:endParaRPr>
          </a:p>
          <a:p>
            <a:pPr lvl="0">
              <a:lnSpc>
                <a:spcPct val="120000"/>
              </a:lnSpc>
              <a:spcBef>
                <a:spcPts val="1200"/>
              </a:spcBef>
            </a:pPr>
            <a:r>
              <a:rPr lang="en-US" sz="4000" dirty="0" err="1" smtClean="0">
                <a:latin typeface="Times New Roman" pitchFamily="18" charset="0"/>
                <a:cs typeface="Times New Roman" pitchFamily="18" charset="0"/>
              </a:rPr>
              <a:t>Thỏa</a:t>
            </a:r>
            <a:r>
              <a:rPr lang="en-US" sz="4000" dirty="0" smtClean="0">
                <a:latin typeface="Times New Roman" pitchFamily="18" charset="0"/>
                <a:cs typeface="Times New Roman" pitchFamily="18" charset="0"/>
              </a:rPr>
              <a:t> </a:t>
            </a:r>
            <a:r>
              <a:rPr lang="en-US" sz="4000" dirty="0" err="1">
                <a:latin typeface="Times New Roman" pitchFamily="18" charset="0"/>
                <a:cs typeface="Times New Roman" pitchFamily="18" charset="0"/>
              </a:rPr>
              <a:t>mãn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cầu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của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người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tiêu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dùng</a:t>
            </a:r>
            <a:r>
              <a:rPr lang="en-US" sz="4000" dirty="0">
                <a:latin typeface="Times New Roman" pitchFamily="18" charset="0"/>
                <a:cs typeface="Times New Roman" pitchFamily="18" charset="0"/>
              </a:rPr>
              <a:t>.</a:t>
            </a:r>
          </a:p>
          <a:p>
            <a:pPr lvl="0">
              <a:lnSpc>
                <a:spcPct val="120000"/>
              </a:lnSpc>
              <a:spcBef>
                <a:spcPts val="1200"/>
              </a:spcBef>
            </a:pPr>
            <a:r>
              <a:rPr lang="en-US" sz="4000" dirty="0" err="1">
                <a:latin typeface="Times New Roman" pitchFamily="18" charset="0"/>
                <a:cs typeface="Times New Roman" pitchFamily="18" charset="0"/>
              </a:rPr>
              <a:t>Kiểm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soát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sức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mạnh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kinh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tế</a:t>
            </a:r>
            <a:endParaRPr lang="en-US" sz="4000" dirty="0">
              <a:latin typeface="Times New Roman" pitchFamily="18" charset="0"/>
              <a:cs typeface="Times New Roman" pitchFamily="18" charset="0"/>
            </a:endParaRPr>
          </a:p>
          <a:p>
            <a:pPr lvl="0">
              <a:lnSpc>
                <a:spcPct val="120000"/>
              </a:lnSpc>
              <a:spcBef>
                <a:spcPts val="1200"/>
              </a:spcBef>
            </a:pPr>
            <a:r>
              <a:rPr lang="en-US" sz="4000" dirty="0" err="1">
                <a:latin typeface="Times New Roman" pitchFamily="18" charset="0"/>
                <a:cs typeface="Times New Roman" pitchFamily="18" charset="0"/>
              </a:rPr>
              <a:t>Kiểm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soát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sức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mạnh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chính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trị</a:t>
            </a:r>
            <a:endParaRPr lang="en-US" sz="4000" dirty="0">
              <a:latin typeface="Times New Roman" pitchFamily="18" charset="0"/>
              <a:cs typeface="Times New Roman" pitchFamily="18" charset="0"/>
            </a:endParaRPr>
          </a:p>
          <a:p>
            <a:pPr lvl="0">
              <a:lnSpc>
                <a:spcPct val="120000"/>
              </a:lnSpc>
              <a:spcBef>
                <a:spcPts val="1200"/>
              </a:spcBef>
            </a:pPr>
            <a:r>
              <a:rPr lang="en-US" sz="4000" dirty="0" err="1">
                <a:latin typeface="Times New Roman" pitchFamily="18" charset="0"/>
                <a:cs typeface="Times New Roman" pitchFamily="18" charset="0"/>
              </a:rPr>
              <a:t>Quyền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tự</a:t>
            </a:r>
            <a:r>
              <a:rPr lang="en-US" sz="4000" dirty="0">
                <a:latin typeface="Times New Roman" pitchFamily="18" charset="0"/>
                <a:cs typeface="Times New Roman" pitchFamily="18" charset="0"/>
              </a:rPr>
              <a:t> do </a:t>
            </a:r>
            <a:r>
              <a:rPr lang="en-US" sz="4000" dirty="0" err="1">
                <a:latin typeface="Times New Roman" pitchFamily="18" charset="0"/>
                <a:cs typeface="Times New Roman" pitchFamily="18" charset="0"/>
              </a:rPr>
              <a:t>chọn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và</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hành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động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cá</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nhân</a:t>
            </a:r>
            <a:r>
              <a:rPr lang="en-US" sz="4000" dirty="0">
                <a:latin typeface="Times New Roman" pitchFamily="18" charset="0"/>
                <a:cs typeface="Times New Roman" pitchFamily="18" charset="0"/>
              </a:rPr>
              <a:t>.</a:t>
            </a:r>
          </a:p>
          <a:p>
            <a:pPr marL="0" indent="0">
              <a:lnSpc>
                <a:spcPct val="110000"/>
              </a:lnSpc>
              <a:spcBef>
                <a:spcPts val="1800"/>
              </a:spcBef>
              <a:buNone/>
            </a:pPr>
            <a:r>
              <a:rPr lang="en-US" sz="4000" dirty="0">
                <a:latin typeface="Times New Roman" pitchFamily="18" charset="0"/>
                <a:cs typeface="Times New Roman" pitchFamily="18" charset="0"/>
              </a:rPr>
              <a:t> </a:t>
            </a:r>
          </a:p>
          <a:p>
            <a:endParaRPr lang="en-US" dirty="0"/>
          </a:p>
        </p:txBody>
      </p:sp>
    </p:spTree>
    <p:extLst>
      <p:ext uri="{BB962C8B-B14F-4D97-AF65-F5344CB8AC3E}">
        <p14:creationId xmlns="" xmlns:p14="http://schemas.microsoft.com/office/powerpoint/2010/main" val="782207547"/>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arn(inVertical)">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arn(inVertical)">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arn(inVertical)">
                                      <p:cBhvr>
                                        <p:cTn id="43" dur="500"/>
                                        <p:tgtEl>
                                          <p:spTgt spid="3">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barn(inVertical)">
                                      <p:cBhvr>
                                        <p:cTn id="4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57200" y="609600"/>
            <a:ext cx="8229600" cy="544671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  </a:t>
            </a:r>
          </a:p>
        </p:txBody>
      </p:sp>
      <p:sp>
        <p:nvSpPr>
          <p:cNvPr id="5" name="Rectangle 4"/>
          <p:cNvSpPr>
            <a:spLocks noChangeArrowheads="1"/>
          </p:cNvSpPr>
          <p:nvPr/>
        </p:nvSpPr>
        <p:spPr bwMode="auto">
          <a:xfrm>
            <a:off x="2057400" y="609600"/>
            <a:ext cx="4800600" cy="1066800"/>
          </a:xfrm>
          <a:prstGeom prst="rect">
            <a:avLst/>
          </a:prstGeom>
          <a:solidFill>
            <a:srgbClr val="FFFF99"/>
          </a:solidFill>
          <a:ln w="9525">
            <a:solidFill>
              <a:schemeClr val="tx1"/>
            </a:solidFill>
            <a:miter lim="800000"/>
            <a:headEnd/>
            <a:tailEnd/>
          </a:ln>
          <a:effectLst/>
        </p:spPr>
        <p:txBody>
          <a:bodyPr wrap="none" anchor="ctr"/>
          <a:lstStyle/>
          <a:p>
            <a:pPr algn="ctr"/>
            <a:r>
              <a:rPr lang="en-US" b="1"/>
              <a:t>Các yếu tố ảnh hưởng đến cạnh tranh</a:t>
            </a:r>
          </a:p>
        </p:txBody>
      </p:sp>
      <p:sp>
        <p:nvSpPr>
          <p:cNvPr id="6" name="Rectangle 5"/>
          <p:cNvSpPr>
            <a:spLocks noChangeArrowheads="1"/>
          </p:cNvSpPr>
          <p:nvPr/>
        </p:nvSpPr>
        <p:spPr bwMode="auto">
          <a:xfrm>
            <a:off x="304800" y="2438400"/>
            <a:ext cx="4191000" cy="533400"/>
          </a:xfrm>
          <a:prstGeom prst="rect">
            <a:avLst/>
          </a:prstGeom>
          <a:solidFill>
            <a:srgbClr val="FFFF99"/>
          </a:solidFill>
          <a:ln w="9525">
            <a:solidFill>
              <a:schemeClr val="tx1"/>
            </a:solidFill>
            <a:miter lim="800000"/>
            <a:headEnd/>
            <a:tailEnd/>
          </a:ln>
          <a:effectLst/>
        </p:spPr>
        <p:txBody>
          <a:bodyPr wrap="none" anchor="ctr"/>
          <a:lstStyle/>
          <a:p>
            <a:pPr algn="ctr"/>
            <a:r>
              <a:rPr lang="en-US"/>
              <a:t>Những nguy cơ do chính phủ gây ra </a:t>
            </a:r>
          </a:p>
        </p:txBody>
      </p:sp>
      <p:sp>
        <p:nvSpPr>
          <p:cNvPr id="7" name="Rectangle 6"/>
          <p:cNvSpPr>
            <a:spLocks noChangeArrowheads="1"/>
          </p:cNvSpPr>
          <p:nvPr/>
        </p:nvSpPr>
        <p:spPr bwMode="auto">
          <a:xfrm>
            <a:off x="4876800" y="2362200"/>
            <a:ext cx="3962400" cy="609600"/>
          </a:xfrm>
          <a:prstGeom prst="rect">
            <a:avLst/>
          </a:prstGeom>
          <a:solidFill>
            <a:srgbClr val="CCFFFF"/>
          </a:solidFill>
          <a:ln w="9525">
            <a:solidFill>
              <a:schemeClr val="tx1"/>
            </a:solidFill>
            <a:miter lim="800000"/>
            <a:headEnd/>
            <a:tailEnd/>
          </a:ln>
          <a:effectLst/>
        </p:spPr>
        <p:txBody>
          <a:bodyPr wrap="none" anchor="ctr"/>
          <a:lstStyle/>
          <a:p>
            <a:pPr algn="ctr"/>
            <a:r>
              <a:rPr lang="en-US"/>
              <a:t>Những nguy cơ do tư nhân gây ra </a:t>
            </a:r>
          </a:p>
        </p:txBody>
      </p:sp>
      <p:sp>
        <p:nvSpPr>
          <p:cNvPr id="8" name="Oval 7"/>
          <p:cNvSpPr>
            <a:spLocks noChangeArrowheads="1"/>
          </p:cNvSpPr>
          <p:nvPr/>
        </p:nvSpPr>
        <p:spPr bwMode="auto">
          <a:xfrm>
            <a:off x="990600" y="3810000"/>
            <a:ext cx="2971800" cy="1905000"/>
          </a:xfrm>
          <a:prstGeom prst="ellipse">
            <a:avLst/>
          </a:prstGeom>
          <a:solidFill>
            <a:srgbClr val="FFFF99"/>
          </a:solidFill>
          <a:ln w="9525">
            <a:solidFill>
              <a:schemeClr val="tx1"/>
            </a:solidFill>
            <a:round/>
            <a:headEnd/>
            <a:tailEnd/>
          </a:ln>
          <a:effectLst/>
        </p:spPr>
        <p:txBody>
          <a:bodyPr wrap="none" anchor="ctr"/>
          <a:lstStyle/>
          <a:p>
            <a:pPr algn="ctr"/>
            <a:r>
              <a:rPr lang="en-US" b="1">
                <a:latin typeface="Times New Roman" pitchFamily="18" charset="0"/>
              </a:rPr>
              <a:t>Các quy định hành chính,</a:t>
            </a:r>
          </a:p>
          <a:p>
            <a:pPr algn="ctr"/>
            <a:r>
              <a:rPr lang="en-US" b="1">
                <a:latin typeface="Times New Roman" pitchFamily="18" charset="0"/>
              </a:rPr>
              <a:t>Các rào cản thương mại…</a:t>
            </a:r>
          </a:p>
        </p:txBody>
      </p:sp>
      <p:sp>
        <p:nvSpPr>
          <p:cNvPr id="9" name="Oval 8"/>
          <p:cNvSpPr>
            <a:spLocks noChangeArrowheads="1"/>
          </p:cNvSpPr>
          <p:nvPr/>
        </p:nvSpPr>
        <p:spPr bwMode="auto">
          <a:xfrm>
            <a:off x="5105400" y="3810000"/>
            <a:ext cx="3352800" cy="1676400"/>
          </a:xfrm>
          <a:prstGeom prst="ellipse">
            <a:avLst/>
          </a:prstGeom>
          <a:solidFill>
            <a:srgbClr val="00FFFF"/>
          </a:solidFill>
          <a:ln w="9525">
            <a:solidFill>
              <a:schemeClr val="tx1"/>
            </a:solidFill>
            <a:round/>
            <a:headEnd/>
            <a:tailEnd/>
          </a:ln>
          <a:effectLst/>
        </p:spPr>
        <p:txBody>
          <a:bodyPr wrap="none" anchor="ctr"/>
          <a:lstStyle/>
          <a:p>
            <a:pPr algn="ctr"/>
            <a:r>
              <a:rPr lang="en-US">
                <a:latin typeface="Times New Roman" pitchFamily="18" charset="0"/>
              </a:rPr>
              <a:t>Độc quyền, sự thỏa hiệp, </a:t>
            </a:r>
          </a:p>
          <a:p>
            <a:pPr algn="ctr"/>
            <a:r>
              <a:rPr lang="en-US">
                <a:latin typeface="Times New Roman" pitchFamily="18" charset="0"/>
              </a:rPr>
              <a:t>Phân biệt đối xử… </a:t>
            </a:r>
          </a:p>
        </p:txBody>
      </p:sp>
      <p:sp>
        <p:nvSpPr>
          <p:cNvPr id="10" name="Line 12"/>
          <p:cNvSpPr>
            <a:spLocks noChangeShapeType="1"/>
          </p:cNvSpPr>
          <p:nvPr/>
        </p:nvSpPr>
        <p:spPr bwMode="auto">
          <a:xfrm>
            <a:off x="6934200" y="2971800"/>
            <a:ext cx="0" cy="838200"/>
          </a:xfrm>
          <a:prstGeom prst="line">
            <a:avLst/>
          </a:prstGeom>
          <a:noFill/>
          <a:ln w="9525">
            <a:solidFill>
              <a:schemeClr val="tx1"/>
            </a:solidFill>
            <a:round/>
            <a:headEnd/>
            <a:tailEnd type="triangle" w="med" len="med"/>
          </a:ln>
          <a:effectLst/>
        </p:spPr>
        <p:txBody>
          <a:bodyPr/>
          <a:lstStyle/>
          <a:p>
            <a:endParaRPr lang="en-US"/>
          </a:p>
        </p:txBody>
      </p:sp>
      <p:sp>
        <p:nvSpPr>
          <p:cNvPr id="11" name="Line 13"/>
          <p:cNvSpPr>
            <a:spLocks noChangeShapeType="1"/>
          </p:cNvSpPr>
          <p:nvPr/>
        </p:nvSpPr>
        <p:spPr bwMode="auto">
          <a:xfrm>
            <a:off x="2438400" y="2971800"/>
            <a:ext cx="0" cy="838200"/>
          </a:xfrm>
          <a:prstGeom prst="line">
            <a:avLst/>
          </a:prstGeom>
          <a:noFill/>
          <a:ln w="9525">
            <a:solidFill>
              <a:schemeClr val="tx1"/>
            </a:solidFill>
            <a:round/>
            <a:headEnd/>
            <a:tailEnd type="triangle" w="med" len="med"/>
          </a:ln>
          <a:effectLst/>
        </p:spPr>
        <p:txBody>
          <a:bodyPr/>
          <a:lstStyle/>
          <a:p>
            <a:endParaRPr lang="en-US"/>
          </a:p>
        </p:txBody>
      </p:sp>
      <p:sp>
        <p:nvSpPr>
          <p:cNvPr id="12" name="Line 14"/>
          <p:cNvSpPr>
            <a:spLocks noChangeShapeType="1"/>
          </p:cNvSpPr>
          <p:nvPr/>
        </p:nvSpPr>
        <p:spPr bwMode="auto">
          <a:xfrm flipH="1">
            <a:off x="3048000" y="1676400"/>
            <a:ext cx="990600" cy="762000"/>
          </a:xfrm>
          <a:prstGeom prst="line">
            <a:avLst/>
          </a:prstGeom>
          <a:noFill/>
          <a:ln w="9525">
            <a:solidFill>
              <a:schemeClr val="tx1"/>
            </a:solidFill>
            <a:round/>
            <a:headEnd/>
            <a:tailEnd type="triangle" w="med" len="med"/>
          </a:ln>
          <a:effectLst/>
        </p:spPr>
        <p:txBody>
          <a:bodyPr/>
          <a:lstStyle/>
          <a:p>
            <a:endParaRPr lang="en-US"/>
          </a:p>
        </p:txBody>
      </p:sp>
      <p:sp>
        <p:nvSpPr>
          <p:cNvPr id="13" name="Line 15"/>
          <p:cNvSpPr>
            <a:spLocks noChangeShapeType="1"/>
          </p:cNvSpPr>
          <p:nvPr/>
        </p:nvSpPr>
        <p:spPr bwMode="auto">
          <a:xfrm>
            <a:off x="4038600" y="1676400"/>
            <a:ext cx="1600200" cy="685800"/>
          </a:xfrm>
          <a:prstGeom prst="line">
            <a:avLst/>
          </a:prstGeom>
          <a:noFill/>
          <a:ln w="9525">
            <a:solidFill>
              <a:schemeClr val="tx1"/>
            </a:solidFill>
            <a:round/>
            <a:headEnd/>
            <a:tailEnd type="triangle" w="med" len="med"/>
          </a:ln>
          <a:effectLst/>
        </p:spPr>
        <p:txBody>
          <a:bodyPr/>
          <a:lstStyle/>
          <a:p>
            <a:endParaRPr lang="en-US"/>
          </a:p>
        </p:txBody>
      </p:sp>
      <p:sp>
        <p:nvSpPr>
          <p:cNvPr id="14" name="Text Box 16"/>
          <p:cNvSpPr txBox="1">
            <a:spLocks noChangeArrowheads="1"/>
          </p:cNvSpPr>
          <p:nvPr/>
        </p:nvSpPr>
        <p:spPr bwMode="auto">
          <a:xfrm>
            <a:off x="152400" y="6248400"/>
            <a:ext cx="8991600" cy="336550"/>
          </a:xfrm>
          <a:prstGeom prst="rect">
            <a:avLst/>
          </a:prstGeom>
          <a:solidFill>
            <a:srgbClr val="FFFF00"/>
          </a:solidFill>
          <a:ln w="9525">
            <a:noFill/>
            <a:miter lim="800000"/>
            <a:headEnd/>
            <a:tailEnd/>
          </a:ln>
          <a:effectLst/>
        </p:spPr>
        <p:txBody>
          <a:bodyPr>
            <a:spAutoFit/>
          </a:bodyPr>
          <a:lstStyle/>
          <a:p>
            <a:pPr>
              <a:spcBef>
                <a:spcPct val="50000"/>
              </a:spcBef>
            </a:pPr>
            <a:r>
              <a:rPr lang="en-US" sz="1600" b="1" i="1">
                <a:solidFill>
                  <a:srgbClr val="000000"/>
                </a:solidFill>
              </a:rPr>
              <a:t>Cần phải có biện pháp bảo vệ canh tranh đó là các tổ chức chống độc quyền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in)">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ox(in)">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ox(in)">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ox(i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heel(4)">
                                      <p:cBhvr>
                                        <p:cTn id="5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569288" y="1768690"/>
            <a:ext cx="4550792" cy="3600400"/>
          </a:xfrm>
          <a:prstGeom prst="rect">
            <a:avLst/>
          </a:prstGeom>
        </p:spPr>
      </p:pic>
      <p:sp>
        <p:nvSpPr>
          <p:cNvPr id="2" name="Title 1"/>
          <p:cNvSpPr>
            <a:spLocks noGrp="1"/>
          </p:cNvSpPr>
          <p:nvPr>
            <p:ph type="title"/>
          </p:nvPr>
        </p:nvSpPr>
        <p:spPr/>
        <p:txBody>
          <a:bodyPr>
            <a:normAutofit fontScale="90000"/>
          </a:bodyPr>
          <a:lstStyle/>
          <a:p>
            <a:r>
              <a:rPr lang="en-US" b="1" i="1" smtClean="0">
                <a:latin typeface="Times New Roman" pitchFamily="18" charset="0"/>
                <a:cs typeface="Times New Roman" pitchFamily="18" charset="0"/>
              </a:rPr>
              <a:t>2.3 </a:t>
            </a:r>
            <a:r>
              <a:rPr lang="en-US" b="1" i="1" err="1" smtClean="0">
                <a:latin typeface="Times New Roman" pitchFamily="18" charset="0"/>
                <a:cs typeface="Times New Roman" pitchFamily="18" charset="0"/>
              </a:rPr>
              <a:t>Yếu</a:t>
            </a:r>
            <a:r>
              <a:rPr lang="en-US" b="1" i="1" smtClean="0">
                <a:latin typeface="Times New Roman" pitchFamily="18" charset="0"/>
                <a:cs typeface="Times New Roman" pitchFamily="18" charset="0"/>
              </a:rPr>
              <a:t> </a:t>
            </a:r>
            <a:r>
              <a:rPr lang="en-US" b="1" i="1" err="1">
                <a:latin typeface="Times New Roman" pitchFamily="18" charset="0"/>
                <a:cs typeface="Times New Roman" pitchFamily="18" charset="0"/>
              </a:rPr>
              <a:t>tố</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xã</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hội</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trong</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nền</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kinh</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tế</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thị</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trường</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xã</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hội</a:t>
            </a:r>
            <a:endParaRPr lang="en-US" b="1">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637112"/>
          </a:xfrm>
        </p:spPr>
        <p:txBody>
          <a:bodyPr/>
          <a:lstStyle/>
          <a:p>
            <a:pPr marL="0" indent="0">
              <a:buNone/>
            </a:pPr>
            <a:r>
              <a:rPr lang="en-US" smtClean="0"/>
              <a:t>      </a:t>
            </a:r>
            <a:r>
              <a:rPr lang="en-US" smtClean="0">
                <a:solidFill>
                  <a:srgbClr val="FF0000"/>
                </a:solidFill>
                <a:latin typeface="Times New Roman" pitchFamily="18" charset="0"/>
                <a:cs typeface="Times New Roman" pitchFamily="18" charset="0"/>
              </a:rPr>
              <a:t>a</a:t>
            </a:r>
            <a:r>
              <a:rPr lang="en-US">
                <a:solidFill>
                  <a:srgbClr val="FF0000"/>
                </a:solidFill>
                <a:latin typeface="Times New Roman" pitchFamily="18" charset="0"/>
                <a:cs typeface="Times New Roman" pitchFamily="18" charset="0"/>
              </a:rPr>
              <a:t>. </a:t>
            </a:r>
            <a:r>
              <a:rPr lang="en-US" err="1">
                <a:solidFill>
                  <a:srgbClr val="FF0000"/>
                </a:solidFill>
                <a:latin typeface="Times New Roman" pitchFamily="18" charset="0"/>
                <a:cs typeface="Times New Roman" pitchFamily="18" charset="0"/>
              </a:rPr>
              <a:t>Mục</a:t>
            </a:r>
            <a:r>
              <a:rPr lang="en-US">
                <a:solidFill>
                  <a:srgbClr val="FF0000"/>
                </a:solidFill>
                <a:latin typeface="Times New Roman" pitchFamily="18" charset="0"/>
                <a:cs typeface="Times New Roman" pitchFamily="18" charset="0"/>
              </a:rPr>
              <a:t> </a:t>
            </a:r>
            <a:r>
              <a:rPr lang="en-US" err="1">
                <a:solidFill>
                  <a:srgbClr val="FF0000"/>
                </a:solidFill>
                <a:latin typeface="Times New Roman" pitchFamily="18" charset="0"/>
                <a:cs typeface="Times New Roman" pitchFamily="18" charset="0"/>
              </a:rPr>
              <a:t>tiêu</a:t>
            </a:r>
            <a:endParaRPr lang="en-US">
              <a:solidFill>
                <a:srgbClr val="FF0000"/>
              </a:solidFill>
              <a:latin typeface="Times New Roman" pitchFamily="18" charset="0"/>
              <a:cs typeface="Times New Roman" pitchFamily="18" charset="0"/>
            </a:endParaRPr>
          </a:p>
          <a:p>
            <a:pPr>
              <a:spcBef>
                <a:spcPts val="1800"/>
              </a:spcBef>
            </a:pPr>
            <a:r>
              <a:rPr lang="en-US" sz="2800" err="1">
                <a:latin typeface="Times New Roman" pitchFamily="18" charset="0"/>
                <a:cs typeface="Times New Roman" pitchFamily="18" charset="0"/>
              </a:rPr>
              <a:t>Nâng</a:t>
            </a:r>
            <a:r>
              <a:rPr lang="en-US" sz="2800">
                <a:latin typeface="Times New Roman" pitchFamily="18" charset="0"/>
                <a:cs typeface="Times New Roman" pitchFamily="18" charset="0"/>
              </a:rPr>
              <a:t> </a:t>
            </a:r>
            <a:r>
              <a:rPr lang="en-US" sz="2800" err="1" smtClean="0">
                <a:latin typeface="Times New Roman" pitchFamily="18" charset="0"/>
                <a:cs typeface="Times New Roman" pitchFamily="18" charset="0"/>
              </a:rPr>
              <a:t>cao</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mức</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sống</a:t>
            </a:r>
            <a:r>
              <a:rPr lang="en-US" sz="2800" smtClean="0">
                <a:latin typeface="Times New Roman" pitchFamily="18" charset="0"/>
                <a:cs typeface="Times New Roman" pitchFamily="18" charset="0"/>
              </a:rPr>
              <a:t>.</a:t>
            </a:r>
            <a:endParaRPr lang="en-US" sz="2800">
              <a:latin typeface="Times New Roman" pitchFamily="18" charset="0"/>
              <a:cs typeface="Times New Roman" pitchFamily="18" charset="0"/>
            </a:endParaRPr>
          </a:p>
          <a:p>
            <a:pPr>
              <a:spcBef>
                <a:spcPts val="1800"/>
              </a:spcBef>
            </a:pPr>
            <a:r>
              <a:rPr lang="en-US" sz="2800" err="1">
                <a:latin typeface="Times New Roman" pitchFamily="18" charset="0"/>
                <a:cs typeface="Times New Roman" pitchFamily="18" charset="0"/>
              </a:rPr>
              <a:t>Điều</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tiết</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thu</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nhập</a:t>
            </a:r>
            <a:endParaRPr lang="en-US" sz="2800">
              <a:latin typeface="Times New Roman" pitchFamily="18" charset="0"/>
              <a:cs typeface="Times New Roman" pitchFamily="18" charset="0"/>
            </a:endParaRPr>
          </a:p>
          <a:p>
            <a:pPr>
              <a:spcBef>
                <a:spcPts val="1800"/>
              </a:spcBef>
            </a:pPr>
            <a:r>
              <a:rPr lang="en-US" sz="2800" err="1">
                <a:latin typeface="Times New Roman" pitchFamily="18" charset="0"/>
                <a:cs typeface="Times New Roman" pitchFamily="18" charset="0"/>
              </a:rPr>
              <a:t>Nâng</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cao</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phúc</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lợi</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xã</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hội</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chung</a:t>
            </a:r>
            <a:r>
              <a:rPr lang="en-US" sz="2800">
                <a:latin typeface="Times New Roman" pitchFamily="18" charset="0"/>
                <a:cs typeface="Times New Roman" pitchFamily="18" charset="0"/>
              </a:rPr>
              <a:t>.</a:t>
            </a:r>
          </a:p>
          <a:p>
            <a:pPr>
              <a:spcBef>
                <a:spcPts val="1800"/>
              </a:spcBef>
            </a:pPr>
            <a:r>
              <a:rPr lang="en-US" sz="2800" err="1" smtClean="0">
                <a:latin typeface="Times New Roman" pitchFamily="18" charset="0"/>
                <a:cs typeface="Times New Roman" pitchFamily="18" charset="0"/>
              </a:rPr>
              <a:t>Hạn</a:t>
            </a:r>
            <a:r>
              <a:rPr lang="en-US" sz="2800" smtClean="0">
                <a:latin typeface="Times New Roman" pitchFamily="18" charset="0"/>
                <a:cs typeface="Times New Roman" pitchFamily="18" charset="0"/>
              </a:rPr>
              <a:t> </a:t>
            </a:r>
            <a:r>
              <a:rPr lang="en-US" sz="2800" err="1">
                <a:latin typeface="Times New Roman" pitchFamily="18" charset="0"/>
                <a:cs typeface="Times New Roman" pitchFamily="18" charset="0"/>
              </a:rPr>
              <a:t>chế</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những</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khó</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khăn</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về</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kinh</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tế</a:t>
            </a:r>
            <a:r>
              <a:rPr lang="en-US" sz="280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pPr marL="0" indent="0">
              <a:spcBef>
                <a:spcPts val="1800"/>
              </a:spcBef>
              <a:buNone/>
            </a:pPr>
            <a:r>
              <a:rPr lang="en-US" sz="2800" smtClean="0">
                <a:latin typeface="Times New Roman" pitchFamily="18" charset="0"/>
                <a:cs typeface="Times New Roman" pitchFamily="18" charset="0"/>
              </a:rPr>
              <a:t>và </a:t>
            </a:r>
            <a:r>
              <a:rPr lang="en-US" sz="2800" err="1">
                <a:latin typeface="Times New Roman" pitchFamily="18" charset="0"/>
                <a:cs typeface="Times New Roman" pitchFamily="18" charset="0"/>
              </a:rPr>
              <a:t>những</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rủi</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ro</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của</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cuộc</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sống</a:t>
            </a:r>
            <a:endParaRPr lang="en-US" sz="2800">
              <a:latin typeface="Times New Roman" pitchFamily="18" charset="0"/>
              <a:cs typeface="Times New Roman" pitchFamily="18" charset="0"/>
            </a:endParaRPr>
          </a:p>
        </p:txBody>
      </p:sp>
    </p:spTree>
    <p:extLst>
      <p:ext uri="{BB962C8B-B14F-4D97-AF65-F5344CB8AC3E}">
        <p14:creationId xmlns="" xmlns:p14="http://schemas.microsoft.com/office/powerpoint/2010/main" val="1855063189"/>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26"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80">
                                          <p:stCondLst>
                                            <p:cond delay="0"/>
                                          </p:stCondLst>
                                        </p:cTn>
                                        <p:tgtEl>
                                          <p:spTgt spid="3">
                                            <p:txEl>
                                              <p:pRg st="3" end="3"/>
                                            </p:txEl>
                                          </p:spTgt>
                                        </p:tgtEl>
                                      </p:cBhvr>
                                    </p:animEffect>
                                    <p:anim calcmode="lin" valueType="num">
                                      <p:cBhvr>
                                        <p:cTn id="2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3" end="3"/>
                                            </p:txEl>
                                          </p:spTgt>
                                        </p:tgtEl>
                                      </p:cBhvr>
                                      <p:to x="100000" y="60000"/>
                                    </p:animScale>
                                    <p:animScale>
                                      <p:cBhvr>
                                        <p:cTn id="35" dur="166" decel="50000">
                                          <p:stCondLst>
                                            <p:cond delay="676"/>
                                          </p:stCondLst>
                                        </p:cTn>
                                        <p:tgtEl>
                                          <p:spTgt spid="3">
                                            <p:txEl>
                                              <p:pRg st="3" end="3"/>
                                            </p:txEl>
                                          </p:spTgt>
                                        </p:tgtEl>
                                      </p:cBhvr>
                                      <p:to x="100000" y="100000"/>
                                    </p:animScale>
                                    <p:animScale>
                                      <p:cBhvr>
                                        <p:cTn id="36" dur="26">
                                          <p:stCondLst>
                                            <p:cond delay="1312"/>
                                          </p:stCondLst>
                                        </p:cTn>
                                        <p:tgtEl>
                                          <p:spTgt spid="3">
                                            <p:txEl>
                                              <p:pRg st="3" end="3"/>
                                            </p:txEl>
                                          </p:spTgt>
                                        </p:tgtEl>
                                      </p:cBhvr>
                                      <p:to x="100000" y="80000"/>
                                    </p:animScale>
                                    <p:animScale>
                                      <p:cBhvr>
                                        <p:cTn id="37" dur="166" decel="50000">
                                          <p:stCondLst>
                                            <p:cond delay="1338"/>
                                          </p:stCondLst>
                                        </p:cTn>
                                        <p:tgtEl>
                                          <p:spTgt spid="3">
                                            <p:txEl>
                                              <p:pRg st="3" end="3"/>
                                            </p:txEl>
                                          </p:spTgt>
                                        </p:tgtEl>
                                      </p:cBhvr>
                                      <p:to x="100000" y="100000"/>
                                    </p:animScale>
                                    <p:animScale>
                                      <p:cBhvr>
                                        <p:cTn id="38" dur="26">
                                          <p:stCondLst>
                                            <p:cond delay="1642"/>
                                          </p:stCondLst>
                                        </p:cTn>
                                        <p:tgtEl>
                                          <p:spTgt spid="3">
                                            <p:txEl>
                                              <p:pRg st="3" end="3"/>
                                            </p:txEl>
                                          </p:spTgt>
                                        </p:tgtEl>
                                      </p:cBhvr>
                                      <p:to x="100000" y="90000"/>
                                    </p:animScale>
                                    <p:animScale>
                                      <p:cBhvr>
                                        <p:cTn id="39" dur="166" decel="50000">
                                          <p:stCondLst>
                                            <p:cond delay="1668"/>
                                          </p:stCondLst>
                                        </p:cTn>
                                        <p:tgtEl>
                                          <p:spTgt spid="3">
                                            <p:txEl>
                                              <p:pRg st="3" end="3"/>
                                            </p:txEl>
                                          </p:spTgt>
                                        </p:tgtEl>
                                      </p:cBhvr>
                                      <p:to x="100000" y="100000"/>
                                    </p:animScale>
                                    <p:animScale>
                                      <p:cBhvr>
                                        <p:cTn id="40" dur="26">
                                          <p:stCondLst>
                                            <p:cond delay="1808"/>
                                          </p:stCondLst>
                                        </p:cTn>
                                        <p:tgtEl>
                                          <p:spTgt spid="3">
                                            <p:txEl>
                                              <p:pRg st="3" end="3"/>
                                            </p:txEl>
                                          </p:spTgt>
                                        </p:tgtEl>
                                      </p:cBhvr>
                                      <p:to x="100000" y="95000"/>
                                    </p:animScale>
                                    <p:animScale>
                                      <p:cBhvr>
                                        <p:cTn id="41" dur="166" decel="50000">
                                          <p:stCondLst>
                                            <p:cond delay="1834"/>
                                          </p:stCondLst>
                                        </p:cTn>
                                        <p:tgtEl>
                                          <p:spTgt spid="3">
                                            <p:txEl>
                                              <p:pRg st="3" end="3"/>
                                            </p:txEl>
                                          </p:spTgt>
                                        </p:tgtEl>
                                      </p:cBhvr>
                                      <p:to x="100000" y="100000"/>
                                    </p:animScale>
                                  </p:childTnLst>
                                </p:cTn>
                              </p:par>
                              <p:par>
                                <p:cTn id="42" presetID="42" presetClass="entr" presetSubtype="0" fill="hold"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1000"/>
                                        <p:tgtEl>
                                          <p:spTgt spid="3">
                                            <p:txEl>
                                              <p:pRg st="4" end="4"/>
                                            </p:txEl>
                                          </p:spTgt>
                                        </p:tgtEl>
                                      </p:cBhvr>
                                    </p:animEffect>
                                    <p:anim calcmode="lin" valueType="num">
                                      <p:cBhvr>
                                        <p:cTn id="4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644008" y="2492145"/>
            <a:ext cx="3528392" cy="3816423"/>
          </a:xfrm>
          <a:prstGeom prst="rect">
            <a:avLst/>
          </a:prstGeom>
        </p:spPr>
      </p:pic>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2.3. </a:t>
            </a:r>
            <a:r>
              <a:rPr lang="en-US" b="1" i="1" dirty="0" err="1" smtClean="0">
                <a:latin typeface="Times New Roman" pitchFamily="18" charset="0"/>
                <a:cs typeface="Times New Roman" pitchFamily="18" charset="0"/>
              </a:rPr>
              <a:t>Yếu</a:t>
            </a:r>
            <a:r>
              <a:rPr lang="en-US" b="1" i="1" dirty="0" smtClean="0">
                <a:latin typeface="Times New Roman" pitchFamily="18" charset="0"/>
                <a:cs typeface="Times New Roman" pitchFamily="18" charset="0"/>
              </a:rPr>
              <a:t> </a:t>
            </a:r>
            <a:r>
              <a:rPr lang="en-US" b="1" i="1" dirty="0" err="1">
                <a:latin typeface="Times New Roman" pitchFamily="18" charset="0"/>
                <a:cs typeface="Times New Roman" pitchFamily="18" charset="0"/>
              </a:rPr>
              <a:t>tố</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xã</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hội</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trong</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nền</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kinh</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tế</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thị</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trường</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xã</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hội</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solidFill>
                  <a:srgbClr val="C0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b. </a:t>
            </a:r>
            <a:r>
              <a:rPr lang="en-US" dirty="0" err="1" smtClean="0">
                <a:solidFill>
                  <a:srgbClr val="FF0000"/>
                </a:solidFill>
                <a:latin typeface="Times New Roman" pitchFamily="18" charset="0"/>
                <a:cs typeface="Times New Roman" pitchFamily="18" charset="0"/>
              </a:rPr>
              <a:t>Biện</a:t>
            </a:r>
            <a:r>
              <a:rPr lang="en-US" dirty="0" smtClean="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pháp</a:t>
            </a:r>
            <a:endParaRPr lang="en-US" dirty="0">
              <a:solidFill>
                <a:srgbClr val="FF0000"/>
              </a:solidFill>
              <a:latin typeface="Times New Roman" pitchFamily="18" charset="0"/>
              <a:cs typeface="Times New Roman" pitchFamily="18" charset="0"/>
            </a:endParaRPr>
          </a:p>
          <a:p>
            <a:pPr>
              <a:spcBef>
                <a:spcPts val="1800"/>
              </a:spcBef>
            </a:pPr>
            <a:r>
              <a:rPr lang="en-US" sz="2800" dirty="0" err="1">
                <a:latin typeface="Times New Roman" pitchFamily="18" charset="0"/>
                <a:cs typeface="Times New Roman" pitchFamily="18" charset="0"/>
              </a:rPr>
              <a:t>Tăng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trưởng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tế</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nghiệp</a:t>
            </a:r>
            <a:r>
              <a:rPr lang="en-US" sz="2800" dirty="0" smtClean="0">
                <a:latin typeface="Times New Roman" pitchFamily="18" charset="0"/>
                <a:cs typeface="Times New Roman" pitchFamily="18" charset="0"/>
              </a:rPr>
              <a:t>.</a:t>
            </a:r>
          </a:p>
          <a:p>
            <a:pPr>
              <a:spcBef>
                <a:spcPts val="1800"/>
              </a:spcBef>
            </a:pPr>
            <a:r>
              <a:rPr lang="en-US" sz="2800" dirty="0" err="1" smtClean="0">
                <a:latin typeface="Times New Roman" pitchFamily="18" charset="0"/>
                <a:cs typeface="Times New Roman" pitchFamily="18" charset="0"/>
              </a:rPr>
              <a:t>Phân</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phối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spcBef>
                <a:spcPts val="1800"/>
              </a:spcBef>
            </a:pPr>
            <a:r>
              <a:rPr lang="en-US" sz="2800" dirty="0" err="1">
                <a:latin typeface="Times New Roman" pitchFamily="18" charset="0"/>
                <a:cs typeface="Times New Roman" pitchFamily="18" charset="0"/>
              </a:rPr>
              <a:t>Bảo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hội</a:t>
            </a:r>
            <a:r>
              <a:rPr lang="en-US" sz="2800" dirty="0" smtClean="0">
                <a:latin typeface="Times New Roman" pitchFamily="18" charset="0"/>
                <a:cs typeface="Times New Roman" pitchFamily="18" charset="0"/>
              </a:rPr>
              <a:t>.</a:t>
            </a:r>
          </a:p>
          <a:p>
            <a:pPr>
              <a:spcBef>
                <a:spcPts val="1800"/>
              </a:spcBef>
            </a:pPr>
            <a:r>
              <a:rPr lang="en-US" sz="2800" dirty="0" err="1" smtClean="0">
                <a:latin typeface="Times New Roman" pitchFamily="18" charset="0"/>
                <a:cs typeface="Times New Roman" pitchFamily="18" charset="0"/>
              </a:rPr>
              <a:t>Nâng</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cao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hội</a:t>
            </a:r>
            <a:r>
              <a:rPr lang="en-US" sz="2800"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683720642"/>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580">
                                          <p:stCondLst>
                                            <p:cond delay="0"/>
                                          </p:stCondLst>
                                        </p:cTn>
                                        <p:tgtEl>
                                          <p:spTgt spid="3">
                                            <p:txEl>
                                              <p:pRg st="3" end="3"/>
                                            </p:txEl>
                                          </p:spTgt>
                                        </p:tgtEl>
                                      </p:cBhvr>
                                    </p:animEffect>
                                    <p:anim calcmode="lin" valueType="num">
                                      <p:cBhvr>
                                        <p:cTn id="6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3" end="3"/>
                                            </p:txEl>
                                          </p:spTgt>
                                        </p:tgtEl>
                                      </p:cBhvr>
                                      <p:to x="100000" y="60000"/>
                                    </p:animScale>
                                    <p:animScale>
                                      <p:cBhvr>
                                        <p:cTn id="75" dur="166" decel="50000">
                                          <p:stCondLst>
                                            <p:cond delay="67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26" presetClass="entr" presetSubtype="0" fill="hold" grpId="0" nodeType="clickEffect">
                                  <p:stCondLst>
                                    <p:cond delay="0"/>
                                  </p:stCondLst>
                                  <p:childTnLst>
                                    <p:set>
                                      <p:cBhvr>
                                        <p:cTn id="85" dur="1" fill="hold">
                                          <p:stCondLst>
                                            <p:cond delay="0"/>
                                          </p:stCondLst>
                                        </p:cTn>
                                        <p:tgtEl>
                                          <p:spTgt spid="3">
                                            <p:txEl>
                                              <p:pRg st="4" end="4"/>
                                            </p:txEl>
                                          </p:spTgt>
                                        </p:tgtEl>
                                        <p:attrNameLst>
                                          <p:attrName>style.visibility</p:attrName>
                                        </p:attrNameLst>
                                      </p:cBhvr>
                                      <p:to>
                                        <p:strVal val="visible"/>
                                      </p:to>
                                    </p:set>
                                    <p:animEffect transition="in" filter="wipe(down)">
                                      <p:cBhvr>
                                        <p:cTn id="86" dur="580">
                                          <p:stCondLst>
                                            <p:cond delay="0"/>
                                          </p:stCondLst>
                                        </p:cTn>
                                        <p:tgtEl>
                                          <p:spTgt spid="3">
                                            <p:txEl>
                                              <p:pRg st="4" end="4"/>
                                            </p:txEl>
                                          </p:spTgt>
                                        </p:tgtEl>
                                      </p:cBhvr>
                                    </p:animEffect>
                                    <p:anim calcmode="lin" valueType="num">
                                      <p:cBhvr>
                                        <p:cTn id="8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2" dur="26">
                                          <p:stCondLst>
                                            <p:cond delay="650"/>
                                          </p:stCondLst>
                                        </p:cTn>
                                        <p:tgtEl>
                                          <p:spTgt spid="3">
                                            <p:txEl>
                                              <p:pRg st="4" end="4"/>
                                            </p:txEl>
                                          </p:spTgt>
                                        </p:tgtEl>
                                      </p:cBhvr>
                                      <p:to x="100000" y="60000"/>
                                    </p:animScale>
                                    <p:animScale>
                                      <p:cBhvr>
                                        <p:cTn id="93" dur="166" decel="50000">
                                          <p:stCondLst>
                                            <p:cond delay="676"/>
                                          </p:stCondLst>
                                        </p:cTn>
                                        <p:tgtEl>
                                          <p:spTgt spid="3">
                                            <p:txEl>
                                              <p:pRg st="4" end="4"/>
                                            </p:txEl>
                                          </p:spTgt>
                                        </p:tgtEl>
                                      </p:cBhvr>
                                      <p:to x="100000" y="100000"/>
                                    </p:animScale>
                                    <p:animScale>
                                      <p:cBhvr>
                                        <p:cTn id="94" dur="26">
                                          <p:stCondLst>
                                            <p:cond delay="1312"/>
                                          </p:stCondLst>
                                        </p:cTn>
                                        <p:tgtEl>
                                          <p:spTgt spid="3">
                                            <p:txEl>
                                              <p:pRg st="4" end="4"/>
                                            </p:txEl>
                                          </p:spTgt>
                                        </p:tgtEl>
                                      </p:cBhvr>
                                      <p:to x="100000" y="80000"/>
                                    </p:animScale>
                                    <p:animScale>
                                      <p:cBhvr>
                                        <p:cTn id="95" dur="166" decel="50000">
                                          <p:stCondLst>
                                            <p:cond delay="1338"/>
                                          </p:stCondLst>
                                        </p:cTn>
                                        <p:tgtEl>
                                          <p:spTgt spid="3">
                                            <p:txEl>
                                              <p:pRg st="4" end="4"/>
                                            </p:txEl>
                                          </p:spTgt>
                                        </p:tgtEl>
                                      </p:cBhvr>
                                      <p:to x="100000" y="100000"/>
                                    </p:animScale>
                                    <p:animScale>
                                      <p:cBhvr>
                                        <p:cTn id="96" dur="26">
                                          <p:stCondLst>
                                            <p:cond delay="1642"/>
                                          </p:stCondLst>
                                        </p:cTn>
                                        <p:tgtEl>
                                          <p:spTgt spid="3">
                                            <p:txEl>
                                              <p:pRg st="4" end="4"/>
                                            </p:txEl>
                                          </p:spTgt>
                                        </p:tgtEl>
                                      </p:cBhvr>
                                      <p:to x="100000" y="90000"/>
                                    </p:animScale>
                                    <p:animScale>
                                      <p:cBhvr>
                                        <p:cTn id="97" dur="166" decel="50000">
                                          <p:stCondLst>
                                            <p:cond delay="1668"/>
                                          </p:stCondLst>
                                        </p:cTn>
                                        <p:tgtEl>
                                          <p:spTgt spid="3">
                                            <p:txEl>
                                              <p:pRg st="4" end="4"/>
                                            </p:txEl>
                                          </p:spTgt>
                                        </p:tgtEl>
                                      </p:cBhvr>
                                      <p:to x="100000" y="100000"/>
                                    </p:animScale>
                                    <p:animScale>
                                      <p:cBhvr>
                                        <p:cTn id="98" dur="26">
                                          <p:stCondLst>
                                            <p:cond delay="1808"/>
                                          </p:stCondLst>
                                        </p:cTn>
                                        <p:tgtEl>
                                          <p:spTgt spid="3">
                                            <p:txEl>
                                              <p:pRg st="4" end="4"/>
                                            </p:txEl>
                                          </p:spTgt>
                                        </p:tgtEl>
                                      </p:cBhvr>
                                      <p:to x="100000" y="95000"/>
                                    </p:animScale>
                                    <p:animScale>
                                      <p:cBhvr>
                                        <p:cTn id="99"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42913" y="103188"/>
            <a:ext cx="8472487" cy="735012"/>
          </a:xfrm>
        </p:spPr>
        <p:txBody>
          <a:bodyPr/>
          <a:lstStyle/>
          <a:p>
            <a:pPr eaLnBrk="1" hangingPunct="1">
              <a:defRPr/>
            </a:pPr>
            <a:r>
              <a:rPr lang="en-US" sz="2800" b="1" dirty="0" smtClean="0">
                <a:latin typeface="VNI-Times" pitchFamily="2" charset="0"/>
              </a:rPr>
              <a:t>2.3. </a:t>
            </a:r>
            <a:r>
              <a:rPr lang="en-US" sz="2800" b="1" dirty="0" err="1" smtClean="0">
                <a:latin typeface="VNI-Times" pitchFamily="2" charset="0"/>
              </a:rPr>
              <a:t>Yeáu</a:t>
            </a:r>
            <a:r>
              <a:rPr lang="en-US" sz="2800" b="1" dirty="0" smtClean="0">
                <a:latin typeface="VNI-Times" pitchFamily="2" charset="0"/>
              </a:rPr>
              <a:t> </a:t>
            </a:r>
            <a:r>
              <a:rPr lang="en-US" sz="2800" b="1" dirty="0" err="1" smtClean="0">
                <a:latin typeface="VNI-Times" pitchFamily="2" charset="0"/>
              </a:rPr>
              <a:t>toá</a:t>
            </a:r>
            <a:r>
              <a:rPr lang="en-US" sz="2800" b="1" dirty="0" smtClean="0">
                <a:latin typeface="VNI-Times" pitchFamily="2" charset="0"/>
              </a:rPr>
              <a:t> </a:t>
            </a:r>
            <a:r>
              <a:rPr lang="en-US" sz="2800" b="1" dirty="0" err="1" smtClean="0">
                <a:latin typeface="VNI-Times" pitchFamily="2" charset="0"/>
              </a:rPr>
              <a:t>xaõ</a:t>
            </a:r>
            <a:r>
              <a:rPr lang="en-US" sz="2800" b="1" dirty="0" smtClean="0">
                <a:latin typeface="VNI-Times" pitchFamily="2" charset="0"/>
              </a:rPr>
              <a:t> </a:t>
            </a:r>
            <a:r>
              <a:rPr lang="en-US" sz="2800" b="1" dirty="0" err="1" smtClean="0">
                <a:latin typeface="VNI-Times" pitchFamily="2" charset="0"/>
              </a:rPr>
              <a:t>hoäi</a:t>
            </a:r>
            <a:r>
              <a:rPr lang="en-US" sz="2800" b="1" dirty="0" smtClean="0">
                <a:latin typeface="VNI-Times" pitchFamily="2" charset="0"/>
              </a:rPr>
              <a:t> </a:t>
            </a:r>
            <a:r>
              <a:rPr lang="en-US" sz="2800" b="1" dirty="0" err="1" smtClean="0">
                <a:latin typeface="VNI-Times" pitchFamily="2" charset="0"/>
              </a:rPr>
              <a:t>trong</a:t>
            </a:r>
            <a:r>
              <a:rPr lang="en-US" sz="2800" b="1" dirty="0" smtClean="0">
                <a:latin typeface="VNI-Times" pitchFamily="2" charset="0"/>
              </a:rPr>
              <a:t> </a:t>
            </a:r>
            <a:r>
              <a:rPr lang="en-US" sz="2800" b="1" dirty="0" err="1" smtClean="0">
                <a:latin typeface="VNI-Times" pitchFamily="2" charset="0"/>
              </a:rPr>
              <a:t>neàn</a:t>
            </a:r>
            <a:r>
              <a:rPr lang="en-US" sz="2800" b="1" dirty="0" smtClean="0">
                <a:latin typeface="VNI-Times" pitchFamily="2" charset="0"/>
              </a:rPr>
              <a:t> </a:t>
            </a:r>
            <a:r>
              <a:rPr lang="en-US" sz="2800" b="1" dirty="0" err="1" smtClean="0">
                <a:latin typeface="VNI-Times" pitchFamily="2" charset="0"/>
              </a:rPr>
              <a:t>kinh</a:t>
            </a:r>
            <a:r>
              <a:rPr lang="en-US" sz="2800" b="1" dirty="0" smtClean="0">
                <a:latin typeface="VNI-Times" pitchFamily="2" charset="0"/>
              </a:rPr>
              <a:t> </a:t>
            </a:r>
            <a:r>
              <a:rPr lang="en-US" sz="2800" b="1" dirty="0" err="1" smtClean="0">
                <a:latin typeface="VNI-Times" pitchFamily="2" charset="0"/>
              </a:rPr>
              <a:t>teá</a:t>
            </a:r>
            <a:r>
              <a:rPr lang="en-US" sz="2800" b="1" dirty="0" smtClean="0">
                <a:latin typeface="VNI-Times" pitchFamily="2" charset="0"/>
              </a:rPr>
              <a:t> </a:t>
            </a:r>
            <a:r>
              <a:rPr lang="en-US" sz="2800" b="1" dirty="0" err="1" smtClean="0">
                <a:latin typeface="VNI-Times" pitchFamily="2" charset="0"/>
              </a:rPr>
              <a:t>thò</a:t>
            </a:r>
            <a:r>
              <a:rPr lang="en-US" sz="2800" b="1" dirty="0" smtClean="0">
                <a:latin typeface="VNI-Times" pitchFamily="2" charset="0"/>
              </a:rPr>
              <a:t> </a:t>
            </a:r>
            <a:r>
              <a:rPr lang="en-US" sz="2800" b="1" dirty="0" err="1" smtClean="0">
                <a:latin typeface="VNI-Times" pitchFamily="2" charset="0"/>
              </a:rPr>
              <a:t>tröôøng</a:t>
            </a:r>
            <a:r>
              <a:rPr lang="en-US" sz="2800" b="1" dirty="0" smtClean="0">
                <a:latin typeface="VNI-Times" pitchFamily="2" charset="0"/>
              </a:rPr>
              <a:t> </a:t>
            </a:r>
            <a:r>
              <a:rPr lang="en-US" sz="2800" b="1" dirty="0" err="1" smtClean="0">
                <a:latin typeface="VNI-Times" pitchFamily="2" charset="0"/>
              </a:rPr>
              <a:t>xaõ</a:t>
            </a:r>
            <a:r>
              <a:rPr lang="en-US" sz="2800" b="1" dirty="0" smtClean="0">
                <a:latin typeface="VNI-Times" pitchFamily="2" charset="0"/>
              </a:rPr>
              <a:t> </a:t>
            </a:r>
            <a:r>
              <a:rPr lang="en-US" sz="2800" b="1" dirty="0" err="1" smtClean="0">
                <a:latin typeface="VNI-Times" pitchFamily="2" charset="0"/>
              </a:rPr>
              <a:t>hoäi</a:t>
            </a:r>
            <a:endParaRPr lang="en-US" sz="2800" b="1" dirty="0" smtClean="0">
              <a:latin typeface="VNI-Times" pitchFamily="2" charset="0"/>
            </a:endParaRPr>
          </a:p>
        </p:txBody>
      </p:sp>
      <p:sp>
        <p:nvSpPr>
          <p:cNvPr id="5" name="Rectangle 3"/>
          <p:cNvSpPr txBox="1">
            <a:spLocks noChangeArrowheads="1"/>
          </p:cNvSpPr>
          <p:nvPr/>
        </p:nvSpPr>
        <p:spPr>
          <a:xfrm>
            <a:off x="381000" y="1219200"/>
            <a:ext cx="8229600" cy="483711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   </a:t>
            </a:r>
          </a:p>
        </p:txBody>
      </p:sp>
      <p:sp>
        <p:nvSpPr>
          <p:cNvPr id="6" name="Oval 4"/>
          <p:cNvSpPr>
            <a:spLocks noChangeArrowheads="1"/>
          </p:cNvSpPr>
          <p:nvPr/>
        </p:nvSpPr>
        <p:spPr bwMode="auto">
          <a:xfrm>
            <a:off x="2133600" y="990600"/>
            <a:ext cx="4876800" cy="2667000"/>
          </a:xfrm>
          <a:prstGeom prst="ellipse">
            <a:avLst/>
          </a:prstGeom>
          <a:solidFill>
            <a:srgbClr val="FFFF99"/>
          </a:solidFill>
          <a:ln w="9525">
            <a:solidFill>
              <a:schemeClr val="tx1"/>
            </a:solidFill>
            <a:round/>
            <a:headEnd/>
            <a:tailEnd/>
          </a:ln>
          <a:effectLst/>
        </p:spPr>
        <p:txBody>
          <a:bodyPr wrap="none" anchor="ctr"/>
          <a:lstStyle/>
          <a:p>
            <a:pPr algn="ctr"/>
            <a:r>
              <a:rPr lang="en-US" b="1">
                <a:solidFill>
                  <a:srgbClr val="FF5050"/>
                </a:solidFill>
              </a:rPr>
              <a:t>Yếu tố xã hội nhằm đảm bảo nâng </a:t>
            </a:r>
          </a:p>
          <a:p>
            <a:pPr algn="ctr"/>
            <a:r>
              <a:rPr lang="en-US" b="1">
                <a:solidFill>
                  <a:srgbClr val="FF5050"/>
                </a:solidFill>
              </a:rPr>
              <a:t>cao mức sống cho nhóm dân cư </a:t>
            </a:r>
          </a:p>
          <a:p>
            <a:pPr algn="ctr"/>
            <a:r>
              <a:rPr lang="en-US" b="1">
                <a:solidFill>
                  <a:srgbClr val="FF5050"/>
                </a:solidFill>
              </a:rPr>
              <a:t>có thu nhập thấp; bảo vệ </a:t>
            </a:r>
          </a:p>
          <a:p>
            <a:pPr algn="ctr"/>
            <a:r>
              <a:rPr lang="en-US" b="1">
                <a:solidFill>
                  <a:srgbClr val="FF5050"/>
                </a:solidFill>
              </a:rPr>
              <a:t>cộng đồng trước những rủi ro của</a:t>
            </a:r>
          </a:p>
          <a:p>
            <a:pPr algn="ctr"/>
            <a:r>
              <a:rPr lang="en-US" b="1">
                <a:solidFill>
                  <a:srgbClr val="FF5050"/>
                </a:solidFill>
              </a:rPr>
              <a:t>nền kinh tế thị trường </a:t>
            </a:r>
          </a:p>
        </p:txBody>
      </p:sp>
      <p:sp>
        <p:nvSpPr>
          <p:cNvPr id="7" name="Rectangle 6"/>
          <p:cNvSpPr>
            <a:spLocks noChangeArrowheads="1"/>
          </p:cNvSpPr>
          <p:nvPr/>
        </p:nvSpPr>
        <p:spPr bwMode="auto">
          <a:xfrm>
            <a:off x="0" y="1828800"/>
            <a:ext cx="17526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a:latin typeface="Times New Roman" pitchFamily="18" charset="0"/>
              </a:rPr>
              <a:t>Tăng trưởng KT</a:t>
            </a:r>
          </a:p>
        </p:txBody>
      </p:sp>
      <p:sp>
        <p:nvSpPr>
          <p:cNvPr id="8" name="Rectangle 7"/>
          <p:cNvSpPr>
            <a:spLocks noChangeArrowheads="1"/>
          </p:cNvSpPr>
          <p:nvPr/>
        </p:nvSpPr>
        <p:spPr bwMode="auto">
          <a:xfrm>
            <a:off x="0" y="2971800"/>
            <a:ext cx="2057400" cy="533400"/>
          </a:xfrm>
          <a:prstGeom prst="rect">
            <a:avLst/>
          </a:prstGeom>
          <a:solidFill>
            <a:schemeClr val="accent1"/>
          </a:solidFill>
          <a:ln w="9525">
            <a:solidFill>
              <a:schemeClr val="tx1"/>
            </a:solidFill>
            <a:miter lim="800000"/>
            <a:headEnd/>
            <a:tailEnd/>
          </a:ln>
          <a:effectLst/>
        </p:spPr>
        <p:txBody>
          <a:bodyPr wrap="none" anchor="ctr"/>
          <a:lstStyle/>
          <a:p>
            <a:pPr algn="ctr"/>
            <a:r>
              <a:rPr lang="en-US">
                <a:latin typeface="Times New Roman" pitchFamily="18" charset="0"/>
              </a:rPr>
              <a:t>Phân phối thu nhập</a:t>
            </a:r>
          </a:p>
          <a:p>
            <a:pPr algn="ctr"/>
            <a:r>
              <a:rPr lang="en-US">
                <a:latin typeface="Times New Roman" pitchFamily="18" charset="0"/>
              </a:rPr>
              <a:t> công bằng </a:t>
            </a:r>
          </a:p>
        </p:txBody>
      </p:sp>
      <p:sp>
        <p:nvSpPr>
          <p:cNvPr id="9" name="Rectangle 8"/>
          <p:cNvSpPr>
            <a:spLocks noChangeArrowheads="1"/>
          </p:cNvSpPr>
          <p:nvPr/>
        </p:nvSpPr>
        <p:spPr bwMode="auto">
          <a:xfrm>
            <a:off x="7239000" y="1600200"/>
            <a:ext cx="1752600" cy="533400"/>
          </a:xfrm>
          <a:prstGeom prst="rect">
            <a:avLst/>
          </a:prstGeom>
          <a:solidFill>
            <a:schemeClr val="accent1"/>
          </a:solidFill>
          <a:ln w="9525">
            <a:solidFill>
              <a:schemeClr val="tx1"/>
            </a:solidFill>
            <a:miter lim="800000"/>
            <a:headEnd/>
            <a:tailEnd/>
          </a:ln>
          <a:effectLst/>
        </p:spPr>
        <p:txBody>
          <a:bodyPr wrap="none" anchor="ctr"/>
          <a:lstStyle/>
          <a:p>
            <a:pPr algn="ctr"/>
            <a:r>
              <a:rPr lang="en-US">
                <a:latin typeface="Times New Roman" pitchFamily="18" charset="0"/>
              </a:rPr>
              <a:t>Bảo hiểm XH</a:t>
            </a:r>
          </a:p>
        </p:txBody>
      </p:sp>
      <p:sp>
        <p:nvSpPr>
          <p:cNvPr id="10" name="Rectangle 9"/>
          <p:cNvSpPr>
            <a:spLocks noChangeArrowheads="1"/>
          </p:cNvSpPr>
          <p:nvPr/>
        </p:nvSpPr>
        <p:spPr bwMode="auto">
          <a:xfrm>
            <a:off x="7239000" y="2895600"/>
            <a:ext cx="1905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a:latin typeface="Times New Roman" pitchFamily="18" charset="0"/>
              </a:rPr>
              <a:t>Phúc lợi XH: Nhà ở,</a:t>
            </a:r>
          </a:p>
          <a:p>
            <a:pPr algn="ctr"/>
            <a:r>
              <a:rPr lang="en-US">
                <a:latin typeface="Times New Roman" pitchFamily="18" charset="0"/>
              </a:rPr>
              <a:t> trợ cấp nuôi con…</a:t>
            </a:r>
          </a:p>
        </p:txBody>
      </p:sp>
      <p:sp>
        <p:nvSpPr>
          <p:cNvPr id="11" name="Line 10"/>
          <p:cNvSpPr>
            <a:spLocks noChangeShapeType="1"/>
          </p:cNvSpPr>
          <p:nvPr/>
        </p:nvSpPr>
        <p:spPr bwMode="auto">
          <a:xfrm>
            <a:off x="1752600" y="2057400"/>
            <a:ext cx="457200" cy="0"/>
          </a:xfrm>
          <a:prstGeom prst="line">
            <a:avLst/>
          </a:prstGeom>
          <a:noFill/>
          <a:ln w="9525">
            <a:solidFill>
              <a:schemeClr val="tx1"/>
            </a:solidFill>
            <a:round/>
            <a:headEnd/>
            <a:tailEnd type="triangle" w="med" len="med"/>
          </a:ln>
          <a:effectLst/>
        </p:spPr>
        <p:txBody>
          <a:bodyPr/>
          <a:lstStyle/>
          <a:p>
            <a:endParaRPr lang="en-US"/>
          </a:p>
        </p:txBody>
      </p:sp>
      <p:sp>
        <p:nvSpPr>
          <p:cNvPr id="12" name="Line 11"/>
          <p:cNvSpPr>
            <a:spLocks noChangeShapeType="1"/>
          </p:cNvSpPr>
          <p:nvPr/>
        </p:nvSpPr>
        <p:spPr bwMode="auto">
          <a:xfrm>
            <a:off x="2057400" y="3276600"/>
            <a:ext cx="762000" cy="0"/>
          </a:xfrm>
          <a:prstGeom prst="line">
            <a:avLst/>
          </a:prstGeom>
          <a:noFill/>
          <a:ln w="9525">
            <a:solidFill>
              <a:schemeClr val="tx1"/>
            </a:solidFill>
            <a:round/>
            <a:headEnd/>
            <a:tailEnd type="triangle" w="med" len="med"/>
          </a:ln>
          <a:effectLst/>
        </p:spPr>
        <p:txBody>
          <a:bodyPr/>
          <a:lstStyle/>
          <a:p>
            <a:endParaRPr lang="en-US"/>
          </a:p>
        </p:txBody>
      </p:sp>
      <p:sp>
        <p:nvSpPr>
          <p:cNvPr id="13" name="Line 12"/>
          <p:cNvSpPr>
            <a:spLocks noChangeShapeType="1"/>
          </p:cNvSpPr>
          <p:nvPr/>
        </p:nvSpPr>
        <p:spPr bwMode="auto">
          <a:xfrm flipH="1">
            <a:off x="6781800" y="1905000"/>
            <a:ext cx="457200" cy="0"/>
          </a:xfrm>
          <a:prstGeom prst="line">
            <a:avLst/>
          </a:prstGeom>
          <a:noFill/>
          <a:ln w="9525">
            <a:solidFill>
              <a:schemeClr val="tx1"/>
            </a:solidFill>
            <a:round/>
            <a:headEnd/>
            <a:tailEnd type="triangle" w="med" len="med"/>
          </a:ln>
          <a:effectLst/>
        </p:spPr>
        <p:txBody>
          <a:bodyPr/>
          <a:lstStyle/>
          <a:p>
            <a:endParaRPr lang="en-US"/>
          </a:p>
        </p:txBody>
      </p:sp>
      <p:sp>
        <p:nvSpPr>
          <p:cNvPr id="14" name="Line 13"/>
          <p:cNvSpPr>
            <a:spLocks noChangeShapeType="1"/>
          </p:cNvSpPr>
          <p:nvPr/>
        </p:nvSpPr>
        <p:spPr bwMode="auto">
          <a:xfrm flipH="1">
            <a:off x="6477000" y="3124200"/>
            <a:ext cx="762000" cy="0"/>
          </a:xfrm>
          <a:prstGeom prst="line">
            <a:avLst/>
          </a:prstGeom>
          <a:noFill/>
          <a:ln w="9525">
            <a:solidFill>
              <a:schemeClr val="tx1"/>
            </a:solidFill>
            <a:round/>
            <a:headEnd/>
            <a:tailEnd type="triangle" w="med" len="med"/>
          </a:ln>
          <a:effectLst/>
        </p:spPr>
        <p:txBody>
          <a:bodyPr/>
          <a:lstStyle/>
          <a:p>
            <a:endParaRPr lang="en-US"/>
          </a:p>
        </p:txBody>
      </p:sp>
      <p:sp>
        <p:nvSpPr>
          <p:cNvPr id="15" name="Line 15"/>
          <p:cNvSpPr>
            <a:spLocks noChangeShapeType="1"/>
          </p:cNvSpPr>
          <p:nvPr/>
        </p:nvSpPr>
        <p:spPr bwMode="auto">
          <a:xfrm>
            <a:off x="762000" y="2286000"/>
            <a:ext cx="0" cy="685800"/>
          </a:xfrm>
          <a:prstGeom prst="line">
            <a:avLst/>
          </a:prstGeom>
          <a:noFill/>
          <a:ln w="9525">
            <a:solidFill>
              <a:schemeClr val="tx1"/>
            </a:solidFill>
            <a:round/>
            <a:headEnd/>
            <a:tailEnd/>
          </a:ln>
          <a:effectLst/>
        </p:spPr>
        <p:txBody>
          <a:bodyPr/>
          <a:lstStyle/>
          <a:p>
            <a:endParaRPr lang="en-US"/>
          </a:p>
        </p:txBody>
      </p:sp>
      <p:sp>
        <p:nvSpPr>
          <p:cNvPr id="16" name="Line 16"/>
          <p:cNvSpPr>
            <a:spLocks noChangeShapeType="1"/>
          </p:cNvSpPr>
          <p:nvPr/>
        </p:nvSpPr>
        <p:spPr bwMode="auto">
          <a:xfrm>
            <a:off x="8153400" y="2133600"/>
            <a:ext cx="0" cy="762000"/>
          </a:xfrm>
          <a:prstGeom prst="line">
            <a:avLst/>
          </a:prstGeom>
          <a:noFill/>
          <a:ln w="9525">
            <a:solidFill>
              <a:schemeClr val="tx1"/>
            </a:solidFill>
            <a:round/>
            <a:headEnd/>
            <a:tailEnd/>
          </a:ln>
          <a:effectLst/>
        </p:spPr>
        <p:txBody>
          <a:bodyPr/>
          <a:lstStyle/>
          <a:p>
            <a:endParaRPr lang="en-US"/>
          </a:p>
        </p:txBody>
      </p:sp>
      <p:sp>
        <p:nvSpPr>
          <p:cNvPr id="17" name="Line 19"/>
          <p:cNvSpPr>
            <a:spLocks noChangeShapeType="1"/>
          </p:cNvSpPr>
          <p:nvPr/>
        </p:nvSpPr>
        <p:spPr bwMode="auto">
          <a:xfrm>
            <a:off x="762000" y="3505200"/>
            <a:ext cx="0" cy="762000"/>
          </a:xfrm>
          <a:prstGeom prst="line">
            <a:avLst/>
          </a:prstGeom>
          <a:noFill/>
          <a:ln w="9525">
            <a:solidFill>
              <a:schemeClr val="tx1"/>
            </a:solidFill>
            <a:round/>
            <a:headEnd/>
            <a:tailEnd/>
          </a:ln>
          <a:effectLst/>
        </p:spPr>
        <p:txBody>
          <a:bodyPr/>
          <a:lstStyle/>
          <a:p>
            <a:endParaRPr lang="en-US"/>
          </a:p>
        </p:txBody>
      </p:sp>
      <p:sp>
        <p:nvSpPr>
          <p:cNvPr id="18" name="Line 20"/>
          <p:cNvSpPr>
            <a:spLocks noChangeShapeType="1"/>
          </p:cNvSpPr>
          <p:nvPr/>
        </p:nvSpPr>
        <p:spPr bwMode="auto">
          <a:xfrm>
            <a:off x="8305800" y="3581400"/>
            <a:ext cx="0" cy="609600"/>
          </a:xfrm>
          <a:prstGeom prst="line">
            <a:avLst/>
          </a:prstGeom>
          <a:noFill/>
          <a:ln w="9525">
            <a:solidFill>
              <a:schemeClr val="tx1"/>
            </a:solidFill>
            <a:round/>
            <a:headEnd/>
            <a:tailEnd/>
          </a:ln>
          <a:effectLst/>
        </p:spPr>
        <p:txBody>
          <a:bodyPr/>
          <a:lstStyle/>
          <a:p>
            <a:endParaRPr lang="en-US"/>
          </a:p>
        </p:txBody>
      </p:sp>
      <p:sp>
        <p:nvSpPr>
          <p:cNvPr id="19" name="Line 22"/>
          <p:cNvSpPr>
            <a:spLocks noChangeShapeType="1"/>
          </p:cNvSpPr>
          <p:nvPr/>
        </p:nvSpPr>
        <p:spPr bwMode="auto">
          <a:xfrm flipV="1">
            <a:off x="762000" y="4267200"/>
            <a:ext cx="2286000" cy="0"/>
          </a:xfrm>
          <a:prstGeom prst="line">
            <a:avLst/>
          </a:prstGeom>
          <a:noFill/>
          <a:ln w="9525">
            <a:solidFill>
              <a:schemeClr val="tx1"/>
            </a:solidFill>
            <a:round/>
            <a:headEnd/>
            <a:tailEnd type="triangle" w="med" len="med"/>
          </a:ln>
          <a:effectLst/>
        </p:spPr>
        <p:txBody>
          <a:bodyPr/>
          <a:lstStyle/>
          <a:p>
            <a:endParaRPr lang="en-US"/>
          </a:p>
        </p:txBody>
      </p:sp>
      <p:sp>
        <p:nvSpPr>
          <p:cNvPr id="20" name="Line 23"/>
          <p:cNvSpPr>
            <a:spLocks noChangeShapeType="1"/>
          </p:cNvSpPr>
          <p:nvPr/>
        </p:nvSpPr>
        <p:spPr bwMode="auto">
          <a:xfrm flipH="1">
            <a:off x="5715000" y="4191000"/>
            <a:ext cx="2590800" cy="0"/>
          </a:xfrm>
          <a:prstGeom prst="line">
            <a:avLst/>
          </a:prstGeom>
          <a:noFill/>
          <a:ln w="9525">
            <a:solidFill>
              <a:schemeClr val="tx1"/>
            </a:solidFill>
            <a:round/>
            <a:headEnd/>
            <a:tailEnd type="triangle" w="med" len="med"/>
          </a:ln>
          <a:effectLst/>
        </p:spPr>
        <p:txBody>
          <a:bodyPr/>
          <a:lstStyle/>
          <a:p>
            <a:endParaRPr lang="en-US"/>
          </a:p>
        </p:txBody>
      </p:sp>
      <p:sp>
        <p:nvSpPr>
          <p:cNvPr id="21" name="Rectangle 24"/>
          <p:cNvSpPr>
            <a:spLocks noChangeArrowheads="1"/>
          </p:cNvSpPr>
          <p:nvPr/>
        </p:nvSpPr>
        <p:spPr bwMode="auto">
          <a:xfrm>
            <a:off x="2971800" y="3962400"/>
            <a:ext cx="2971800" cy="838200"/>
          </a:xfrm>
          <a:prstGeom prst="rect">
            <a:avLst/>
          </a:prstGeom>
          <a:solidFill>
            <a:srgbClr val="FF00FF"/>
          </a:solidFill>
          <a:ln w="9525">
            <a:solidFill>
              <a:schemeClr val="tx1"/>
            </a:solidFill>
            <a:miter lim="800000"/>
            <a:headEnd/>
            <a:tailEnd/>
          </a:ln>
          <a:effectLst/>
        </p:spPr>
        <p:txBody>
          <a:bodyPr wrap="none" anchor="ctr"/>
          <a:lstStyle/>
          <a:p>
            <a:pPr algn="ctr"/>
            <a:r>
              <a:rPr lang="en-US" b="1">
                <a:solidFill>
                  <a:srgbClr val="FFFF00"/>
                </a:solidFill>
                <a:latin typeface="Times New Roman" pitchFamily="18" charset="0"/>
              </a:rPr>
              <a:t>Vai trò của nhà nước</a:t>
            </a:r>
            <a:r>
              <a:rPr lang="en-US">
                <a:solidFill>
                  <a:srgbClr val="FFFF00"/>
                </a:solidFill>
                <a:latin typeface="Times New Roman" pitchFamily="18" charset="0"/>
              </a:rPr>
              <a:t> </a:t>
            </a:r>
            <a:r>
              <a:rPr lang="en-US" b="1">
                <a:solidFill>
                  <a:srgbClr val="FFFF00"/>
                </a:solidFill>
                <a:latin typeface="Times New Roman" pitchFamily="18" charset="0"/>
              </a:rPr>
              <a:t>trong</a:t>
            </a:r>
          </a:p>
          <a:p>
            <a:pPr algn="ctr"/>
            <a:r>
              <a:rPr lang="en-US" b="1">
                <a:solidFill>
                  <a:srgbClr val="FFFF00"/>
                </a:solidFill>
                <a:latin typeface="Times New Roman" pitchFamily="18" charset="0"/>
              </a:rPr>
              <a:t>Nền kinh tế thị trường XH</a:t>
            </a:r>
          </a:p>
        </p:txBody>
      </p:sp>
      <p:sp>
        <p:nvSpPr>
          <p:cNvPr id="22" name="Rectangle 25"/>
          <p:cNvSpPr>
            <a:spLocks noChangeArrowheads="1"/>
          </p:cNvSpPr>
          <p:nvPr/>
        </p:nvSpPr>
        <p:spPr bwMode="auto">
          <a:xfrm>
            <a:off x="457200" y="5410200"/>
            <a:ext cx="2895600" cy="838200"/>
          </a:xfrm>
          <a:prstGeom prst="rect">
            <a:avLst/>
          </a:prstGeom>
          <a:solidFill>
            <a:schemeClr val="bg1"/>
          </a:solidFill>
          <a:ln w="9525">
            <a:solidFill>
              <a:schemeClr val="tx1"/>
            </a:solidFill>
            <a:miter lim="800000"/>
            <a:headEnd/>
            <a:tailEnd/>
          </a:ln>
          <a:effectLst/>
        </p:spPr>
        <p:txBody>
          <a:bodyPr wrap="none" anchor="ctr"/>
          <a:lstStyle/>
          <a:p>
            <a:pPr algn="ctr"/>
            <a:r>
              <a:rPr lang="en-US">
                <a:solidFill>
                  <a:srgbClr val="FF5050"/>
                </a:solidFill>
                <a:latin typeface="Times New Roman" pitchFamily="18" charset="0"/>
              </a:rPr>
              <a:t>Các nguyên tắc: Tương hỗ,</a:t>
            </a:r>
          </a:p>
          <a:p>
            <a:pPr algn="ctr"/>
            <a:r>
              <a:rPr lang="en-US">
                <a:solidFill>
                  <a:srgbClr val="FF5050"/>
                </a:solidFill>
                <a:latin typeface="Times New Roman" pitchFamily="18" charset="0"/>
              </a:rPr>
              <a:t>Tương hợp </a:t>
            </a:r>
          </a:p>
        </p:txBody>
      </p:sp>
      <p:sp>
        <p:nvSpPr>
          <p:cNvPr id="23" name="Rectangle 26"/>
          <p:cNvSpPr>
            <a:spLocks noChangeArrowheads="1"/>
          </p:cNvSpPr>
          <p:nvPr/>
        </p:nvSpPr>
        <p:spPr bwMode="auto">
          <a:xfrm>
            <a:off x="4419600" y="5257800"/>
            <a:ext cx="4724400" cy="1143000"/>
          </a:xfrm>
          <a:prstGeom prst="rect">
            <a:avLst/>
          </a:prstGeom>
          <a:solidFill>
            <a:srgbClr val="FFFFFF"/>
          </a:solidFill>
          <a:ln w="9525">
            <a:solidFill>
              <a:schemeClr val="tx1"/>
            </a:solidFill>
            <a:miter lim="800000"/>
            <a:headEnd/>
            <a:tailEnd/>
          </a:ln>
          <a:effectLst/>
        </p:spPr>
        <p:txBody>
          <a:bodyPr wrap="none" anchor="ctr"/>
          <a:lstStyle/>
          <a:p>
            <a:pPr algn="ctr"/>
            <a:r>
              <a:rPr lang="en-US">
                <a:solidFill>
                  <a:srgbClr val="FF5050"/>
                </a:solidFill>
                <a:latin typeface="Times New Roman" pitchFamily="18" charset="0"/>
              </a:rPr>
              <a:t>Các chính sách: sử dụng nhân công, tăng </a:t>
            </a:r>
          </a:p>
          <a:p>
            <a:pPr algn="ctr"/>
            <a:r>
              <a:rPr lang="en-US">
                <a:solidFill>
                  <a:srgbClr val="FF5050"/>
                </a:solidFill>
                <a:latin typeface="Times New Roman" pitchFamily="18" charset="0"/>
              </a:rPr>
              <a:t>Trưởng, chống chu kỳ tăng trưởng, thương mại</a:t>
            </a:r>
          </a:p>
        </p:txBody>
      </p:sp>
      <p:sp>
        <p:nvSpPr>
          <p:cNvPr id="24" name="Line 27"/>
          <p:cNvSpPr>
            <a:spLocks noChangeShapeType="1"/>
          </p:cNvSpPr>
          <p:nvPr/>
        </p:nvSpPr>
        <p:spPr bwMode="auto">
          <a:xfrm flipH="1">
            <a:off x="2057400" y="4800600"/>
            <a:ext cx="1981200" cy="533400"/>
          </a:xfrm>
          <a:prstGeom prst="line">
            <a:avLst/>
          </a:prstGeom>
          <a:noFill/>
          <a:ln w="9525">
            <a:solidFill>
              <a:schemeClr val="tx1"/>
            </a:solidFill>
            <a:round/>
            <a:headEnd/>
            <a:tailEnd type="triangle" w="med" len="med"/>
          </a:ln>
          <a:effectLst/>
        </p:spPr>
        <p:txBody>
          <a:bodyPr/>
          <a:lstStyle/>
          <a:p>
            <a:endParaRPr lang="en-US"/>
          </a:p>
        </p:txBody>
      </p:sp>
      <p:sp>
        <p:nvSpPr>
          <p:cNvPr id="25" name="Line 28"/>
          <p:cNvSpPr>
            <a:spLocks noChangeShapeType="1"/>
          </p:cNvSpPr>
          <p:nvPr/>
        </p:nvSpPr>
        <p:spPr bwMode="auto">
          <a:xfrm>
            <a:off x="4267200" y="4800600"/>
            <a:ext cx="1143000" cy="4572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ox(in)">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amond(in)">
                                      <p:cBhvr>
                                        <p:cTn id="37" dur="20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ox(in)">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ox(in)">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amond(in)">
                                      <p:cBhvr>
                                        <p:cTn id="52" dur="2000"/>
                                        <p:tgtEl>
                                          <p:spTgt spid="15"/>
                                        </p:tgtEl>
                                      </p:cBhvr>
                                    </p:animEffect>
                                  </p:childTnLst>
                                </p:cTn>
                              </p:par>
                              <p:par>
                                <p:cTn id="53" presetID="8" presetClass="entr" presetSubtype="16"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diamond(in)">
                                      <p:cBhvr>
                                        <p:cTn id="55" dur="2000"/>
                                        <p:tgtEl>
                                          <p:spTgt spid="17"/>
                                        </p:tgtEl>
                                      </p:cBhvr>
                                    </p:animEffect>
                                  </p:childTnLst>
                                </p:cTn>
                              </p:par>
                              <p:par>
                                <p:cTn id="56" presetID="8" presetClass="entr" presetSubtype="16"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diamond(in)">
                                      <p:cBhvr>
                                        <p:cTn id="58" dur="2000"/>
                                        <p:tgtEl>
                                          <p:spTgt spid="19"/>
                                        </p:tgtEl>
                                      </p:cBhvr>
                                    </p:animEffect>
                                  </p:childTnLst>
                                </p:cTn>
                              </p:par>
                              <p:par>
                                <p:cTn id="59" presetID="8" presetClass="entr" presetSubtype="16"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diamond(in)">
                                      <p:cBhvr>
                                        <p:cTn id="61" dur="2000"/>
                                        <p:tgtEl>
                                          <p:spTgt spid="16"/>
                                        </p:tgtEl>
                                      </p:cBhvr>
                                    </p:animEffect>
                                  </p:childTnLst>
                                </p:cTn>
                              </p:par>
                              <p:par>
                                <p:cTn id="62" presetID="8" presetClass="entr" presetSubtype="16"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diamond(in)">
                                      <p:cBhvr>
                                        <p:cTn id="64" dur="2000"/>
                                        <p:tgtEl>
                                          <p:spTgt spid="18"/>
                                        </p:tgtEl>
                                      </p:cBhvr>
                                    </p:animEffect>
                                  </p:childTnLst>
                                </p:cTn>
                              </p:par>
                              <p:par>
                                <p:cTn id="65" presetID="8" presetClass="entr" presetSubtype="16" fill="hold" grpId="0" nodeType="with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diamond(in)">
                                      <p:cBhvr>
                                        <p:cTn id="67" dur="20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21" presetClass="entr" presetSubtype="4"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wheel(4)">
                                      <p:cBhvr>
                                        <p:cTn id="72" dur="20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8" presetClass="entr" presetSubtype="16"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diamond(in)">
                                      <p:cBhvr>
                                        <p:cTn id="77" dur="20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box(in)">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box(in)">
                                      <p:cBhvr>
                                        <p:cTn id="87" dur="500"/>
                                        <p:tgtEl>
                                          <p:spTgt spid="25"/>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box(in)">
                                      <p:cBhvr>
                                        <p:cTn id="9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57200" y="152400"/>
            <a:ext cx="8229600" cy="590391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  </a:t>
            </a:r>
          </a:p>
        </p:txBody>
      </p:sp>
      <p:sp>
        <p:nvSpPr>
          <p:cNvPr id="5" name="Rectangle 4"/>
          <p:cNvSpPr>
            <a:spLocks noChangeArrowheads="1"/>
          </p:cNvSpPr>
          <p:nvPr/>
        </p:nvSpPr>
        <p:spPr bwMode="auto">
          <a:xfrm>
            <a:off x="228600" y="762000"/>
            <a:ext cx="2895600" cy="762000"/>
          </a:xfrm>
          <a:prstGeom prst="rect">
            <a:avLst/>
          </a:prstGeom>
          <a:solidFill>
            <a:srgbClr val="FF99CC"/>
          </a:solidFill>
          <a:ln w="9525">
            <a:solidFill>
              <a:schemeClr val="tx1"/>
            </a:solidFill>
            <a:miter lim="800000"/>
            <a:headEnd/>
            <a:tailEnd/>
          </a:ln>
          <a:effectLst/>
        </p:spPr>
        <p:txBody>
          <a:bodyPr wrap="none" anchor="ctr"/>
          <a:lstStyle/>
          <a:p>
            <a:pPr algn="ctr"/>
            <a:r>
              <a:rPr lang="en-US"/>
              <a:t>Nguyên tắc tương hỗ</a:t>
            </a:r>
          </a:p>
        </p:txBody>
      </p:sp>
      <p:sp>
        <p:nvSpPr>
          <p:cNvPr id="6" name="Oval 5"/>
          <p:cNvSpPr>
            <a:spLocks noChangeArrowheads="1"/>
          </p:cNvSpPr>
          <p:nvPr/>
        </p:nvSpPr>
        <p:spPr bwMode="auto">
          <a:xfrm>
            <a:off x="3733800" y="304800"/>
            <a:ext cx="5410200" cy="1905000"/>
          </a:xfrm>
          <a:prstGeom prst="ellipse">
            <a:avLst/>
          </a:prstGeom>
          <a:solidFill>
            <a:srgbClr val="FFFF00"/>
          </a:solidFill>
          <a:ln w="9525">
            <a:solidFill>
              <a:schemeClr val="tx1"/>
            </a:solidFill>
            <a:round/>
            <a:headEnd/>
            <a:tailEnd/>
          </a:ln>
          <a:effectLst/>
        </p:spPr>
        <p:txBody>
          <a:bodyPr wrap="none" anchor="ctr"/>
          <a:lstStyle/>
          <a:p>
            <a:pPr algn="ctr"/>
            <a:r>
              <a:rPr lang="en-US">
                <a:latin typeface="Times New Roman" pitchFamily="18" charset="0"/>
              </a:rPr>
              <a:t>Sự điều tiết của Nhà nước vào thị trường</a:t>
            </a:r>
          </a:p>
          <a:p>
            <a:pPr algn="ctr"/>
            <a:r>
              <a:rPr lang="en-US">
                <a:latin typeface="Times New Roman" pitchFamily="18" charset="0"/>
              </a:rPr>
              <a:t>Phải bảo vệ các yếu tố cơ bản như</a:t>
            </a:r>
          </a:p>
          <a:p>
            <a:pPr algn="ctr"/>
            <a:r>
              <a:rPr lang="en-US">
                <a:latin typeface="Times New Roman" pitchFamily="18" charset="0"/>
              </a:rPr>
              <a:t>Cạnh tranh có hiệu quả, sở hữu tư nhân</a:t>
            </a:r>
          </a:p>
          <a:p>
            <a:pPr algn="ctr"/>
            <a:r>
              <a:rPr lang="en-US">
                <a:latin typeface="Times New Roman" pitchFamily="18" charset="0"/>
              </a:rPr>
              <a:t>ổn định tiền tệ, bảo đảm an ninh, công bằng</a:t>
            </a:r>
          </a:p>
          <a:p>
            <a:pPr algn="ctr"/>
            <a:endParaRPr lang="en-US">
              <a:latin typeface="Times New Roman" pitchFamily="18" charset="0"/>
            </a:endParaRPr>
          </a:p>
        </p:txBody>
      </p:sp>
      <p:sp>
        <p:nvSpPr>
          <p:cNvPr id="7" name="Rectangle 7"/>
          <p:cNvSpPr>
            <a:spLocks noChangeArrowheads="1"/>
          </p:cNvSpPr>
          <p:nvPr/>
        </p:nvSpPr>
        <p:spPr bwMode="auto">
          <a:xfrm>
            <a:off x="533400" y="3505200"/>
            <a:ext cx="2743200" cy="762000"/>
          </a:xfrm>
          <a:prstGeom prst="rect">
            <a:avLst/>
          </a:prstGeom>
          <a:solidFill>
            <a:srgbClr val="00FFFF"/>
          </a:solidFill>
          <a:ln w="9525">
            <a:solidFill>
              <a:schemeClr val="tx1"/>
            </a:solidFill>
            <a:miter lim="800000"/>
            <a:headEnd/>
            <a:tailEnd/>
          </a:ln>
          <a:effectLst/>
        </p:spPr>
        <p:txBody>
          <a:bodyPr wrap="none" anchor="ctr"/>
          <a:lstStyle/>
          <a:p>
            <a:pPr algn="ctr"/>
            <a:r>
              <a:rPr lang="en-US"/>
              <a:t>Nguyên tắc tương hợp</a:t>
            </a:r>
          </a:p>
        </p:txBody>
      </p:sp>
      <p:sp>
        <p:nvSpPr>
          <p:cNvPr id="8" name="Oval 8"/>
          <p:cNvSpPr>
            <a:spLocks noChangeArrowheads="1"/>
          </p:cNvSpPr>
          <p:nvPr/>
        </p:nvSpPr>
        <p:spPr bwMode="auto">
          <a:xfrm>
            <a:off x="3962400" y="2971800"/>
            <a:ext cx="4495800" cy="1600200"/>
          </a:xfrm>
          <a:prstGeom prst="ellipse">
            <a:avLst/>
          </a:prstGeom>
          <a:solidFill>
            <a:schemeClr val="accent1"/>
          </a:solidFill>
          <a:ln w="9525">
            <a:solidFill>
              <a:schemeClr val="tx1"/>
            </a:solidFill>
            <a:round/>
            <a:headEnd/>
            <a:tailEnd/>
          </a:ln>
          <a:effectLst/>
        </p:spPr>
        <p:txBody>
          <a:bodyPr wrap="none" anchor="ctr"/>
          <a:lstStyle/>
          <a:p>
            <a:pPr algn="ctr"/>
            <a:r>
              <a:rPr lang="en-US" sz="1700"/>
              <a:t>Các biện pháp can thiệp, điều tiết </a:t>
            </a:r>
          </a:p>
          <a:p>
            <a:pPr algn="ctr"/>
            <a:r>
              <a:rPr lang="en-US" sz="1700"/>
              <a:t>Kinh tế của nhà nước phải phù hợp</a:t>
            </a:r>
          </a:p>
          <a:p>
            <a:pPr algn="ctr"/>
            <a:r>
              <a:rPr lang="en-US" sz="1700"/>
              <a:t>Với kinh tế thị trường, không </a:t>
            </a:r>
          </a:p>
          <a:p>
            <a:pPr algn="ctr"/>
            <a:r>
              <a:rPr lang="en-US" sz="1700"/>
              <a:t>Đi ngược lại với thị trường </a:t>
            </a:r>
          </a:p>
        </p:txBody>
      </p:sp>
      <p:sp>
        <p:nvSpPr>
          <p:cNvPr id="9" name="Line 10"/>
          <p:cNvSpPr>
            <a:spLocks noChangeShapeType="1"/>
          </p:cNvSpPr>
          <p:nvPr/>
        </p:nvSpPr>
        <p:spPr bwMode="auto">
          <a:xfrm>
            <a:off x="3048000" y="1143000"/>
            <a:ext cx="685800" cy="0"/>
          </a:xfrm>
          <a:prstGeom prst="line">
            <a:avLst/>
          </a:prstGeom>
          <a:noFill/>
          <a:ln w="9525">
            <a:solidFill>
              <a:schemeClr val="tx1"/>
            </a:solidFill>
            <a:round/>
            <a:headEnd/>
            <a:tailEnd type="triangle" w="med" len="med"/>
          </a:ln>
          <a:effectLst/>
        </p:spPr>
        <p:txBody>
          <a:bodyPr/>
          <a:lstStyle/>
          <a:p>
            <a:endParaRPr lang="en-US"/>
          </a:p>
        </p:txBody>
      </p:sp>
      <p:sp>
        <p:nvSpPr>
          <p:cNvPr id="10" name="Line 11"/>
          <p:cNvSpPr>
            <a:spLocks noChangeShapeType="1"/>
          </p:cNvSpPr>
          <p:nvPr/>
        </p:nvSpPr>
        <p:spPr bwMode="auto">
          <a:xfrm>
            <a:off x="3276600" y="3886200"/>
            <a:ext cx="68580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ssolv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0"/>
            <a:ext cx="9144000" cy="605631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   </a:t>
            </a:r>
          </a:p>
        </p:txBody>
      </p:sp>
      <p:sp>
        <p:nvSpPr>
          <p:cNvPr id="5" name="Oval 4"/>
          <p:cNvSpPr>
            <a:spLocks noChangeArrowheads="1"/>
          </p:cNvSpPr>
          <p:nvPr/>
        </p:nvSpPr>
        <p:spPr bwMode="auto">
          <a:xfrm>
            <a:off x="2438400" y="2286000"/>
            <a:ext cx="3886200" cy="990600"/>
          </a:xfrm>
          <a:prstGeom prst="ellipse">
            <a:avLst/>
          </a:prstGeom>
          <a:solidFill>
            <a:srgbClr val="FFFF99"/>
          </a:solidFill>
          <a:ln w="9525">
            <a:solidFill>
              <a:schemeClr val="tx1"/>
            </a:solidFill>
            <a:round/>
            <a:headEnd/>
            <a:tailEnd/>
          </a:ln>
          <a:effectLst/>
        </p:spPr>
        <p:txBody>
          <a:bodyPr wrap="none" anchor="ctr"/>
          <a:lstStyle/>
          <a:p>
            <a:pPr algn="ctr"/>
            <a:r>
              <a:rPr lang="en-US" sz="1700" b="1"/>
              <a:t>Các chính sách điều tiết của NN</a:t>
            </a:r>
            <a:r>
              <a:rPr lang="en-US" b="1"/>
              <a:t> </a:t>
            </a:r>
          </a:p>
        </p:txBody>
      </p:sp>
      <p:sp>
        <p:nvSpPr>
          <p:cNvPr id="6" name="Rectangle 5"/>
          <p:cNvSpPr>
            <a:spLocks noChangeArrowheads="1"/>
          </p:cNvSpPr>
          <p:nvPr/>
        </p:nvSpPr>
        <p:spPr bwMode="auto">
          <a:xfrm>
            <a:off x="228600" y="381000"/>
            <a:ext cx="2971800" cy="1219200"/>
          </a:xfrm>
          <a:prstGeom prst="rect">
            <a:avLst/>
          </a:prstGeom>
          <a:solidFill>
            <a:srgbClr val="FFFF00"/>
          </a:solidFill>
          <a:ln w="9525">
            <a:solidFill>
              <a:schemeClr val="tx1"/>
            </a:solidFill>
            <a:miter lim="800000"/>
            <a:headEnd/>
            <a:tailEnd/>
          </a:ln>
          <a:effectLst/>
        </p:spPr>
        <p:txBody>
          <a:bodyPr wrap="none" anchor="ctr"/>
          <a:lstStyle/>
          <a:p>
            <a:pPr algn="ctr"/>
            <a:r>
              <a:rPr lang="en-US" b="1">
                <a:solidFill>
                  <a:srgbClr val="000000"/>
                </a:solidFill>
              </a:rPr>
              <a:t>CS sử dụng nhân công</a:t>
            </a:r>
            <a:r>
              <a:rPr lang="en-US"/>
              <a:t>:</a:t>
            </a:r>
          </a:p>
          <a:p>
            <a:pPr algn="ctr"/>
            <a:r>
              <a:rPr lang="en-US" b="1">
                <a:solidFill>
                  <a:srgbClr val="A50021"/>
                </a:solidFill>
                <a:latin typeface="Times New Roman" pitchFamily="18" charset="0"/>
              </a:rPr>
              <a:t>Khuyến khích PT các DNVVN</a:t>
            </a:r>
          </a:p>
          <a:p>
            <a:pPr algn="ctr"/>
            <a:r>
              <a:rPr lang="en-US" b="1">
                <a:solidFill>
                  <a:srgbClr val="A50021"/>
                </a:solidFill>
                <a:latin typeface="Times New Roman" pitchFamily="18" charset="0"/>
              </a:rPr>
              <a:t>Thay vì DN lớn </a:t>
            </a:r>
            <a:r>
              <a:rPr lang="en-US">
                <a:solidFill>
                  <a:srgbClr val="A50021"/>
                </a:solidFill>
              </a:rPr>
              <a:t>  </a:t>
            </a:r>
          </a:p>
        </p:txBody>
      </p:sp>
      <p:sp>
        <p:nvSpPr>
          <p:cNvPr id="7" name="Rectangle 6"/>
          <p:cNvSpPr>
            <a:spLocks noChangeArrowheads="1"/>
          </p:cNvSpPr>
          <p:nvPr/>
        </p:nvSpPr>
        <p:spPr bwMode="auto">
          <a:xfrm>
            <a:off x="762000" y="3962400"/>
            <a:ext cx="2895600" cy="1295400"/>
          </a:xfrm>
          <a:prstGeom prst="rect">
            <a:avLst/>
          </a:prstGeom>
          <a:solidFill>
            <a:srgbClr val="FFFF00"/>
          </a:solidFill>
          <a:ln w="9525">
            <a:solidFill>
              <a:schemeClr val="tx1"/>
            </a:solidFill>
            <a:miter lim="800000"/>
            <a:headEnd/>
            <a:tailEnd/>
          </a:ln>
          <a:effectLst/>
        </p:spPr>
        <p:txBody>
          <a:bodyPr wrap="none" anchor="ctr"/>
          <a:lstStyle/>
          <a:p>
            <a:pPr algn="ctr"/>
            <a:r>
              <a:rPr lang="en-US" b="1">
                <a:solidFill>
                  <a:srgbClr val="000000"/>
                </a:solidFill>
              </a:rPr>
              <a:t>CS tăng trưởng:</a:t>
            </a:r>
          </a:p>
          <a:p>
            <a:pPr algn="ctr"/>
            <a:r>
              <a:rPr lang="en-US" b="1">
                <a:solidFill>
                  <a:srgbClr val="A50021"/>
                </a:solidFill>
                <a:latin typeface="Times New Roman" pitchFamily="18" charset="0"/>
              </a:rPr>
              <a:t>Hỗ trợ chương trình PT</a:t>
            </a:r>
          </a:p>
          <a:p>
            <a:pPr algn="ctr"/>
            <a:r>
              <a:rPr lang="en-US" b="1">
                <a:solidFill>
                  <a:srgbClr val="A50021"/>
                </a:solidFill>
                <a:latin typeface="Times New Roman" pitchFamily="18" charset="0"/>
              </a:rPr>
              <a:t>cho cả vùng thay vì </a:t>
            </a:r>
          </a:p>
          <a:p>
            <a:pPr algn="ctr"/>
            <a:r>
              <a:rPr lang="en-US" b="1">
                <a:solidFill>
                  <a:srgbClr val="A50021"/>
                </a:solidFill>
                <a:latin typeface="Times New Roman" pitchFamily="18" charset="0"/>
              </a:rPr>
              <a:t>từng DN hay ngành</a:t>
            </a:r>
            <a:r>
              <a:rPr lang="en-US" b="1">
                <a:solidFill>
                  <a:srgbClr val="A50021"/>
                </a:solidFill>
              </a:rPr>
              <a:t> </a:t>
            </a:r>
          </a:p>
        </p:txBody>
      </p:sp>
      <p:sp>
        <p:nvSpPr>
          <p:cNvPr id="8" name="Rectangle 7"/>
          <p:cNvSpPr>
            <a:spLocks noChangeArrowheads="1"/>
          </p:cNvSpPr>
          <p:nvPr/>
        </p:nvSpPr>
        <p:spPr bwMode="auto">
          <a:xfrm>
            <a:off x="4648200" y="533400"/>
            <a:ext cx="4191000" cy="1066800"/>
          </a:xfrm>
          <a:prstGeom prst="rect">
            <a:avLst/>
          </a:prstGeom>
          <a:solidFill>
            <a:srgbClr val="FFFF00"/>
          </a:solidFill>
          <a:ln w="9525">
            <a:solidFill>
              <a:schemeClr val="tx1"/>
            </a:solidFill>
            <a:miter lim="800000"/>
            <a:headEnd/>
            <a:tailEnd/>
          </a:ln>
          <a:effectLst/>
        </p:spPr>
        <p:txBody>
          <a:bodyPr wrap="none" anchor="ctr"/>
          <a:lstStyle/>
          <a:p>
            <a:pPr algn="ctr"/>
            <a:r>
              <a:rPr lang="en-US" b="1">
                <a:solidFill>
                  <a:srgbClr val="000000"/>
                </a:solidFill>
              </a:rPr>
              <a:t>CS chống chu kỳ KT</a:t>
            </a:r>
            <a:r>
              <a:rPr lang="en-US"/>
              <a:t>: </a:t>
            </a:r>
          </a:p>
          <a:p>
            <a:pPr algn="ctr"/>
            <a:r>
              <a:rPr lang="en-US" b="1">
                <a:solidFill>
                  <a:srgbClr val="A50021"/>
                </a:solidFill>
                <a:latin typeface="Times New Roman" pitchFamily="18" charset="0"/>
              </a:rPr>
              <a:t>Trợ cấp Thất nghiệp nhiều trong</a:t>
            </a:r>
          </a:p>
          <a:p>
            <a:pPr algn="ctr"/>
            <a:r>
              <a:rPr lang="en-US" b="1">
                <a:solidFill>
                  <a:srgbClr val="A50021"/>
                </a:solidFill>
                <a:latin typeface="Times New Roman" pitchFamily="18" charset="0"/>
              </a:rPr>
              <a:t>gđ khủng hoảng, ít trong gđ hưng thịnh</a:t>
            </a:r>
          </a:p>
          <a:p>
            <a:pPr algn="ctr"/>
            <a:r>
              <a:rPr lang="en-US" b="1">
                <a:solidFill>
                  <a:srgbClr val="A50021"/>
                </a:solidFill>
                <a:latin typeface="Times New Roman" pitchFamily="18" charset="0"/>
              </a:rPr>
              <a:t>Thay vì giảm thuế (có lợi người giàu) </a:t>
            </a:r>
          </a:p>
        </p:txBody>
      </p:sp>
      <p:sp>
        <p:nvSpPr>
          <p:cNvPr id="9" name="Rectangle 8"/>
          <p:cNvSpPr>
            <a:spLocks noChangeArrowheads="1"/>
          </p:cNvSpPr>
          <p:nvPr/>
        </p:nvSpPr>
        <p:spPr bwMode="auto">
          <a:xfrm>
            <a:off x="4724400" y="4038600"/>
            <a:ext cx="3657600" cy="1066800"/>
          </a:xfrm>
          <a:prstGeom prst="rect">
            <a:avLst/>
          </a:prstGeom>
          <a:solidFill>
            <a:srgbClr val="FFFF00"/>
          </a:solidFill>
          <a:ln w="9525">
            <a:solidFill>
              <a:schemeClr val="tx1"/>
            </a:solidFill>
            <a:miter lim="800000"/>
            <a:headEnd/>
            <a:tailEnd/>
          </a:ln>
          <a:effectLst/>
        </p:spPr>
        <p:txBody>
          <a:bodyPr wrap="none" anchor="ctr"/>
          <a:lstStyle/>
          <a:p>
            <a:pPr algn="ctr"/>
            <a:r>
              <a:rPr lang="en-US" b="1"/>
              <a:t>CS thương mại:</a:t>
            </a:r>
            <a:r>
              <a:rPr lang="en-US"/>
              <a:t> </a:t>
            </a:r>
          </a:p>
          <a:p>
            <a:pPr algn="ctr"/>
            <a:r>
              <a:rPr lang="en-US" b="1">
                <a:solidFill>
                  <a:srgbClr val="A50021"/>
                </a:solidFill>
                <a:latin typeface="Times New Roman" pitchFamily="18" charset="0"/>
              </a:rPr>
              <a:t>Tự do cạnh tranh</a:t>
            </a:r>
            <a:r>
              <a:rPr lang="en-US" b="1">
                <a:solidFill>
                  <a:srgbClr val="A50021"/>
                </a:solidFill>
              </a:rPr>
              <a:t> tốt </a:t>
            </a:r>
            <a:r>
              <a:rPr lang="en-US" b="1">
                <a:solidFill>
                  <a:srgbClr val="A50021"/>
                </a:solidFill>
                <a:latin typeface="Times New Roman" pitchFamily="18" charset="0"/>
              </a:rPr>
              <a:t>hơn là bảo hộ</a:t>
            </a:r>
            <a:endParaRPr lang="en-US" b="1">
              <a:solidFill>
                <a:srgbClr val="A50021"/>
              </a:solidFill>
            </a:endParaRPr>
          </a:p>
        </p:txBody>
      </p:sp>
      <p:sp>
        <p:nvSpPr>
          <p:cNvPr id="10" name="Line 9"/>
          <p:cNvSpPr>
            <a:spLocks noChangeShapeType="1"/>
          </p:cNvSpPr>
          <p:nvPr/>
        </p:nvSpPr>
        <p:spPr bwMode="auto">
          <a:xfrm flipH="1" flipV="1">
            <a:off x="2667000" y="1600200"/>
            <a:ext cx="838200" cy="685800"/>
          </a:xfrm>
          <a:prstGeom prst="line">
            <a:avLst/>
          </a:prstGeom>
          <a:noFill/>
          <a:ln w="9525">
            <a:solidFill>
              <a:schemeClr val="tx1"/>
            </a:solidFill>
            <a:round/>
            <a:headEnd/>
            <a:tailEnd type="triangle" w="med" len="med"/>
          </a:ln>
          <a:effectLst/>
        </p:spPr>
        <p:txBody>
          <a:bodyPr/>
          <a:lstStyle/>
          <a:p>
            <a:endParaRPr lang="en-US"/>
          </a:p>
        </p:txBody>
      </p:sp>
      <p:sp>
        <p:nvSpPr>
          <p:cNvPr id="11" name="Line 10"/>
          <p:cNvSpPr>
            <a:spLocks noChangeShapeType="1"/>
          </p:cNvSpPr>
          <p:nvPr/>
        </p:nvSpPr>
        <p:spPr bwMode="auto">
          <a:xfrm flipH="1">
            <a:off x="2514600" y="3276600"/>
            <a:ext cx="1066800" cy="685800"/>
          </a:xfrm>
          <a:prstGeom prst="line">
            <a:avLst/>
          </a:prstGeom>
          <a:noFill/>
          <a:ln w="9525">
            <a:solidFill>
              <a:schemeClr val="tx1"/>
            </a:solidFill>
            <a:round/>
            <a:headEnd/>
            <a:tailEnd type="triangle" w="med" len="med"/>
          </a:ln>
          <a:effectLst/>
        </p:spPr>
        <p:txBody>
          <a:bodyPr/>
          <a:lstStyle/>
          <a:p>
            <a:endParaRPr lang="en-US"/>
          </a:p>
        </p:txBody>
      </p:sp>
      <p:sp>
        <p:nvSpPr>
          <p:cNvPr id="12" name="Line 11"/>
          <p:cNvSpPr>
            <a:spLocks noChangeShapeType="1"/>
          </p:cNvSpPr>
          <p:nvPr/>
        </p:nvSpPr>
        <p:spPr bwMode="auto">
          <a:xfrm flipV="1">
            <a:off x="5181600" y="1600200"/>
            <a:ext cx="1371600" cy="685800"/>
          </a:xfrm>
          <a:prstGeom prst="line">
            <a:avLst/>
          </a:prstGeom>
          <a:noFill/>
          <a:ln w="9525">
            <a:solidFill>
              <a:schemeClr val="tx1"/>
            </a:solidFill>
            <a:round/>
            <a:headEnd/>
            <a:tailEnd type="triangle" w="med" len="med"/>
          </a:ln>
          <a:effectLst/>
        </p:spPr>
        <p:txBody>
          <a:bodyPr/>
          <a:lstStyle/>
          <a:p>
            <a:endParaRPr lang="en-US"/>
          </a:p>
        </p:txBody>
      </p:sp>
      <p:sp>
        <p:nvSpPr>
          <p:cNvPr id="13" name="Line 12"/>
          <p:cNvSpPr>
            <a:spLocks noChangeShapeType="1"/>
          </p:cNvSpPr>
          <p:nvPr/>
        </p:nvSpPr>
        <p:spPr bwMode="auto">
          <a:xfrm>
            <a:off x="4876800" y="3276600"/>
            <a:ext cx="914400" cy="762000"/>
          </a:xfrm>
          <a:prstGeom prst="line">
            <a:avLst/>
          </a:prstGeom>
          <a:noFill/>
          <a:ln w="9525">
            <a:solidFill>
              <a:schemeClr val="tx1"/>
            </a:solidFill>
            <a:round/>
            <a:headEnd/>
            <a:tailEnd type="triangle" w="med" len="med"/>
          </a:ln>
          <a:effectLst/>
        </p:spPr>
        <p:txBody>
          <a:bodyPr/>
          <a:lstStyle/>
          <a:p>
            <a:endParaRPr lang="en-US"/>
          </a:p>
        </p:txBody>
      </p:sp>
      <p:sp>
        <p:nvSpPr>
          <p:cNvPr id="14" name="Text Box 13"/>
          <p:cNvSpPr txBox="1">
            <a:spLocks noChangeArrowheads="1"/>
          </p:cNvSpPr>
          <p:nvPr/>
        </p:nvSpPr>
        <p:spPr bwMode="auto">
          <a:xfrm>
            <a:off x="0" y="6019800"/>
            <a:ext cx="9144000" cy="641350"/>
          </a:xfrm>
          <a:prstGeom prst="rect">
            <a:avLst/>
          </a:prstGeom>
          <a:solidFill>
            <a:srgbClr val="A50021"/>
          </a:solidFill>
          <a:ln w="9525">
            <a:noFill/>
            <a:miter lim="800000"/>
            <a:headEnd/>
            <a:tailEnd/>
          </a:ln>
          <a:effectLst/>
        </p:spPr>
        <p:txBody>
          <a:bodyPr>
            <a:spAutoFit/>
          </a:bodyPr>
          <a:lstStyle/>
          <a:p>
            <a:pPr>
              <a:spcBef>
                <a:spcPct val="50000"/>
              </a:spcBef>
            </a:pPr>
            <a:r>
              <a:rPr lang="en-US" b="1" i="1">
                <a:solidFill>
                  <a:srgbClr val="FFFF00"/>
                </a:solidFill>
                <a:latin typeface="Times New Roman" pitchFamily="18" charset="0"/>
              </a:rPr>
              <a:t>Tóm lại, KTTTXH chấp nhận quy tắc sử dụng thị trường nhiều đến mức cho phép, sử dụng chính phủ nhiều đến mức cần thiết; sự can thiệp của chính phủ tương hợp với thị trường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ox(i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ox(in)">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ox(in)">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ox(i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heel(4)">
                                      <p:cBhvr>
                                        <p:cTn id="5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US" sz="3600" b="1" smtClean="0">
                <a:latin typeface="Times New Roman" pitchFamily="18" charset="0"/>
                <a:cs typeface="Times New Roman" pitchFamily="18" charset="0"/>
              </a:rPr>
              <a:t>CNTD </a:t>
            </a:r>
            <a:r>
              <a:rPr lang="en-US" sz="3600" b="1" err="1" smtClean="0">
                <a:latin typeface="Times New Roman" pitchFamily="18" charset="0"/>
                <a:cs typeface="Times New Roman" pitchFamily="18" charset="0"/>
              </a:rPr>
              <a:t>Mới</a:t>
            </a:r>
            <a:r>
              <a:rPr lang="en-US" sz="3600" b="1" smtClean="0">
                <a:latin typeface="Times New Roman" pitchFamily="18" charset="0"/>
                <a:cs typeface="Times New Roman" pitchFamily="18" charset="0"/>
              </a:rPr>
              <a:t> Ở </a:t>
            </a:r>
            <a:r>
              <a:rPr lang="en-US" sz="3600" b="1" err="1" smtClean="0">
                <a:latin typeface="Times New Roman" pitchFamily="18" charset="0"/>
                <a:cs typeface="Times New Roman" pitchFamily="18" charset="0"/>
              </a:rPr>
              <a:t>Mĩ</a:t>
            </a:r>
            <a:r>
              <a:rPr lang="en-US" sz="3600" b="1" smtClean="0">
                <a:latin typeface="Times New Roman" pitchFamily="18" charset="0"/>
                <a:cs typeface="Times New Roman" pitchFamily="18" charset="0"/>
              </a:rPr>
              <a:t> – </a:t>
            </a:r>
            <a:r>
              <a:rPr lang="en-US" sz="3600" b="1" err="1" smtClean="0">
                <a:latin typeface="Times New Roman" pitchFamily="18" charset="0"/>
                <a:cs typeface="Times New Roman" pitchFamily="18" charset="0"/>
              </a:rPr>
              <a:t>Tiền</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Đề</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Phát</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Triển</a:t>
            </a:r>
            <a:endParaRPr lang="en-US" sz="3600" b="1" smtClean="0">
              <a:latin typeface="Times New Roman" pitchFamily="18" charset="0"/>
              <a:cs typeface="Times New Roman" pitchFamily="18" charset="0"/>
            </a:endParaRPr>
          </a:p>
        </p:txBody>
      </p:sp>
      <p:sp>
        <p:nvSpPr>
          <p:cNvPr id="2051" name="Content Placeholder 2"/>
          <p:cNvSpPr>
            <a:spLocks noGrp="1"/>
          </p:cNvSpPr>
          <p:nvPr>
            <p:ph idx="1"/>
          </p:nvPr>
        </p:nvSpPr>
        <p:spPr/>
        <p:txBody>
          <a:bodyPr/>
          <a:lstStyle/>
          <a:p>
            <a:pPr eaLnBrk="1" hangingPunct="1">
              <a:spcBef>
                <a:spcPts val="2400"/>
              </a:spcBef>
            </a:pPr>
            <a:r>
              <a:rPr lang="en-US" err="1" smtClean="0">
                <a:latin typeface="Times New Roman" pitchFamily="18" charset="0"/>
                <a:cs typeface="Times New Roman" pitchFamily="18" charset="0"/>
              </a:rPr>
              <a:t>Chống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và</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xuyên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chủ</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nghĩa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xã</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hội</a:t>
            </a:r>
            <a:endParaRPr lang="en-US" smtClean="0">
              <a:latin typeface="Times New Roman" pitchFamily="18" charset="0"/>
              <a:cs typeface="Times New Roman" pitchFamily="18" charset="0"/>
            </a:endParaRPr>
          </a:p>
          <a:p>
            <a:pPr eaLnBrk="1" hangingPunct="1">
              <a:spcBef>
                <a:spcPts val="2400"/>
              </a:spcBef>
            </a:pPr>
            <a:r>
              <a:rPr lang="en-US" err="1" smtClean="0">
                <a:latin typeface="Times New Roman" pitchFamily="18" charset="0"/>
                <a:cs typeface="Times New Roman" pitchFamily="18" charset="0"/>
              </a:rPr>
              <a:t>Chống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độc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quyền</a:t>
            </a:r>
            <a:endParaRPr lang="en-US" smtClean="0">
              <a:latin typeface="Times New Roman" pitchFamily="18" charset="0"/>
              <a:cs typeface="Times New Roman" pitchFamily="18" charset="0"/>
            </a:endParaRPr>
          </a:p>
          <a:p>
            <a:pPr eaLnBrk="1" hangingPunct="1">
              <a:spcBef>
                <a:spcPts val="2400"/>
              </a:spcBef>
            </a:pPr>
            <a:r>
              <a:rPr lang="en-US" err="1" smtClean="0">
                <a:latin typeface="Times New Roman" pitchFamily="18" charset="0"/>
                <a:cs typeface="Times New Roman" pitchFamily="18" charset="0"/>
              </a:rPr>
              <a:t>Sự</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trì</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trệ</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cồng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kềnh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kém</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hiệu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quả</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bộ</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máy</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nhà</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nước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Mĩ</a:t>
            </a:r>
            <a:endParaRPr lang="en-US" smtClean="0">
              <a:latin typeface="Times New Roman" pitchFamily="18" charset="0"/>
              <a:cs typeface="Times New Roman" pitchFamily="18" charset="0"/>
            </a:endParaRPr>
          </a:p>
          <a:p>
            <a:pPr eaLnBrk="1" hangingPunct="1">
              <a:spcBef>
                <a:spcPts val="2400"/>
              </a:spcBef>
            </a:pPr>
            <a:r>
              <a:rPr lang="en-US" err="1" smtClean="0">
                <a:latin typeface="Times New Roman" pitchFamily="18" charset="0"/>
                <a:cs typeface="Times New Roman" pitchFamily="18" charset="0"/>
              </a:rPr>
              <a:t>Cuộc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khủng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hoảng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dầu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lửa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năm</a:t>
            </a:r>
            <a:r>
              <a:rPr lang="en-US" smtClean="0">
                <a:latin typeface="Times New Roman" pitchFamily="18" charset="0"/>
                <a:cs typeface="Times New Roman" pitchFamily="18" charset="0"/>
              </a:rPr>
              <a:t> 1973</a:t>
            </a:r>
          </a:p>
        </p:txBody>
      </p:sp>
    </p:spTree>
    <p:extLst>
      <p:ext uri="{BB962C8B-B14F-4D97-AF65-F5344CB8AC3E}">
        <p14:creationId xmlns="" xmlns:p14="http://schemas.microsoft.com/office/powerpoint/2010/main" val="4042467131"/>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Effect transition="in" filter="wipe(down)">
                                      <p:cBhvr>
                                        <p:cTn id="13" dur="580">
                                          <p:stCondLst>
                                            <p:cond delay="0"/>
                                          </p:stCondLst>
                                        </p:cTn>
                                        <p:tgtEl>
                                          <p:spTgt spid="2051">
                                            <p:txEl>
                                              <p:pRg st="0" end="0"/>
                                            </p:txEl>
                                          </p:spTgt>
                                        </p:tgtEl>
                                      </p:cBhvr>
                                    </p:animEffect>
                                    <p:anim calcmode="lin" valueType="num">
                                      <p:cBhvr>
                                        <p:cTn id="14" dur="1822" tmFilter="0,0; 0.14,0.36; 0.43,0.73; 0.71,0.91; 1.0,1.0">
                                          <p:stCondLst>
                                            <p:cond delay="0"/>
                                          </p:stCondLst>
                                        </p:cTn>
                                        <p:tgtEl>
                                          <p:spTgt spid="2051">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051">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051">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051">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051">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2051">
                                            <p:txEl>
                                              <p:pRg st="0" end="0"/>
                                            </p:txEl>
                                          </p:spTgt>
                                        </p:tgtEl>
                                      </p:cBhvr>
                                      <p:to x="100000" y="60000"/>
                                    </p:animScale>
                                    <p:animScale>
                                      <p:cBhvr>
                                        <p:cTn id="20" dur="166" decel="50000">
                                          <p:stCondLst>
                                            <p:cond delay="676"/>
                                          </p:stCondLst>
                                        </p:cTn>
                                        <p:tgtEl>
                                          <p:spTgt spid="2051">
                                            <p:txEl>
                                              <p:pRg st="0" end="0"/>
                                            </p:txEl>
                                          </p:spTgt>
                                        </p:tgtEl>
                                      </p:cBhvr>
                                      <p:to x="100000" y="100000"/>
                                    </p:animScale>
                                    <p:animScale>
                                      <p:cBhvr>
                                        <p:cTn id="21" dur="26">
                                          <p:stCondLst>
                                            <p:cond delay="1312"/>
                                          </p:stCondLst>
                                        </p:cTn>
                                        <p:tgtEl>
                                          <p:spTgt spid="2051">
                                            <p:txEl>
                                              <p:pRg st="0" end="0"/>
                                            </p:txEl>
                                          </p:spTgt>
                                        </p:tgtEl>
                                      </p:cBhvr>
                                      <p:to x="100000" y="80000"/>
                                    </p:animScale>
                                    <p:animScale>
                                      <p:cBhvr>
                                        <p:cTn id="22" dur="166" decel="50000">
                                          <p:stCondLst>
                                            <p:cond delay="1338"/>
                                          </p:stCondLst>
                                        </p:cTn>
                                        <p:tgtEl>
                                          <p:spTgt spid="2051">
                                            <p:txEl>
                                              <p:pRg st="0" end="0"/>
                                            </p:txEl>
                                          </p:spTgt>
                                        </p:tgtEl>
                                      </p:cBhvr>
                                      <p:to x="100000" y="100000"/>
                                    </p:animScale>
                                    <p:animScale>
                                      <p:cBhvr>
                                        <p:cTn id="23" dur="26">
                                          <p:stCondLst>
                                            <p:cond delay="1642"/>
                                          </p:stCondLst>
                                        </p:cTn>
                                        <p:tgtEl>
                                          <p:spTgt spid="2051">
                                            <p:txEl>
                                              <p:pRg st="0" end="0"/>
                                            </p:txEl>
                                          </p:spTgt>
                                        </p:tgtEl>
                                      </p:cBhvr>
                                      <p:to x="100000" y="90000"/>
                                    </p:animScale>
                                    <p:animScale>
                                      <p:cBhvr>
                                        <p:cTn id="24" dur="166" decel="50000">
                                          <p:stCondLst>
                                            <p:cond delay="1668"/>
                                          </p:stCondLst>
                                        </p:cTn>
                                        <p:tgtEl>
                                          <p:spTgt spid="2051">
                                            <p:txEl>
                                              <p:pRg st="0" end="0"/>
                                            </p:txEl>
                                          </p:spTgt>
                                        </p:tgtEl>
                                      </p:cBhvr>
                                      <p:to x="100000" y="100000"/>
                                    </p:animScale>
                                    <p:animScale>
                                      <p:cBhvr>
                                        <p:cTn id="25" dur="26">
                                          <p:stCondLst>
                                            <p:cond delay="1808"/>
                                          </p:stCondLst>
                                        </p:cTn>
                                        <p:tgtEl>
                                          <p:spTgt spid="2051">
                                            <p:txEl>
                                              <p:pRg st="0" end="0"/>
                                            </p:txEl>
                                          </p:spTgt>
                                        </p:tgtEl>
                                      </p:cBhvr>
                                      <p:to x="100000" y="95000"/>
                                    </p:animScale>
                                    <p:animScale>
                                      <p:cBhvr>
                                        <p:cTn id="26" dur="166" decel="50000">
                                          <p:stCondLst>
                                            <p:cond delay="1834"/>
                                          </p:stCondLst>
                                        </p:cTn>
                                        <p:tgtEl>
                                          <p:spTgt spid="2051">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2051">
                                            <p:txEl>
                                              <p:pRg st="1" end="1"/>
                                            </p:txEl>
                                          </p:spTgt>
                                        </p:tgtEl>
                                        <p:attrNameLst>
                                          <p:attrName>style.visibility</p:attrName>
                                        </p:attrNameLst>
                                      </p:cBhvr>
                                      <p:to>
                                        <p:strVal val="visible"/>
                                      </p:to>
                                    </p:set>
                                    <p:animEffect transition="in" filter="wipe(down)">
                                      <p:cBhvr>
                                        <p:cTn id="31" dur="580">
                                          <p:stCondLst>
                                            <p:cond delay="0"/>
                                          </p:stCondLst>
                                        </p:cTn>
                                        <p:tgtEl>
                                          <p:spTgt spid="2051">
                                            <p:txEl>
                                              <p:pRg st="1" end="1"/>
                                            </p:txEl>
                                          </p:spTgt>
                                        </p:tgtEl>
                                      </p:cBhvr>
                                    </p:animEffect>
                                    <p:anim calcmode="lin" valueType="num">
                                      <p:cBhvr>
                                        <p:cTn id="32" dur="1822" tmFilter="0,0; 0.14,0.36; 0.43,0.73; 0.71,0.91; 1.0,1.0">
                                          <p:stCondLst>
                                            <p:cond delay="0"/>
                                          </p:stCondLst>
                                        </p:cTn>
                                        <p:tgtEl>
                                          <p:spTgt spid="2051">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2051">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2051">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2051">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2051">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2051">
                                            <p:txEl>
                                              <p:pRg st="1" end="1"/>
                                            </p:txEl>
                                          </p:spTgt>
                                        </p:tgtEl>
                                      </p:cBhvr>
                                      <p:to x="100000" y="60000"/>
                                    </p:animScale>
                                    <p:animScale>
                                      <p:cBhvr>
                                        <p:cTn id="38" dur="166" decel="50000">
                                          <p:stCondLst>
                                            <p:cond delay="676"/>
                                          </p:stCondLst>
                                        </p:cTn>
                                        <p:tgtEl>
                                          <p:spTgt spid="2051">
                                            <p:txEl>
                                              <p:pRg st="1" end="1"/>
                                            </p:txEl>
                                          </p:spTgt>
                                        </p:tgtEl>
                                      </p:cBhvr>
                                      <p:to x="100000" y="100000"/>
                                    </p:animScale>
                                    <p:animScale>
                                      <p:cBhvr>
                                        <p:cTn id="39" dur="26">
                                          <p:stCondLst>
                                            <p:cond delay="1312"/>
                                          </p:stCondLst>
                                        </p:cTn>
                                        <p:tgtEl>
                                          <p:spTgt spid="2051">
                                            <p:txEl>
                                              <p:pRg st="1" end="1"/>
                                            </p:txEl>
                                          </p:spTgt>
                                        </p:tgtEl>
                                      </p:cBhvr>
                                      <p:to x="100000" y="80000"/>
                                    </p:animScale>
                                    <p:animScale>
                                      <p:cBhvr>
                                        <p:cTn id="40" dur="166" decel="50000">
                                          <p:stCondLst>
                                            <p:cond delay="1338"/>
                                          </p:stCondLst>
                                        </p:cTn>
                                        <p:tgtEl>
                                          <p:spTgt spid="2051">
                                            <p:txEl>
                                              <p:pRg st="1" end="1"/>
                                            </p:txEl>
                                          </p:spTgt>
                                        </p:tgtEl>
                                      </p:cBhvr>
                                      <p:to x="100000" y="100000"/>
                                    </p:animScale>
                                    <p:animScale>
                                      <p:cBhvr>
                                        <p:cTn id="41" dur="26">
                                          <p:stCondLst>
                                            <p:cond delay="1642"/>
                                          </p:stCondLst>
                                        </p:cTn>
                                        <p:tgtEl>
                                          <p:spTgt spid="2051">
                                            <p:txEl>
                                              <p:pRg st="1" end="1"/>
                                            </p:txEl>
                                          </p:spTgt>
                                        </p:tgtEl>
                                      </p:cBhvr>
                                      <p:to x="100000" y="90000"/>
                                    </p:animScale>
                                    <p:animScale>
                                      <p:cBhvr>
                                        <p:cTn id="42" dur="166" decel="50000">
                                          <p:stCondLst>
                                            <p:cond delay="1668"/>
                                          </p:stCondLst>
                                        </p:cTn>
                                        <p:tgtEl>
                                          <p:spTgt spid="2051">
                                            <p:txEl>
                                              <p:pRg st="1" end="1"/>
                                            </p:txEl>
                                          </p:spTgt>
                                        </p:tgtEl>
                                      </p:cBhvr>
                                      <p:to x="100000" y="100000"/>
                                    </p:animScale>
                                    <p:animScale>
                                      <p:cBhvr>
                                        <p:cTn id="43" dur="26">
                                          <p:stCondLst>
                                            <p:cond delay="1808"/>
                                          </p:stCondLst>
                                        </p:cTn>
                                        <p:tgtEl>
                                          <p:spTgt spid="2051">
                                            <p:txEl>
                                              <p:pRg st="1" end="1"/>
                                            </p:txEl>
                                          </p:spTgt>
                                        </p:tgtEl>
                                      </p:cBhvr>
                                      <p:to x="100000" y="95000"/>
                                    </p:animScale>
                                    <p:animScale>
                                      <p:cBhvr>
                                        <p:cTn id="44" dur="166" decel="50000">
                                          <p:stCondLst>
                                            <p:cond delay="1834"/>
                                          </p:stCondLst>
                                        </p:cTn>
                                        <p:tgtEl>
                                          <p:spTgt spid="2051">
                                            <p:txEl>
                                              <p:pRg st="1" end="1"/>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2051">
                                            <p:txEl>
                                              <p:pRg st="2" end="2"/>
                                            </p:txEl>
                                          </p:spTgt>
                                        </p:tgtEl>
                                        <p:attrNameLst>
                                          <p:attrName>style.visibility</p:attrName>
                                        </p:attrNameLst>
                                      </p:cBhvr>
                                      <p:to>
                                        <p:strVal val="visible"/>
                                      </p:to>
                                    </p:set>
                                    <p:animEffect transition="in" filter="wipe(down)">
                                      <p:cBhvr>
                                        <p:cTn id="49" dur="580">
                                          <p:stCondLst>
                                            <p:cond delay="0"/>
                                          </p:stCondLst>
                                        </p:cTn>
                                        <p:tgtEl>
                                          <p:spTgt spid="2051">
                                            <p:txEl>
                                              <p:pRg st="2" end="2"/>
                                            </p:txEl>
                                          </p:spTgt>
                                        </p:tgtEl>
                                      </p:cBhvr>
                                    </p:animEffect>
                                    <p:anim calcmode="lin" valueType="num">
                                      <p:cBhvr>
                                        <p:cTn id="50" dur="1822" tmFilter="0,0; 0.14,0.36; 0.43,0.73; 0.71,0.91; 1.0,1.0">
                                          <p:stCondLst>
                                            <p:cond delay="0"/>
                                          </p:stCondLst>
                                        </p:cTn>
                                        <p:tgtEl>
                                          <p:spTgt spid="2051">
                                            <p:txEl>
                                              <p:pRg st="2" end="2"/>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2051">
                                            <p:txEl>
                                              <p:pRg st="2" end="2"/>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2051">
                                            <p:txEl>
                                              <p:pRg st="2" end="2"/>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2051">
                                            <p:txEl>
                                              <p:pRg st="2" end="2"/>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2051">
                                            <p:txEl>
                                              <p:pRg st="2" end="2"/>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2051">
                                            <p:txEl>
                                              <p:pRg st="2" end="2"/>
                                            </p:txEl>
                                          </p:spTgt>
                                        </p:tgtEl>
                                      </p:cBhvr>
                                      <p:to x="100000" y="60000"/>
                                    </p:animScale>
                                    <p:animScale>
                                      <p:cBhvr>
                                        <p:cTn id="56" dur="166" decel="50000">
                                          <p:stCondLst>
                                            <p:cond delay="676"/>
                                          </p:stCondLst>
                                        </p:cTn>
                                        <p:tgtEl>
                                          <p:spTgt spid="2051">
                                            <p:txEl>
                                              <p:pRg st="2" end="2"/>
                                            </p:txEl>
                                          </p:spTgt>
                                        </p:tgtEl>
                                      </p:cBhvr>
                                      <p:to x="100000" y="100000"/>
                                    </p:animScale>
                                    <p:animScale>
                                      <p:cBhvr>
                                        <p:cTn id="57" dur="26">
                                          <p:stCondLst>
                                            <p:cond delay="1312"/>
                                          </p:stCondLst>
                                        </p:cTn>
                                        <p:tgtEl>
                                          <p:spTgt spid="2051">
                                            <p:txEl>
                                              <p:pRg st="2" end="2"/>
                                            </p:txEl>
                                          </p:spTgt>
                                        </p:tgtEl>
                                      </p:cBhvr>
                                      <p:to x="100000" y="80000"/>
                                    </p:animScale>
                                    <p:animScale>
                                      <p:cBhvr>
                                        <p:cTn id="58" dur="166" decel="50000">
                                          <p:stCondLst>
                                            <p:cond delay="1338"/>
                                          </p:stCondLst>
                                        </p:cTn>
                                        <p:tgtEl>
                                          <p:spTgt spid="2051">
                                            <p:txEl>
                                              <p:pRg st="2" end="2"/>
                                            </p:txEl>
                                          </p:spTgt>
                                        </p:tgtEl>
                                      </p:cBhvr>
                                      <p:to x="100000" y="100000"/>
                                    </p:animScale>
                                    <p:animScale>
                                      <p:cBhvr>
                                        <p:cTn id="59" dur="26">
                                          <p:stCondLst>
                                            <p:cond delay="1642"/>
                                          </p:stCondLst>
                                        </p:cTn>
                                        <p:tgtEl>
                                          <p:spTgt spid="2051">
                                            <p:txEl>
                                              <p:pRg st="2" end="2"/>
                                            </p:txEl>
                                          </p:spTgt>
                                        </p:tgtEl>
                                      </p:cBhvr>
                                      <p:to x="100000" y="90000"/>
                                    </p:animScale>
                                    <p:animScale>
                                      <p:cBhvr>
                                        <p:cTn id="60" dur="166" decel="50000">
                                          <p:stCondLst>
                                            <p:cond delay="1668"/>
                                          </p:stCondLst>
                                        </p:cTn>
                                        <p:tgtEl>
                                          <p:spTgt spid="2051">
                                            <p:txEl>
                                              <p:pRg st="2" end="2"/>
                                            </p:txEl>
                                          </p:spTgt>
                                        </p:tgtEl>
                                      </p:cBhvr>
                                      <p:to x="100000" y="100000"/>
                                    </p:animScale>
                                    <p:animScale>
                                      <p:cBhvr>
                                        <p:cTn id="61" dur="26">
                                          <p:stCondLst>
                                            <p:cond delay="1808"/>
                                          </p:stCondLst>
                                        </p:cTn>
                                        <p:tgtEl>
                                          <p:spTgt spid="2051">
                                            <p:txEl>
                                              <p:pRg st="2" end="2"/>
                                            </p:txEl>
                                          </p:spTgt>
                                        </p:tgtEl>
                                      </p:cBhvr>
                                      <p:to x="100000" y="95000"/>
                                    </p:animScale>
                                    <p:animScale>
                                      <p:cBhvr>
                                        <p:cTn id="62" dur="166" decel="50000">
                                          <p:stCondLst>
                                            <p:cond delay="1834"/>
                                          </p:stCondLst>
                                        </p:cTn>
                                        <p:tgtEl>
                                          <p:spTgt spid="2051">
                                            <p:txEl>
                                              <p:pRg st="2" end="2"/>
                                            </p:tx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2051">
                                            <p:txEl>
                                              <p:pRg st="3" end="3"/>
                                            </p:txEl>
                                          </p:spTgt>
                                        </p:tgtEl>
                                        <p:attrNameLst>
                                          <p:attrName>style.visibility</p:attrName>
                                        </p:attrNameLst>
                                      </p:cBhvr>
                                      <p:to>
                                        <p:strVal val="visible"/>
                                      </p:to>
                                    </p:set>
                                    <p:animEffect transition="in" filter="wipe(down)">
                                      <p:cBhvr>
                                        <p:cTn id="67" dur="580">
                                          <p:stCondLst>
                                            <p:cond delay="0"/>
                                          </p:stCondLst>
                                        </p:cTn>
                                        <p:tgtEl>
                                          <p:spTgt spid="2051">
                                            <p:txEl>
                                              <p:pRg st="3" end="3"/>
                                            </p:txEl>
                                          </p:spTgt>
                                        </p:tgtEl>
                                      </p:cBhvr>
                                    </p:animEffect>
                                    <p:anim calcmode="lin" valueType="num">
                                      <p:cBhvr>
                                        <p:cTn id="68" dur="1822" tmFilter="0,0; 0.14,0.36; 0.43,0.73; 0.71,0.91; 1.0,1.0">
                                          <p:stCondLst>
                                            <p:cond delay="0"/>
                                          </p:stCondLst>
                                        </p:cTn>
                                        <p:tgtEl>
                                          <p:spTgt spid="2051">
                                            <p:txEl>
                                              <p:pRg st="3" end="3"/>
                                            </p:tx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2051">
                                            <p:txEl>
                                              <p:pRg st="3" end="3"/>
                                            </p:tx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2051">
                                            <p:txEl>
                                              <p:pRg st="3" end="3"/>
                                            </p:tx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2051">
                                            <p:txEl>
                                              <p:pRg st="3" end="3"/>
                                            </p:tx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2051">
                                            <p:txEl>
                                              <p:pRg st="3" end="3"/>
                                            </p:tx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2051">
                                            <p:txEl>
                                              <p:pRg st="3" end="3"/>
                                            </p:txEl>
                                          </p:spTgt>
                                        </p:tgtEl>
                                      </p:cBhvr>
                                      <p:to x="100000" y="60000"/>
                                    </p:animScale>
                                    <p:animScale>
                                      <p:cBhvr>
                                        <p:cTn id="74" dur="166" decel="50000">
                                          <p:stCondLst>
                                            <p:cond delay="676"/>
                                          </p:stCondLst>
                                        </p:cTn>
                                        <p:tgtEl>
                                          <p:spTgt spid="2051">
                                            <p:txEl>
                                              <p:pRg st="3" end="3"/>
                                            </p:txEl>
                                          </p:spTgt>
                                        </p:tgtEl>
                                      </p:cBhvr>
                                      <p:to x="100000" y="100000"/>
                                    </p:animScale>
                                    <p:animScale>
                                      <p:cBhvr>
                                        <p:cTn id="75" dur="26">
                                          <p:stCondLst>
                                            <p:cond delay="1312"/>
                                          </p:stCondLst>
                                        </p:cTn>
                                        <p:tgtEl>
                                          <p:spTgt spid="2051">
                                            <p:txEl>
                                              <p:pRg st="3" end="3"/>
                                            </p:txEl>
                                          </p:spTgt>
                                        </p:tgtEl>
                                      </p:cBhvr>
                                      <p:to x="100000" y="80000"/>
                                    </p:animScale>
                                    <p:animScale>
                                      <p:cBhvr>
                                        <p:cTn id="76" dur="166" decel="50000">
                                          <p:stCondLst>
                                            <p:cond delay="1338"/>
                                          </p:stCondLst>
                                        </p:cTn>
                                        <p:tgtEl>
                                          <p:spTgt spid="2051">
                                            <p:txEl>
                                              <p:pRg st="3" end="3"/>
                                            </p:txEl>
                                          </p:spTgt>
                                        </p:tgtEl>
                                      </p:cBhvr>
                                      <p:to x="100000" y="100000"/>
                                    </p:animScale>
                                    <p:animScale>
                                      <p:cBhvr>
                                        <p:cTn id="77" dur="26">
                                          <p:stCondLst>
                                            <p:cond delay="1642"/>
                                          </p:stCondLst>
                                        </p:cTn>
                                        <p:tgtEl>
                                          <p:spTgt spid="2051">
                                            <p:txEl>
                                              <p:pRg st="3" end="3"/>
                                            </p:txEl>
                                          </p:spTgt>
                                        </p:tgtEl>
                                      </p:cBhvr>
                                      <p:to x="100000" y="90000"/>
                                    </p:animScale>
                                    <p:animScale>
                                      <p:cBhvr>
                                        <p:cTn id="78" dur="166" decel="50000">
                                          <p:stCondLst>
                                            <p:cond delay="1668"/>
                                          </p:stCondLst>
                                        </p:cTn>
                                        <p:tgtEl>
                                          <p:spTgt spid="2051">
                                            <p:txEl>
                                              <p:pRg st="3" end="3"/>
                                            </p:txEl>
                                          </p:spTgt>
                                        </p:tgtEl>
                                      </p:cBhvr>
                                      <p:to x="100000" y="100000"/>
                                    </p:animScale>
                                    <p:animScale>
                                      <p:cBhvr>
                                        <p:cTn id="79" dur="26">
                                          <p:stCondLst>
                                            <p:cond delay="1808"/>
                                          </p:stCondLst>
                                        </p:cTn>
                                        <p:tgtEl>
                                          <p:spTgt spid="2051">
                                            <p:txEl>
                                              <p:pRg st="3" end="3"/>
                                            </p:txEl>
                                          </p:spTgt>
                                        </p:tgtEl>
                                      </p:cBhvr>
                                      <p:to x="100000" y="95000"/>
                                    </p:animScale>
                                    <p:animScale>
                                      <p:cBhvr>
                                        <p:cTn id="80" dur="166" decel="50000">
                                          <p:stCondLst>
                                            <p:cond delay="1834"/>
                                          </p:stCondLst>
                                        </p:cTn>
                                        <p:tgtEl>
                                          <p:spTgt spid="2051">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3600" b="1" smtClean="0">
                <a:latin typeface="Times New Roman" pitchFamily="18" charset="0"/>
                <a:cs typeface="Times New Roman" pitchFamily="18" charset="0"/>
              </a:rPr>
              <a:t>CNTD </a:t>
            </a:r>
            <a:r>
              <a:rPr lang="en-US" sz="3600" b="1" err="1" smtClean="0">
                <a:latin typeface="Times New Roman" pitchFamily="18" charset="0"/>
                <a:cs typeface="Times New Roman" pitchFamily="18" charset="0"/>
              </a:rPr>
              <a:t>Mới</a:t>
            </a:r>
            <a:r>
              <a:rPr lang="en-US" sz="3600" b="1" smtClean="0">
                <a:latin typeface="Times New Roman" pitchFamily="18" charset="0"/>
                <a:cs typeface="Times New Roman" pitchFamily="18" charset="0"/>
              </a:rPr>
              <a:t> Ở </a:t>
            </a:r>
            <a:r>
              <a:rPr lang="en-US" sz="3600" b="1" err="1" smtClean="0">
                <a:latin typeface="Times New Roman" pitchFamily="18" charset="0"/>
                <a:cs typeface="Times New Roman" pitchFamily="18" charset="0"/>
              </a:rPr>
              <a:t>Mĩ</a:t>
            </a:r>
            <a:r>
              <a:rPr lang="en-US" sz="3600" b="1" smtClean="0">
                <a:latin typeface="Times New Roman" pitchFamily="18" charset="0"/>
                <a:cs typeface="Times New Roman" pitchFamily="18" charset="0"/>
              </a:rPr>
              <a:t> – </a:t>
            </a:r>
            <a:r>
              <a:rPr lang="en-US" sz="3600" b="1" err="1" smtClean="0">
                <a:latin typeface="Times New Roman" pitchFamily="18" charset="0"/>
                <a:cs typeface="Times New Roman" pitchFamily="18" charset="0"/>
              </a:rPr>
              <a:t>Nền</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Tảng</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Lí</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Luận</a:t>
            </a:r>
            <a:endParaRPr lang="en-US" sz="3600" b="1" smtClean="0">
              <a:latin typeface="Times New Roman" pitchFamily="18" charset="0"/>
              <a:cs typeface="Times New Roman" pitchFamily="18" charset="0"/>
            </a:endParaRPr>
          </a:p>
        </p:txBody>
      </p:sp>
      <p:sp>
        <p:nvSpPr>
          <p:cNvPr id="3075" name="Content Placeholder 2"/>
          <p:cNvSpPr>
            <a:spLocks noGrp="1"/>
          </p:cNvSpPr>
          <p:nvPr>
            <p:ph idx="1"/>
          </p:nvPr>
        </p:nvSpPr>
        <p:spPr/>
        <p:txBody>
          <a:bodyPr/>
          <a:lstStyle/>
          <a:p>
            <a:pPr eaLnBrk="1" hangingPunct="1"/>
            <a:r>
              <a:rPr lang="en-US" err="1" smtClean="0">
                <a:latin typeface="Times New Roman" pitchFamily="18" charset="0"/>
                <a:cs typeface="Times New Roman" pitchFamily="18" charset="0"/>
              </a:rPr>
              <a:t>Chỉ</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có</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trong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điều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kiện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tự</a:t>
            </a:r>
            <a:r>
              <a:rPr lang="en-US" smtClean="0">
                <a:latin typeface="Times New Roman" pitchFamily="18" charset="0"/>
                <a:cs typeface="Times New Roman" pitchFamily="18" charset="0"/>
              </a:rPr>
              <a:t> do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doanh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mới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có</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thể</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đạt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được</a:t>
            </a:r>
            <a:r>
              <a:rPr lang="en-US" smtClean="0">
                <a:latin typeface="Times New Roman" pitchFamily="18" charset="0"/>
                <a:cs typeface="Times New Roman" pitchFamily="18" charset="0"/>
              </a:rPr>
              <a:t>:</a:t>
            </a:r>
          </a:p>
          <a:p>
            <a:pPr lvl="1" eaLnBrk="1" hangingPunct="1">
              <a:spcBef>
                <a:spcPts val="2400"/>
              </a:spcBef>
            </a:pPr>
            <a:r>
              <a:rPr lang="en-US" err="1" smtClean="0">
                <a:latin typeface="Times New Roman" pitchFamily="18" charset="0"/>
                <a:cs typeface="Times New Roman" pitchFamily="18" charset="0"/>
              </a:rPr>
              <a:t>Tự</a:t>
            </a:r>
            <a:r>
              <a:rPr lang="en-US" smtClean="0">
                <a:latin typeface="Times New Roman" pitchFamily="18" charset="0"/>
                <a:cs typeface="Times New Roman" pitchFamily="18" charset="0"/>
              </a:rPr>
              <a:t> do </a:t>
            </a:r>
            <a:r>
              <a:rPr lang="en-US" err="1" smtClean="0">
                <a:latin typeface="Times New Roman" pitchFamily="18" charset="0"/>
                <a:cs typeface="Times New Roman" pitchFamily="18" charset="0"/>
              </a:rPr>
              <a:t>đầy</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đủ</a:t>
            </a:r>
            <a:endParaRPr lang="en-US" smtClean="0">
              <a:latin typeface="Times New Roman" pitchFamily="18" charset="0"/>
              <a:cs typeface="Times New Roman" pitchFamily="18" charset="0"/>
            </a:endParaRPr>
          </a:p>
          <a:p>
            <a:pPr lvl="1" eaLnBrk="1" hangingPunct="1">
              <a:spcBef>
                <a:spcPts val="2400"/>
              </a:spcBef>
            </a:pPr>
            <a:r>
              <a:rPr lang="en-US" err="1" smtClean="0">
                <a:latin typeface="Times New Roman" pitchFamily="18" charset="0"/>
                <a:cs typeface="Times New Roman" pitchFamily="18" charset="0"/>
              </a:rPr>
              <a:t>Hiệu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quả</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endParaRPr lang="en-US" smtClean="0">
              <a:latin typeface="Times New Roman" pitchFamily="18" charset="0"/>
              <a:cs typeface="Times New Roman" pitchFamily="18" charset="0"/>
            </a:endParaRPr>
          </a:p>
          <a:p>
            <a:pPr lvl="1" eaLnBrk="1" hangingPunct="1">
              <a:spcBef>
                <a:spcPts val="2400"/>
              </a:spcBef>
            </a:pPr>
            <a:r>
              <a:rPr lang="en-US" err="1" smtClean="0">
                <a:latin typeface="Times New Roman" pitchFamily="18" charset="0"/>
                <a:cs typeface="Times New Roman" pitchFamily="18" charset="0"/>
              </a:rPr>
              <a:t>Bình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đẳng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trong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phân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phối</a:t>
            </a:r>
            <a:endParaRPr lang="en-US" smtClean="0">
              <a:latin typeface="Times New Roman" pitchFamily="18" charset="0"/>
              <a:cs typeface="Times New Roman" pitchFamily="18" charset="0"/>
            </a:endParaRPr>
          </a:p>
          <a:p>
            <a:pPr lvl="1" eaLnBrk="1" hangingPunct="1"/>
            <a:endParaRPr lang="en-US" smtClean="0">
              <a:latin typeface="Times New Roman" pitchFamily="18" charset="0"/>
              <a:cs typeface="Times New Roman" pitchFamily="18" charset="0"/>
            </a:endParaRPr>
          </a:p>
        </p:txBody>
      </p:sp>
    </p:spTree>
    <p:extLst>
      <p:ext uri="{BB962C8B-B14F-4D97-AF65-F5344CB8AC3E}">
        <p14:creationId xmlns="" xmlns:p14="http://schemas.microsoft.com/office/powerpoint/2010/main" val="1262212533"/>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075">
                                            <p:txEl>
                                              <p:pRg st="0" end="0"/>
                                            </p:txEl>
                                          </p:spTgt>
                                        </p:tgtEl>
                                        <p:attrNameLst>
                                          <p:attrName>style.visibility</p:attrName>
                                        </p:attrNameLst>
                                      </p:cBhvr>
                                      <p:to>
                                        <p:strVal val="visible"/>
                                      </p:to>
                                    </p:set>
                                    <p:animEffect transition="in" filter="barn(inVertical)">
                                      <p:cBhvr>
                                        <p:cTn id="14" dur="500"/>
                                        <p:tgtEl>
                                          <p:spTgt spid="307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075">
                                            <p:txEl>
                                              <p:pRg st="1" end="1"/>
                                            </p:txEl>
                                          </p:spTgt>
                                        </p:tgtEl>
                                        <p:attrNameLst>
                                          <p:attrName>style.visibility</p:attrName>
                                        </p:attrNameLst>
                                      </p:cBhvr>
                                      <p:to>
                                        <p:strVal val="visible"/>
                                      </p:to>
                                    </p:set>
                                    <p:animEffect transition="in" filter="fade">
                                      <p:cBhvr>
                                        <p:cTn id="19" dur="1000"/>
                                        <p:tgtEl>
                                          <p:spTgt spid="3075">
                                            <p:txEl>
                                              <p:pRg st="1" end="1"/>
                                            </p:txEl>
                                          </p:spTgt>
                                        </p:tgtEl>
                                      </p:cBhvr>
                                    </p:animEffect>
                                    <p:anim calcmode="lin" valueType="num">
                                      <p:cBhvr>
                                        <p:cTn id="20"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075">
                                            <p:txEl>
                                              <p:pRg st="2" end="2"/>
                                            </p:txEl>
                                          </p:spTgt>
                                        </p:tgtEl>
                                        <p:attrNameLst>
                                          <p:attrName>style.visibility</p:attrName>
                                        </p:attrNameLst>
                                      </p:cBhvr>
                                      <p:to>
                                        <p:strVal val="visible"/>
                                      </p:to>
                                    </p:set>
                                    <p:animEffect transition="in" filter="fade">
                                      <p:cBhvr>
                                        <p:cTn id="26" dur="1000"/>
                                        <p:tgtEl>
                                          <p:spTgt spid="3075">
                                            <p:txEl>
                                              <p:pRg st="2" end="2"/>
                                            </p:txEl>
                                          </p:spTgt>
                                        </p:tgtEl>
                                      </p:cBhvr>
                                    </p:animEffect>
                                    <p:anim calcmode="lin" valueType="num">
                                      <p:cBhvr>
                                        <p:cTn id="27"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075">
                                            <p:txEl>
                                              <p:pRg st="3" end="3"/>
                                            </p:txEl>
                                          </p:spTgt>
                                        </p:tgtEl>
                                        <p:attrNameLst>
                                          <p:attrName>style.visibility</p:attrName>
                                        </p:attrNameLst>
                                      </p:cBhvr>
                                      <p:to>
                                        <p:strVal val="visible"/>
                                      </p:to>
                                    </p:set>
                                    <p:animEffect transition="in" filter="fade">
                                      <p:cBhvr>
                                        <p:cTn id="33" dur="1000"/>
                                        <p:tgtEl>
                                          <p:spTgt spid="3075">
                                            <p:txEl>
                                              <p:pRg st="3" end="3"/>
                                            </p:txEl>
                                          </p:spTgt>
                                        </p:tgtEl>
                                      </p:cBhvr>
                                    </p:animEffect>
                                    <p:anim calcmode="lin" valueType="num">
                                      <p:cBhvr>
                                        <p:cTn id="34"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39850"/>
          </a:xfrm>
        </p:spPr>
        <p:txBody>
          <a:bodyPr>
            <a:noAutofit/>
          </a:bodyPr>
          <a:lstStyle/>
          <a:p>
            <a:pPr algn="l"/>
            <a:r>
              <a:rPr lang="en-US" sz="2800" b="1" u="sng" dirty="0" err="1" smtClean="0">
                <a:latin typeface="Times New Roman" pitchFamily="18" charset="0"/>
              </a:rPr>
              <a:t>I.Nguyên</a:t>
            </a:r>
            <a:r>
              <a:rPr lang="en-US" sz="2800" b="1" u="sng" dirty="0" smtClean="0">
                <a:latin typeface="Times New Roman" pitchFamily="18" charset="0"/>
              </a:rPr>
              <a:t> </a:t>
            </a:r>
            <a:r>
              <a:rPr lang="en-US" sz="2800" b="1" u="sng" dirty="0" err="1" smtClean="0">
                <a:latin typeface="Times New Roman" pitchFamily="18" charset="0"/>
              </a:rPr>
              <a:t>nhân</a:t>
            </a:r>
            <a:r>
              <a:rPr lang="en-US" sz="2800" b="1" u="sng" dirty="0" smtClean="0">
                <a:latin typeface="Times New Roman" pitchFamily="18" charset="0"/>
              </a:rPr>
              <a:t> </a:t>
            </a:r>
            <a:r>
              <a:rPr lang="en-US" sz="2800" b="1" u="sng" dirty="0" err="1" smtClean="0">
                <a:latin typeface="Times New Roman" pitchFamily="18" charset="0"/>
              </a:rPr>
              <a:t>xuất</a:t>
            </a:r>
            <a:r>
              <a:rPr lang="en-US" sz="2800" b="1" u="sng" dirty="0" smtClean="0">
                <a:latin typeface="Times New Roman" pitchFamily="18" charset="0"/>
              </a:rPr>
              <a:t> </a:t>
            </a:r>
            <a:r>
              <a:rPr lang="en-US" sz="2800" b="1" u="sng" dirty="0" err="1" smtClean="0">
                <a:latin typeface="Times New Roman" pitchFamily="18" charset="0"/>
              </a:rPr>
              <a:t>hiện</a:t>
            </a:r>
            <a:r>
              <a:rPr lang="en-US" sz="2800" b="1" u="sng" dirty="0" smtClean="0">
                <a:latin typeface="Times New Roman" pitchFamily="18" charset="0"/>
              </a:rPr>
              <a:t> CNTD </a:t>
            </a:r>
            <a:r>
              <a:rPr lang="en-US" sz="2800" b="1" u="sng" dirty="0" err="1" smtClean="0">
                <a:latin typeface="Times New Roman" pitchFamily="18" charset="0"/>
              </a:rPr>
              <a:t>mới</a:t>
            </a:r>
            <a:r>
              <a:rPr lang="en-US" sz="2800" b="1" u="sng" dirty="0" smtClean="0">
                <a:latin typeface="Times New Roman" pitchFamily="18" charset="0"/>
              </a:rPr>
              <a:t>. </a:t>
            </a:r>
            <a:r>
              <a:rPr lang="en-US" sz="2800" b="1" u="sng" dirty="0" err="1" smtClean="0">
                <a:latin typeface="Times New Roman" pitchFamily="18" charset="0"/>
              </a:rPr>
              <a:t>Các</a:t>
            </a:r>
            <a:r>
              <a:rPr lang="en-US" sz="2800" b="1" u="sng" dirty="0" smtClean="0">
                <a:latin typeface="Times New Roman" pitchFamily="18" charset="0"/>
              </a:rPr>
              <a:t> </a:t>
            </a:r>
            <a:r>
              <a:rPr lang="en-US" sz="2800" b="1" u="sng" dirty="0" err="1" smtClean="0">
                <a:latin typeface="Times New Roman" pitchFamily="18" charset="0"/>
              </a:rPr>
              <a:t>khuynh</a:t>
            </a:r>
            <a:r>
              <a:rPr lang="en-US" sz="2800" b="1" u="sng" dirty="0" smtClean="0">
                <a:latin typeface="Times New Roman" pitchFamily="18" charset="0"/>
              </a:rPr>
              <a:t> h</a:t>
            </a:r>
            <a:r>
              <a:rPr lang="vi-VN" sz="2800" b="1" u="sng" dirty="0" smtClean="0">
                <a:latin typeface="Times New Roman" pitchFamily="18" charset="0"/>
              </a:rPr>
              <a:t>ướng</a:t>
            </a:r>
            <a:r>
              <a:rPr lang="en-US" sz="2800" b="1" u="sng" dirty="0" smtClean="0">
                <a:latin typeface="Times New Roman" pitchFamily="18" charset="0"/>
              </a:rPr>
              <a:t> </a:t>
            </a:r>
            <a:r>
              <a:rPr lang="en-US" sz="2800" b="1" u="sng" dirty="0" err="1" smtClean="0">
                <a:latin typeface="Times New Roman" pitchFamily="18" charset="0"/>
              </a:rPr>
              <a:t>và</a:t>
            </a:r>
            <a:r>
              <a:rPr lang="en-US" sz="2800" b="1" u="sng" dirty="0" smtClean="0">
                <a:latin typeface="Times New Roman" pitchFamily="18" charset="0"/>
              </a:rPr>
              <a:t> </a:t>
            </a:r>
            <a:r>
              <a:rPr lang="vi-VN" sz="2800" b="1" u="sng" dirty="0" smtClean="0">
                <a:latin typeface="Times New Roman" pitchFamily="18" charset="0"/>
              </a:rPr>
              <a:t>đặc</a:t>
            </a:r>
            <a:r>
              <a:rPr lang="en-US" sz="2800" b="1" u="sng" dirty="0" smtClean="0">
                <a:latin typeface="Times New Roman" pitchFamily="18" charset="0"/>
              </a:rPr>
              <a:t> </a:t>
            </a:r>
            <a:r>
              <a:rPr lang="vi-VN" sz="2800" b="1" u="sng" dirty="0" smtClean="0">
                <a:latin typeface="Times New Roman" pitchFamily="18" charset="0"/>
              </a:rPr>
              <a:t>đ</a:t>
            </a:r>
            <a:r>
              <a:rPr lang="en-US" sz="2800" b="1" u="sng" dirty="0" err="1" smtClean="0">
                <a:latin typeface="Times New Roman" pitchFamily="18" charset="0"/>
              </a:rPr>
              <a:t>iểm</a:t>
            </a:r>
            <a:r>
              <a:rPr lang="en-US" sz="2800" b="1" u="sng" dirty="0" smtClean="0">
                <a:latin typeface="Times New Roman" pitchFamily="18" charset="0"/>
              </a:rPr>
              <a:t>.</a:t>
            </a:r>
            <a:r>
              <a:rPr lang="en-US" sz="2800" u="sng" dirty="0" smtClean="0">
                <a:latin typeface="Times New Roman" pitchFamily="18" charset="0"/>
              </a:rPr>
              <a:t/>
            </a:r>
            <a:br>
              <a:rPr lang="en-US" sz="2800" u="sng" dirty="0" smtClean="0">
                <a:latin typeface="Times New Roman" pitchFamily="18" charset="0"/>
              </a:rPr>
            </a:br>
            <a:r>
              <a:rPr lang="en-US" sz="2800" i="1" dirty="0" err="1" smtClean="0">
                <a:latin typeface="Times New Roman" pitchFamily="18" charset="0"/>
              </a:rPr>
              <a:t>1.1.Nguyên</a:t>
            </a:r>
            <a:r>
              <a:rPr lang="en-US" sz="2800" i="1" dirty="0" smtClean="0">
                <a:latin typeface="Times New Roman" pitchFamily="18" charset="0"/>
              </a:rPr>
              <a:t> </a:t>
            </a:r>
            <a:r>
              <a:rPr lang="en-US" sz="2800" i="1" dirty="0" err="1" smtClean="0">
                <a:latin typeface="Times New Roman" pitchFamily="18" charset="0"/>
              </a:rPr>
              <a:t>nhân</a:t>
            </a:r>
            <a:r>
              <a:rPr lang="en-US" sz="2800" i="1" dirty="0" smtClean="0">
                <a:latin typeface="Times New Roman" pitchFamily="18" charset="0"/>
              </a:rPr>
              <a:t> </a:t>
            </a:r>
            <a:r>
              <a:rPr lang="en-US" sz="2800" i="1" dirty="0" err="1" smtClean="0">
                <a:latin typeface="Times New Roman" pitchFamily="18" charset="0"/>
              </a:rPr>
              <a:t>xuất</a:t>
            </a:r>
            <a:r>
              <a:rPr lang="en-US" sz="2800" i="1" dirty="0" smtClean="0">
                <a:latin typeface="Times New Roman" pitchFamily="18" charset="0"/>
              </a:rPr>
              <a:t> </a:t>
            </a:r>
            <a:r>
              <a:rPr lang="en-US" sz="2800" i="1" dirty="0" err="1" smtClean="0">
                <a:latin typeface="Times New Roman" pitchFamily="18" charset="0"/>
              </a:rPr>
              <a:t>hiện</a:t>
            </a:r>
            <a:r>
              <a:rPr lang="en-US" sz="2800" i="1" dirty="0" smtClean="0">
                <a:latin typeface="Times New Roman" pitchFamily="18" charset="0"/>
              </a:rPr>
              <a:t> CNTD </a:t>
            </a:r>
            <a:r>
              <a:rPr lang="en-US" sz="2800" i="1" dirty="0" err="1" smtClean="0">
                <a:latin typeface="Times New Roman" pitchFamily="18" charset="0"/>
              </a:rPr>
              <a:t>mới</a:t>
            </a:r>
            <a:r>
              <a:rPr lang="en-US" sz="2800" i="1" dirty="0" smtClean="0">
                <a:latin typeface="Times New Roman" pitchFamily="18" charset="0"/>
              </a:rPr>
              <a:t>.</a:t>
            </a:r>
            <a:endParaRPr lang="en-US" sz="2800" i="1" dirty="0">
              <a:latin typeface="Times New Roman" pitchFamily="18" charset="0"/>
            </a:endParaRPr>
          </a:p>
        </p:txBody>
      </p:sp>
      <p:sp>
        <p:nvSpPr>
          <p:cNvPr id="3" name="Content Placeholder 2"/>
          <p:cNvSpPr>
            <a:spLocks noGrp="1"/>
          </p:cNvSpPr>
          <p:nvPr>
            <p:ph idx="1"/>
          </p:nvPr>
        </p:nvSpPr>
        <p:spPr>
          <a:xfrm>
            <a:off x="214282" y="2000240"/>
            <a:ext cx="8715436" cy="4643470"/>
          </a:xfrm>
        </p:spPr>
        <p:txBody>
          <a:bodyPr>
            <a:normAutofit/>
          </a:bodyPr>
          <a:lstStyle/>
          <a:p>
            <a:pPr>
              <a:buNone/>
            </a:pPr>
            <a:r>
              <a:rPr lang="en-US" sz="2800" dirty="0" smtClean="0">
                <a:latin typeface="Times New Roman" pitchFamily="18" charset="0"/>
                <a:cs typeface="Times New Roman" pitchFamily="18" charset="0"/>
              </a:rPr>
              <a:t>	- CNTD </a:t>
            </a:r>
            <a:r>
              <a:rPr lang="en-US" sz="2800" dirty="0" err="1" smtClean="0">
                <a:latin typeface="Times New Roman" pitchFamily="18" charset="0"/>
                <a:cs typeface="Times New Roman" pitchFamily="18" charset="0"/>
              </a:rPr>
              <a:t>kinh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tế</a:t>
            </a:r>
            <a:r>
              <a:rPr lang="en-US" sz="2800" dirty="0" smtClean="0">
                <a:latin typeface="Times New Roman" pitchFamily="18" charset="0"/>
                <a:cs typeface="Times New Roman" pitchFamily="18" charset="0"/>
              </a:rPr>
              <a:t> t</a:t>
            </a:r>
            <a:r>
              <a:rPr lang="vi-VN" sz="2800" dirty="0" smtClean="0">
                <a:latin typeface="Times New Roman" pitchFamily="18" charset="0"/>
                <a:cs typeface="Times New Roman" pitchFamily="18" charset="0"/>
              </a:rPr>
              <a:t>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coi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nền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tế</a:t>
            </a:r>
            <a:r>
              <a:rPr lang="en-US" sz="2800" dirty="0" smtClean="0">
                <a:latin typeface="Times New Roman" pitchFamily="18" charset="0"/>
                <a:cs typeface="Times New Roman" pitchFamily="18" charset="0"/>
              </a:rPr>
              <a:t> TBCN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,do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qui </a:t>
            </a:r>
            <a:r>
              <a:rPr lang="en-US" sz="2800" dirty="0" err="1" smtClean="0">
                <a:latin typeface="Times New Roman" pitchFamily="18" charset="0"/>
                <a:cs typeface="Times New Roman" pitchFamily="18" charset="0"/>
              </a:rPr>
              <a:t>luật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phát</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a:t>
            </a:r>
            <a:r>
              <a:rPr lang="en-US" sz="2800" dirty="0" err="1" smtClean="0">
                <a:latin typeface="Times New Roman" pitchFamily="18" charset="0"/>
                <a:cs typeface="Times New Roman" pitchFamily="18" charset="0"/>
              </a:rPr>
              <a:t>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tiết</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pic>
        <p:nvPicPr>
          <p:cNvPr id="6146" name="Picture 2" descr="C:\Users\DELL\Desktop\tự do kinh doanh.jpg"/>
          <p:cNvPicPr>
            <a:picLocks noChangeAspect="1" noChangeArrowheads="1"/>
          </p:cNvPicPr>
          <p:nvPr/>
        </p:nvPicPr>
        <p:blipFill>
          <a:blip r:embed="rId3"/>
          <a:srcRect/>
          <a:stretch>
            <a:fillRect/>
          </a:stretch>
        </p:blipFill>
        <p:spPr bwMode="auto">
          <a:xfrm>
            <a:off x="4482278" y="3733800"/>
            <a:ext cx="4304564" cy="2645109"/>
          </a:xfrm>
          <a:prstGeom prst="rect">
            <a:avLst/>
          </a:prstGeom>
          <a:noFill/>
        </p:spPr>
      </p:pic>
      <p:pic>
        <p:nvPicPr>
          <p:cNvPr id="6147" name="Picture 3" descr="C:\Users\DELL\Desktop\giá cả.jpg"/>
          <p:cNvPicPr>
            <a:picLocks noChangeAspect="1" noChangeArrowheads="1"/>
          </p:cNvPicPr>
          <p:nvPr/>
        </p:nvPicPr>
        <p:blipFill>
          <a:blip r:embed="rId4"/>
          <a:srcRect/>
          <a:stretch>
            <a:fillRect/>
          </a:stretch>
        </p:blipFill>
        <p:spPr bwMode="auto">
          <a:xfrm>
            <a:off x="0" y="3657600"/>
            <a:ext cx="4353702" cy="2843234"/>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0"/>
            <a:ext cx="8229600" cy="1143000"/>
          </a:xfrm>
        </p:spPr>
        <p:txBody>
          <a:bodyPr/>
          <a:lstStyle/>
          <a:p>
            <a:pPr eaLnBrk="1" hangingPunct="1"/>
            <a:r>
              <a:rPr lang="en-US" sz="3600" b="1" smtClean="0">
                <a:latin typeface="Times New Roman" pitchFamily="18" charset="0"/>
                <a:cs typeface="Times New Roman" pitchFamily="18" charset="0"/>
              </a:rPr>
              <a:t>CNTD </a:t>
            </a:r>
            <a:r>
              <a:rPr lang="en-US" sz="3600" b="1" err="1" smtClean="0">
                <a:latin typeface="Times New Roman" pitchFamily="18" charset="0"/>
                <a:cs typeface="Times New Roman" pitchFamily="18" charset="0"/>
              </a:rPr>
              <a:t>Mới</a:t>
            </a:r>
            <a:r>
              <a:rPr lang="en-US" sz="3600" b="1" smtClean="0">
                <a:latin typeface="Times New Roman" pitchFamily="18" charset="0"/>
                <a:cs typeface="Times New Roman" pitchFamily="18" charset="0"/>
              </a:rPr>
              <a:t> Ở </a:t>
            </a:r>
            <a:r>
              <a:rPr lang="en-US" sz="3600" b="1" err="1" smtClean="0">
                <a:latin typeface="Times New Roman" pitchFamily="18" charset="0"/>
                <a:cs typeface="Times New Roman" pitchFamily="18" charset="0"/>
              </a:rPr>
              <a:t>Mĩ</a:t>
            </a:r>
            <a:r>
              <a:rPr lang="en-US" sz="3600" b="1" smtClean="0">
                <a:latin typeface="Times New Roman" pitchFamily="18" charset="0"/>
                <a:cs typeface="Times New Roman" pitchFamily="18" charset="0"/>
              </a:rPr>
              <a:t> – </a:t>
            </a:r>
            <a:r>
              <a:rPr lang="en-US" sz="3600" b="1" err="1" smtClean="0">
                <a:latin typeface="Times New Roman" pitchFamily="18" charset="0"/>
                <a:cs typeface="Times New Roman" pitchFamily="18" charset="0"/>
              </a:rPr>
              <a:t>Nhà</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Tiên</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Phong</a:t>
            </a:r>
            <a:endParaRPr lang="en-US" sz="3600" b="1" smtClean="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7315200" cy="5562600"/>
          </a:xfrm>
        </p:spPr>
        <p:txBody>
          <a:bodyPr rtlCol="0">
            <a:normAutofit fontScale="85000" lnSpcReduction="20000"/>
          </a:bodyPr>
          <a:lstStyle/>
          <a:p>
            <a:pPr eaLnBrk="1" fontAlgn="auto" hangingPunct="1">
              <a:spcAft>
                <a:spcPts val="0"/>
              </a:spcAft>
              <a:buFont typeface="Arial" pitchFamily="34" charset="0"/>
              <a:buChar char="•"/>
              <a:defRPr/>
            </a:pPr>
            <a:r>
              <a:rPr lang="en-US" sz="3100" smtClean="0">
                <a:latin typeface="Times New Roman" pitchFamily="18" charset="0"/>
                <a:cs typeface="Times New Roman" pitchFamily="18" charset="0"/>
              </a:rPr>
              <a:t>Milton Friedman (1912-2006):</a:t>
            </a:r>
          </a:p>
          <a:p>
            <a:pPr lvl="1" eaLnBrk="1" fontAlgn="auto" hangingPunct="1">
              <a:lnSpc>
                <a:spcPct val="120000"/>
              </a:lnSpc>
              <a:spcBef>
                <a:spcPts val="1200"/>
              </a:spcBef>
              <a:spcAft>
                <a:spcPts val="0"/>
              </a:spcAft>
              <a:buFont typeface="Arial" pitchFamily="34" charset="0"/>
              <a:buChar char="–"/>
              <a:defRPr/>
            </a:pPr>
            <a:r>
              <a:rPr lang="en-US" sz="3100" err="1" smtClean="0">
                <a:latin typeface="Times New Roman" pitchFamily="18" charset="0"/>
                <a:cs typeface="Times New Roman" pitchFamily="18" charset="0"/>
              </a:rPr>
              <a:t>Nhà</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lãnh</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đạo</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của</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phái</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trọng</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tiền</a:t>
            </a:r>
            <a:r>
              <a:rPr lang="en-US" sz="3100" smtClean="0">
                <a:latin typeface="Times New Roman" pitchFamily="18" charset="0"/>
                <a:cs typeface="Times New Roman" pitchFamily="18" charset="0"/>
              </a:rPr>
              <a:t> (Monetarism) – </a:t>
            </a:r>
            <a:r>
              <a:rPr lang="en-US" sz="3100" err="1" smtClean="0">
                <a:latin typeface="Times New Roman" pitchFamily="18" charset="0"/>
                <a:cs typeface="Times New Roman" pitchFamily="18" charset="0"/>
              </a:rPr>
              <a:t>Trường</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phái</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kinh</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tế</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học</a:t>
            </a:r>
            <a:r>
              <a:rPr lang="en-US" sz="3100" smtClean="0">
                <a:latin typeface="Times New Roman" pitchFamily="18" charset="0"/>
                <a:cs typeface="Times New Roman" pitchFamily="18" charset="0"/>
              </a:rPr>
              <a:t> Chicago</a:t>
            </a:r>
          </a:p>
          <a:p>
            <a:pPr lvl="1" eaLnBrk="1" fontAlgn="auto" hangingPunct="1">
              <a:lnSpc>
                <a:spcPct val="120000"/>
              </a:lnSpc>
              <a:spcBef>
                <a:spcPts val="1200"/>
              </a:spcBef>
              <a:spcAft>
                <a:spcPts val="0"/>
              </a:spcAft>
              <a:buFont typeface="Arial" pitchFamily="34" charset="0"/>
              <a:buChar char="–"/>
              <a:defRPr/>
            </a:pPr>
            <a:r>
              <a:rPr lang="en-US" sz="3100" err="1" smtClean="0">
                <a:latin typeface="Times New Roman" pitchFamily="18" charset="0"/>
                <a:cs typeface="Times New Roman" pitchFamily="18" charset="0"/>
              </a:rPr>
              <a:t>Công</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trình</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nghiên</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cứu</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lịch</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sử</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tiền</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tệ</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với</a:t>
            </a:r>
            <a:r>
              <a:rPr lang="en-US" sz="3100" smtClean="0">
                <a:latin typeface="Times New Roman" pitchFamily="18" charset="0"/>
                <a:cs typeface="Times New Roman" pitchFamily="18" charset="0"/>
              </a:rPr>
              <a:t> Anna </a:t>
            </a:r>
            <a:r>
              <a:rPr lang="en-US" sz="3100" err="1" smtClean="0">
                <a:latin typeface="Times New Roman" pitchFamily="18" charset="0"/>
                <a:cs typeface="Times New Roman" pitchFamily="18" charset="0"/>
              </a:rPr>
              <a:t>Schwatz</a:t>
            </a:r>
            <a:endParaRPr lang="en-US" sz="3100" smtClean="0">
              <a:latin typeface="Times New Roman" pitchFamily="18" charset="0"/>
              <a:cs typeface="Times New Roman" pitchFamily="18" charset="0"/>
            </a:endParaRPr>
          </a:p>
          <a:p>
            <a:pPr lvl="1" eaLnBrk="1" fontAlgn="auto" hangingPunct="1">
              <a:lnSpc>
                <a:spcPct val="120000"/>
              </a:lnSpc>
              <a:spcBef>
                <a:spcPts val="1200"/>
              </a:spcBef>
              <a:spcAft>
                <a:spcPts val="0"/>
              </a:spcAft>
              <a:buFont typeface="Arial" pitchFamily="34" charset="0"/>
              <a:buChar char="–"/>
              <a:defRPr/>
            </a:pPr>
            <a:r>
              <a:rPr lang="en-US" sz="3100" err="1" smtClean="0">
                <a:latin typeface="Times New Roman" pitchFamily="18" charset="0"/>
                <a:cs typeface="Times New Roman" pitchFamily="18" charset="0"/>
              </a:rPr>
              <a:t>Cùng</a:t>
            </a:r>
            <a:r>
              <a:rPr lang="en-US" sz="3100" smtClean="0">
                <a:latin typeface="Times New Roman" pitchFamily="18" charset="0"/>
                <a:cs typeface="Times New Roman" pitchFamily="18" charset="0"/>
              </a:rPr>
              <a:t> Edmund Phelps (Nobel </a:t>
            </a:r>
            <a:r>
              <a:rPr lang="en-US" sz="3100" err="1" smtClean="0">
                <a:latin typeface="Times New Roman" pitchFamily="18" charset="0"/>
                <a:cs typeface="Times New Roman" pitchFamily="18" charset="0"/>
              </a:rPr>
              <a:t>kinh</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tế</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học</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năm</a:t>
            </a:r>
            <a:r>
              <a:rPr lang="en-US" sz="3100" smtClean="0">
                <a:latin typeface="Times New Roman" pitchFamily="18" charset="0"/>
                <a:cs typeface="Times New Roman" pitchFamily="18" charset="0"/>
              </a:rPr>
              <a:t> 2006) </a:t>
            </a:r>
            <a:r>
              <a:rPr lang="vi-VN" sz="3100" smtClean="0">
                <a:latin typeface="Times New Roman" pitchFamily="18" charset="0"/>
                <a:cs typeface="Times New Roman" pitchFamily="18" charset="0"/>
              </a:rPr>
              <a:t>đưa ra khái niệm “thất nghiệp tự nhiên</a:t>
            </a:r>
            <a:r>
              <a:rPr lang="en-US" sz="3100" smtClean="0">
                <a:latin typeface="Times New Roman" pitchFamily="18" charset="0"/>
                <a:cs typeface="Times New Roman" pitchFamily="18" charset="0"/>
              </a:rPr>
              <a:t>”</a:t>
            </a:r>
          </a:p>
          <a:p>
            <a:pPr lvl="1" eaLnBrk="1" fontAlgn="auto" hangingPunct="1">
              <a:lnSpc>
                <a:spcPct val="120000"/>
              </a:lnSpc>
              <a:spcBef>
                <a:spcPts val="1200"/>
              </a:spcBef>
              <a:spcAft>
                <a:spcPts val="0"/>
              </a:spcAft>
              <a:buFont typeface="Arial" pitchFamily="34" charset="0"/>
              <a:buChar char="–"/>
              <a:defRPr/>
            </a:pPr>
            <a:r>
              <a:rPr lang="en-US" sz="3100" err="1" smtClean="0">
                <a:latin typeface="Times New Roman" pitchFamily="18" charset="0"/>
                <a:cs typeface="Times New Roman" pitchFamily="18" charset="0"/>
              </a:rPr>
              <a:t>Đoạt</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giải</a:t>
            </a:r>
            <a:r>
              <a:rPr lang="en-US" sz="3100" smtClean="0">
                <a:latin typeface="Times New Roman" pitchFamily="18" charset="0"/>
                <a:cs typeface="Times New Roman" pitchFamily="18" charset="0"/>
              </a:rPr>
              <a:t> Nobel </a:t>
            </a:r>
            <a:r>
              <a:rPr lang="en-US" sz="3100" err="1" smtClean="0">
                <a:latin typeface="Times New Roman" pitchFamily="18" charset="0"/>
                <a:cs typeface="Times New Roman" pitchFamily="18" charset="0"/>
              </a:rPr>
              <a:t>kinh</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tế</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học</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năm</a:t>
            </a:r>
            <a:r>
              <a:rPr lang="en-US" sz="3100" smtClean="0">
                <a:latin typeface="Times New Roman" pitchFamily="18" charset="0"/>
                <a:cs typeface="Times New Roman" pitchFamily="18" charset="0"/>
              </a:rPr>
              <a:t> 1976</a:t>
            </a:r>
          </a:p>
          <a:p>
            <a:pPr lvl="1" eaLnBrk="1" fontAlgn="auto" hangingPunct="1">
              <a:lnSpc>
                <a:spcPct val="120000"/>
              </a:lnSpc>
              <a:spcBef>
                <a:spcPts val="1200"/>
              </a:spcBef>
              <a:spcAft>
                <a:spcPts val="0"/>
              </a:spcAft>
              <a:buFont typeface="Arial" pitchFamily="34" charset="0"/>
              <a:buChar char="–"/>
              <a:defRPr/>
            </a:pPr>
            <a:r>
              <a:rPr lang="en-US" sz="3100" smtClean="0">
                <a:latin typeface="Times New Roman" pitchFamily="18" charset="0"/>
                <a:cs typeface="Times New Roman" pitchFamily="18" charset="0"/>
              </a:rPr>
              <a:t>“</a:t>
            </a:r>
            <a:r>
              <a:rPr lang="en-US" sz="3100" err="1" smtClean="0">
                <a:latin typeface="Times New Roman" pitchFamily="18" charset="0"/>
                <a:cs typeface="Times New Roman" pitchFamily="18" charset="0"/>
              </a:rPr>
              <a:t>Lạm</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phát</a:t>
            </a:r>
            <a:r>
              <a:rPr lang="en-US" sz="3100" smtClean="0">
                <a:latin typeface="Times New Roman" pitchFamily="18" charset="0"/>
                <a:cs typeface="Times New Roman" pitchFamily="18" charset="0"/>
              </a:rPr>
              <a:t> ở </a:t>
            </a:r>
            <a:r>
              <a:rPr lang="en-US" sz="3100" err="1" smtClean="0">
                <a:latin typeface="Times New Roman" pitchFamily="18" charset="0"/>
                <a:cs typeface="Times New Roman" pitchFamily="18" charset="0"/>
              </a:rPr>
              <a:t>bất</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kì</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nơi</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đâu</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và</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bất</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kí</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thời</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điểm</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nào</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luôn</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luôn</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là</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một</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hiện</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tượng</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về</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tiền</a:t>
            </a:r>
            <a:r>
              <a:rPr lang="en-US" sz="3100" smtClean="0">
                <a:latin typeface="Times New Roman" pitchFamily="18" charset="0"/>
                <a:cs typeface="Times New Roman" pitchFamily="18" charset="0"/>
              </a:rPr>
              <a:t> </a:t>
            </a:r>
            <a:r>
              <a:rPr lang="en-US" sz="3100" err="1" smtClean="0">
                <a:latin typeface="Times New Roman" pitchFamily="18" charset="0"/>
                <a:cs typeface="Times New Roman" pitchFamily="18" charset="0"/>
              </a:rPr>
              <a:t>tệ</a:t>
            </a:r>
            <a:r>
              <a:rPr lang="en-US" sz="3100" smtClean="0">
                <a:latin typeface="Times New Roman" pitchFamily="18" charset="0"/>
                <a:cs typeface="Times New Roman" pitchFamily="18" charset="0"/>
              </a:rPr>
              <a:t>” (“Inflation is always and everywhere a monetary phenomenon”)</a:t>
            </a:r>
          </a:p>
          <a:p>
            <a:pPr lvl="1" eaLnBrk="1" fontAlgn="auto" hangingPunct="1">
              <a:spcAft>
                <a:spcPts val="0"/>
              </a:spcAft>
              <a:buFont typeface="Arial" pitchFamily="34" charset="0"/>
              <a:buChar char="–"/>
              <a:defRPr/>
            </a:pPr>
            <a:endParaRPr lang="en-US" smtClean="0">
              <a:latin typeface="Times New Roman" pitchFamily="18" charset="0"/>
              <a:cs typeface="Times New Roman" pitchFamily="18" charset="0"/>
            </a:endParaRPr>
          </a:p>
        </p:txBody>
      </p:sp>
      <p:pic>
        <p:nvPicPr>
          <p:cNvPr id="5124" name="Picture 3" descr="Tam biet Milton Friedman ly thuyet gia ve thi truong tu do"/>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669088" y="1447800"/>
            <a:ext cx="2438400" cy="274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5744374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circle(in)">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circle(in)">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circle(in)">
                                      <p:cBhvr>
                                        <p:cTn id="3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tabLst>
                <a:tab pos="804863" algn="r"/>
              </a:tabLst>
            </a:pPr>
            <a:r>
              <a:rPr lang="en-US" sz="3600" b="1" smtClean="0">
                <a:latin typeface="Times New Roman" pitchFamily="18" charset="0"/>
                <a:cs typeface="Times New Roman" pitchFamily="18" charset="0"/>
              </a:rPr>
              <a:t>	</a:t>
            </a:r>
          </a:p>
        </p:txBody>
      </p:sp>
      <p:sp>
        <p:nvSpPr>
          <p:cNvPr id="6147" name="Content Placeholder 2"/>
          <p:cNvSpPr>
            <a:spLocks noGrp="1"/>
          </p:cNvSpPr>
          <p:nvPr>
            <p:ph idx="1"/>
          </p:nvPr>
        </p:nvSpPr>
        <p:spPr>
          <a:xfrm>
            <a:off x="457200" y="1700808"/>
            <a:ext cx="8229600" cy="4425355"/>
          </a:xfrm>
        </p:spPr>
        <p:txBody>
          <a:bodyPr/>
          <a:lstStyle/>
          <a:p>
            <a:pPr marL="0" indent="0" eaLnBrk="1" hangingPunct="1">
              <a:buNone/>
            </a:pPr>
            <a:endParaRPr lang="en-US">
              <a:latin typeface="Times New Roman" pitchFamily="18" charset="0"/>
              <a:cs typeface="Times New Roman" pitchFamily="18" charset="0"/>
            </a:endParaRPr>
          </a:p>
          <a:p>
            <a:pPr eaLnBrk="1" hangingPunct="1">
              <a:tabLst>
                <a:tab pos="3479800" algn="r"/>
              </a:tabLst>
            </a:pPr>
            <a:endParaRPr lang="en-US" smtClean="0">
              <a:latin typeface="Times New Roman" pitchFamily="18" charset="0"/>
              <a:cs typeface="Times New Roman" pitchFamily="18" charset="0"/>
            </a:endParaRPr>
          </a:p>
          <a:p>
            <a:pPr eaLnBrk="1" hangingPunct="1"/>
            <a:r>
              <a:rPr lang="en-US" smtClean="0">
                <a:latin typeface="Times New Roman" pitchFamily="18" charset="0"/>
                <a:cs typeface="Times New Roman" pitchFamily="18" charset="0"/>
              </a:rPr>
              <a:t>Tự do </a:t>
            </a:r>
            <a:r>
              <a:rPr lang="en-US" err="1" smtClean="0">
                <a:latin typeface="Times New Roman" pitchFamily="18" charset="0"/>
                <a:cs typeface="Times New Roman" pitchFamily="18" charset="0"/>
              </a:rPr>
              <a:t>hóa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thương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mại</a:t>
            </a:r>
            <a:endParaRPr lang="en-US" smtClean="0">
              <a:latin typeface="Times New Roman" pitchFamily="18" charset="0"/>
              <a:cs typeface="Times New Roman" pitchFamily="18" charset="0"/>
            </a:endParaRPr>
          </a:p>
          <a:p>
            <a:pPr eaLnBrk="1" hangingPunct="1"/>
            <a:r>
              <a:rPr lang="en-US" err="1" smtClean="0">
                <a:latin typeface="Times New Roman" pitchFamily="18" charset="0"/>
                <a:cs typeface="Times New Roman" pitchFamily="18" charset="0"/>
              </a:rPr>
              <a:t>Mở</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cửa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cho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đầu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tư</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nước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ngoài</a:t>
            </a:r>
            <a:endParaRPr lang="en-US" smtClean="0">
              <a:latin typeface="Times New Roman" pitchFamily="18" charset="0"/>
              <a:cs typeface="Times New Roman" pitchFamily="18" charset="0"/>
            </a:endParaRPr>
          </a:p>
          <a:p>
            <a:pPr eaLnBrk="1" hangingPunct="1"/>
            <a:r>
              <a:rPr lang="en-US" err="1" smtClean="0">
                <a:latin typeface="Times New Roman" pitchFamily="18" charset="0"/>
                <a:cs typeface="Times New Roman" pitchFamily="18" charset="0"/>
              </a:rPr>
              <a:t>Giảm</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thiểu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quy</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định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về</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điều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tiết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quốc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gia</a:t>
            </a:r>
            <a:r>
              <a:rPr lang="en-US" smtClean="0">
                <a:latin typeface="Times New Roman" pitchFamily="18" charset="0"/>
                <a:cs typeface="Times New Roman" pitchFamily="18" charset="0"/>
              </a:rPr>
              <a:t> (phi </a:t>
            </a:r>
            <a:r>
              <a:rPr lang="en-US" err="1" smtClean="0">
                <a:latin typeface="Times New Roman" pitchFamily="18" charset="0"/>
                <a:cs typeface="Times New Roman" pitchFamily="18" charset="0"/>
              </a:rPr>
              <a:t>điều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tiết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hóa</a:t>
            </a:r>
            <a:r>
              <a:rPr lang="en-US" smtClean="0">
                <a:latin typeface="Times New Roman" pitchFamily="18" charset="0"/>
                <a:cs typeface="Times New Roman" pitchFamily="18" charset="0"/>
              </a:rPr>
              <a:t>)</a:t>
            </a:r>
          </a:p>
          <a:p>
            <a:pPr eaLnBrk="1" hangingPunct="1"/>
            <a:r>
              <a:rPr lang="en-US" err="1" smtClean="0">
                <a:latin typeface="Times New Roman" pitchFamily="18" charset="0"/>
                <a:cs typeface="Times New Roman" pitchFamily="18" charset="0"/>
              </a:rPr>
              <a:t>Tư</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nhân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hóa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doanh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nghiệp</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nhà</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nước</a:t>
            </a:r>
            <a:endParaRPr lang="en-US" smtClean="0">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483768" y="332656"/>
            <a:ext cx="5400600" cy="2358205"/>
          </a:xfrm>
          <a:prstGeom prst="rect">
            <a:avLst/>
          </a:prstGeom>
        </p:spPr>
      </p:pic>
      <p:graphicFrame>
        <p:nvGraphicFramePr>
          <p:cNvPr id="3" name="Table 2"/>
          <p:cNvGraphicFramePr>
            <a:graphicFrameLocks noGrp="1"/>
          </p:cNvGraphicFramePr>
          <p:nvPr>
            <p:extLst>
              <p:ext uri="{D42A27DB-BD31-4B8C-83A1-F6EECF244321}">
                <p14:modId xmlns="" xmlns:p14="http://schemas.microsoft.com/office/powerpoint/2010/main" val="4266685869"/>
              </p:ext>
            </p:extLst>
          </p:nvPr>
        </p:nvGraphicFramePr>
        <p:xfrm>
          <a:off x="683568" y="188640"/>
          <a:ext cx="936104" cy="2016224"/>
        </p:xfrm>
        <a:graphic>
          <a:graphicData uri="http://schemas.openxmlformats.org/drawingml/2006/table">
            <a:tbl>
              <a:tblPr firstRow="1" bandRow="1">
                <a:tableStyleId>{2D5ABB26-0587-4C30-8999-92F81FD0307C}</a:tableStyleId>
              </a:tblPr>
              <a:tblGrid>
                <a:gridCol w="936104"/>
              </a:tblGrid>
              <a:tr h="2016224">
                <a:tc>
                  <a:txBody>
                    <a:bodyPr/>
                    <a:lstStyle/>
                    <a:p>
                      <a:r>
                        <a:rPr lang="en-US" sz="2000" b="1" smtClean="0">
                          <a:latin typeface="Times New Roman" pitchFamily="18" charset="0"/>
                          <a:cs typeface="Times New Roman" pitchFamily="18" charset="0"/>
                        </a:rPr>
                        <a:t>CNTD Mới Ở Mĩ – Các    Chính Sách</a:t>
                      </a:r>
                      <a:endParaRPr lang="en-US" sz="2000"/>
                    </a:p>
                  </a:txBody>
                  <a:tcPr/>
                </a:tc>
              </a:tr>
            </a:tbl>
          </a:graphicData>
        </a:graphic>
      </p:graphicFrame>
    </p:spTree>
    <p:extLst>
      <p:ext uri="{BB962C8B-B14F-4D97-AF65-F5344CB8AC3E}">
        <p14:creationId xmlns="" xmlns:p14="http://schemas.microsoft.com/office/powerpoint/2010/main" val="520282120"/>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Effect transition="in" filter="wipe(down)">
                                      <p:cBhvr>
                                        <p:cTn id="13" dur="580">
                                          <p:stCondLst>
                                            <p:cond delay="0"/>
                                          </p:stCondLst>
                                        </p:cTn>
                                        <p:tgtEl>
                                          <p:spTgt spid="6147">
                                            <p:txEl>
                                              <p:pRg st="2" end="2"/>
                                            </p:txEl>
                                          </p:spTgt>
                                        </p:tgtEl>
                                      </p:cBhvr>
                                    </p:animEffect>
                                    <p:anim calcmode="lin" valueType="num">
                                      <p:cBhvr>
                                        <p:cTn id="14" dur="1822" tmFilter="0,0; 0.14,0.36; 0.43,0.73; 0.71,0.91; 1.0,1.0">
                                          <p:stCondLst>
                                            <p:cond delay="0"/>
                                          </p:stCondLst>
                                        </p:cTn>
                                        <p:tgtEl>
                                          <p:spTgt spid="6147">
                                            <p:txEl>
                                              <p:pRg st="2" end="2"/>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147">
                                            <p:txEl>
                                              <p:pRg st="2" end="2"/>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147">
                                            <p:txEl>
                                              <p:pRg st="2" end="2"/>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147">
                                            <p:txEl>
                                              <p:pRg st="2" end="2"/>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147">
                                            <p:txEl>
                                              <p:pRg st="2" end="2"/>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6147">
                                            <p:txEl>
                                              <p:pRg st="2" end="2"/>
                                            </p:txEl>
                                          </p:spTgt>
                                        </p:tgtEl>
                                      </p:cBhvr>
                                      <p:to x="100000" y="60000"/>
                                    </p:animScale>
                                    <p:animScale>
                                      <p:cBhvr>
                                        <p:cTn id="20" dur="166" decel="50000">
                                          <p:stCondLst>
                                            <p:cond delay="676"/>
                                          </p:stCondLst>
                                        </p:cTn>
                                        <p:tgtEl>
                                          <p:spTgt spid="6147">
                                            <p:txEl>
                                              <p:pRg st="2" end="2"/>
                                            </p:txEl>
                                          </p:spTgt>
                                        </p:tgtEl>
                                      </p:cBhvr>
                                      <p:to x="100000" y="100000"/>
                                    </p:animScale>
                                    <p:animScale>
                                      <p:cBhvr>
                                        <p:cTn id="21" dur="26">
                                          <p:stCondLst>
                                            <p:cond delay="1312"/>
                                          </p:stCondLst>
                                        </p:cTn>
                                        <p:tgtEl>
                                          <p:spTgt spid="6147">
                                            <p:txEl>
                                              <p:pRg st="2" end="2"/>
                                            </p:txEl>
                                          </p:spTgt>
                                        </p:tgtEl>
                                      </p:cBhvr>
                                      <p:to x="100000" y="80000"/>
                                    </p:animScale>
                                    <p:animScale>
                                      <p:cBhvr>
                                        <p:cTn id="22" dur="166" decel="50000">
                                          <p:stCondLst>
                                            <p:cond delay="1338"/>
                                          </p:stCondLst>
                                        </p:cTn>
                                        <p:tgtEl>
                                          <p:spTgt spid="6147">
                                            <p:txEl>
                                              <p:pRg st="2" end="2"/>
                                            </p:txEl>
                                          </p:spTgt>
                                        </p:tgtEl>
                                      </p:cBhvr>
                                      <p:to x="100000" y="100000"/>
                                    </p:animScale>
                                    <p:animScale>
                                      <p:cBhvr>
                                        <p:cTn id="23" dur="26">
                                          <p:stCondLst>
                                            <p:cond delay="1642"/>
                                          </p:stCondLst>
                                        </p:cTn>
                                        <p:tgtEl>
                                          <p:spTgt spid="6147">
                                            <p:txEl>
                                              <p:pRg st="2" end="2"/>
                                            </p:txEl>
                                          </p:spTgt>
                                        </p:tgtEl>
                                      </p:cBhvr>
                                      <p:to x="100000" y="90000"/>
                                    </p:animScale>
                                    <p:animScale>
                                      <p:cBhvr>
                                        <p:cTn id="24" dur="166" decel="50000">
                                          <p:stCondLst>
                                            <p:cond delay="1668"/>
                                          </p:stCondLst>
                                        </p:cTn>
                                        <p:tgtEl>
                                          <p:spTgt spid="6147">
                                            <p:txEl>
                                              <p:pRg st="2" end="2"/>
                                            </p:txEl>
                                          </p:spTgt>
                                        </p:tgtEl>
                                      </p:cBhvr>
                                      <p:to x="100000" y="100000"/>
                                    </p:animScale>
                                    <p:animScale>
                                      <p:cBhvr>
                                        <p:cTn id="25" dur="26">
                                          <p:stCondLst>
                                            <p:cond delay="1808"/>
                                          </p:stCondLst>
                                        </p:cTn>
                                        <p:tgtEl>
                                          <p:spTgt spid="6147">
                                            <p:txEl>
                                              <p:pRg st="2" end="2"/>
                                            </p:txEl>
                                          </p:spTgt>
                                        </p:tgtEl>
                                      </p:cBhvr>
                                      <p:to x="100000" y="95000"/>
                                    </p:animScale>
                                    <p:animScale>
                                      <p:cBhvr>
                                        <p:cTn id="26" dur="166" decel="50000">
                                          <p:stCondLst>
                                            <p:cond delay="1834"/>
                                          </p:stCondLst>
                                        </p:cTn>
                                        <p:tgtEl>
                                          <p:spTgt spid="6147">
                                            <p:txEl>
                                              <p:pRg st="2" end="2"/>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6147">
                                            <p:txEl>
                                              <p:pRg st="3" end="3"/>
                                            </p:txEl>
                                          </p:spTgt>
                                        </p:tgtEl>
                                        <p:attrNameLst>
                                          <p:attrName>style.visibility</p:attrName>
                                        </p:attrNameLst>
                                      </p:cBhvr>
                                      <p:to>
                                        <p:strVal val="visible"/>
                                      </p:to>
                                    </p:set>
                                    <p:animEffect transition="in" filter="wipe(down)">
                                      <p:cBhvr>
                                        <p:cTn id="31" dur="580">
                                          <p:stCondLst>
                                            <p:cond delay="0"/>
                                          </p:stCondLst>
                                        </p:cTn>
                                        <p:tgtEl>
                                          <p:spTgt spid="6147">
                                            <p:txEl>
                                              <p:pRg st="3" end="3"/>
                                            </p:txEl>
                                          </p:spTgt>
                                        </p:tgtEl>
                                      </p:cBhvr>
                                    </p:animEffect>
                                    <p:anim calcmode="lin" valueType="num">
                                      <p:cBhvr>
                                        <p:cTn id="32" dur="1822" tmFilter="0,0; 0.14,0.36; 0.43,0.73; 0.71,0.91; 1.0,1.0">
                                          <p:stCondLst>
                                            <p:cond delay="0"/>
                                          </p:stCondLst>
                                        </p:cTn>
                                        <p:tgtEl>
                                          <p:spTgt spid="6147">
                                            <p:txEl>
                                              <p:pRg st="3" end="3"/>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6147">
                                            <p:txEl>
                                              <p:pRg st="3" end="3"/>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6147">
                                            <p:txEl>
                                              <p:pRg st="3" end="3"/>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6147">
                                            <p:txEl>
                                              <p:pRg st="3" end="3"/>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6147">
                                            <p:txEl>
                                              <p:pRg st="3" end="3"/>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6147">
                                            <p:txEl>
                                              <p:pRg st="3" end="3"/>
                                            </p:txEl>
                                          </p:spTgt>
                                        </p:tgtEl>
                                      </p:cBhvr>
                                      <p:to x="100000" y="60000"/>
                                    </p:animScale>
                                    <p:animScale>
                                      <p:cBhvr>
                                        <p:cTn id="38" dur="166" decel="50000">
                                          <p:stCondLst>
                                            <p:cond delay="676"/>
                                          </p:stCondLst>
                                        </p:cTn>
                                        <p:tgtEl>
                                          <p:spTgt spid="6147">
                                            <p:txEl>
                                              <p:pRg st="3" end="3"/>
                                            </p:txEl>
                                          </p:spTgt>
                                        </p:tgtEl>
                                      </p:cBhvr>
                                      <p:to x="100000" y="100000"/>
                                    </p:animScale>
                                    <p:animScale>
                                      <p:cBhvr>
                                        <p:cTn id="39" dur="26">
                                          <p:stCondLst>
                                            <p:cond delay="1312"/>
                                          </p:stCondLst>
                                        </p:cTn>
                                        <p:tgtEl>
                                          <p:spTgt spid="6147">
                                            <p:txEl>
                                              <p:pRg st="3" end="3"/>
                                            </p:txEl>
                                          </p:spTgt>
                                        </p:tgtEl>
                                      </p:cBhvr>
                                      <p:to x="100000" y="80000"/>
                                    </p:animScale>
                                    <p:animScale>
                                      <p:cBhvr>
                                        <p:cTn id="40" dur="166" decel="50000">
                                          <p:stCondLst>
                                            <p:cond delay="1338"/>
                                          </p:stCondLst>
                                        </p:cTn>
                                        <p:tgtEl>
                                          <p:spTgt spid="6147">
                                            <p:txEl>
                                              <p:pRg st="3" end="3"/>
                                            </p:txEl>
                                          </p:spTgt>
                                        </p:tgtEl>
                                      </p:cBhvr>
                                      <p:to x="100000" y="100000"/>
                                    </p:animScale>
                                    <p:animScale>
                                      <p:cBhvr>
                                        <p:cTn id="41" dur="26">
                                          <p:stCondLst>
                                            <p:cond delay="1642"/>
                                          </p:stCondLst>
                                        </p:cTn>
                                        <p:tgtEl>
                                          <p:spTgt spid="6147">
                                            <p:txEl>
                                              <p:pRg st="3" end="3"/>
                                            </p:txEl>
                                          </p:spTgt>
                                        </p:tgtEl>
                                      </p:cBhvr>
                                      <p:to x="100000" y="90000"/>
                                    </p:animScale>
                                    <p:animScale>
                                      <p:cBhvr>
                                        <p:cTn id="42" dur="166" decel="50000">
                                          <p:stCondLst>
                                            <p:cond delay="1668"/>
                                          </p:stCondLst>
                                        </p:cTn>
                                        <p:tgtEl>
                                          <p:spTgt spid="6147">
                                            <p:txEl>
                                              <p:pRg st="3" end="3"/>
                                            </p:txEl>
                                          </p:spTgt>
                                        </p:tgtEl>
                                      </p:cBhvr>
                                      <p:to x="100000" y="100000"/>
                                    </p:animScale>
                                    <p:animScale>
                                      <p:cBhvr>
                                        <p:cTn id="43" dur="26">
                                          <p:stCondLst>
                                            <p:cond delay="1808"/>
                                          </p:stCondLst>
                                        </p:cTn>
                                        <p:tgtEl>
                                          <p:spTgt spid="6147">
                                            <p:txEl>
                                              <p:pRg st="3" end="3"/>
                                            </p:txEl>
                                          </p:spTgt>
                                        </p:tgtEl>
                                      </p:cBhvr>
                                      <p:to x="100000" y="95000"/>
                                    </p:animScale>
                                    <p:animScale>
                                      <p:cBhvr>
                                        <p:cTn id="44" dur="166" decel="50000">
                                          <p:stCondLst>
                                            <p:cond delay="1834"/>
                                          </p:stCondLst>
                                        </p:cTn>
                                        <p:tgtEl>
                                          <p:spTgt spid="6147">
                                            <p:txEl>
                                              <p:pRg st="3" end="3"/>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6147">
                                            <p:txEl>
                                              <p:pRg st="4" end="4"/>
                                            </p:txEl>
                                          </p:spTgt>
                                        </p:tgtEl>
                                        <p:attrNameLst>
                                          <p:attrName>style.visibility</p:attrName>
                                        </p:attrNameLst>
                                      </p:cBhvr>
                                      <p:to>
                                        <p:strVal val="visible"/>
                                      </p:to>
                                    </p:set>
                                    <p:animEffect transition="in" filter="wipe(down)">
                                      <p:cBhvr>
                                        <p:cTn id="49" dur="580">
                                          <p:stCondLst>
                                            <p:cond delay="0"/>
                                          </p:stCondLst>
                                        </p:cTn>
                                        <p:tgtEl>
                                          <p:spTgt spid="6147">
                                            <p:txEl>
                                              <p:pRg st="4" end="4"/>
                                            </p:txEl>
                                          </p:spTgt>
                                        </p:tgtEl>
                                      </p:cBhvr>
                                    </p:animEffect>
                                    <p:anim calcmode="lin" valueType="num">
                                      <p:cBhvr>
                                        <p:cTn id="50" dur="1822" tmFilter="0,0; 0.14,0.36; 0.43,0.73; 0.71,0.91; 1.0,1.0">
                                          <p:stCondLst>
                                            <p:cond delay="0"/>
                                          </p:stCondLst>
                                        </p:cTn>
                                        <p:tgtEl>
                                          <p:spTgt spid="6147">
                                            <p:txEl>
                                              <p:pRg st="4" end="4"/>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6147">
                                            <p:txEl>
                                              <p:pRg st="4" end="4"/>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6147">
                                            <p:txEl>
                                              <p:pRg st="4" end="4"/>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6147">
                                            <p:txEl>
                                              <p:pRg st="4" end="4"/>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6147">
                                            <p:txEl>
                                              <p:pRg st="4" end="4"/>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6147">
                                            <p:txEl>
                                              <p:pRg st="4" end="4"/>
                                            </p:txEl>
                                          </p:spTgt>
                                        </p:tgtEl>
                                      </p:cBhvr>
                                      <p:to x="100000" y="60000"/>
                                    </p:animScale>
                                    <p:animScale>
                                      <p:cBhvr>
                                        <p:cTn id="56" dur="166" decel="50000">
                                          <p:stCondLst>
                                            <p:cond delay="676"/>
                                          </p:stCondLst>
                                        </p:cTn>
                                        <p:tgtEl>
                                          <p:spTgt spid="6147">
                                            <p:txEl>
                                              <p:pRg st="4" end="4"/>
                                            </p:txEl>
                                          </p:spTgt>
                                        </p:tgtEl>
                                      </p:cBhvr>
                                      <p:to x="100000" y="100000"/>
                                    </p:animScale>
                                    <p:animScale>
                                      <p:cBhvr>
                                        <p:cTn id="57" dur="26">
                                          <p:stCondLst>
                                            <p:cond delay="1312"/>
                                          </p:stCondLst>
                                        </p:cTn>
                                        <p:tgtEl>
                                          <p:spTgt spid="6147">
                                            <p:txEl>
                                              <p:pRg st="4" end="4"/>
                                            </p:txEl>
                                          </p:spTgt>
                                        </p:tgtEl>
                                      </p:cBhvr>
                                      <p:to x="100000" y="80000"/>
                                    </p:animScale>
                                    <p:animScale>
                                      <p:cBhvr>
                                        <p:cTn id="58" dur="166" decel="50000">
                                          <p:stCondLst>
                                            <p:cond delay="1338"/>
                                          </p:stCondLst>
                                        </p:cTn>
                                        <p:tgtEl>
                                          <p:spTgt spid="6147">
                                            <p:txEl>
                                              <p:pRg st="4" end="4"/>
                                            </p:txEl>
                                          </p:spTgt>
                                        </p:tgtEl>
                                      </p:cBhvr>
                                      <p:to x="100000" y="100000"/>
                                    </p:animScale>
                                    <p:animScale>
                                      <p:cBhvr>
                                        <p:cTn id="59" dur="26">
                                          <p:stCondLst>
                                            <p:cond delay="1642"/>
                                          </p:stCondLst>
                                        </p:cTn>
                                        <p:tgtEl>
                                          <p:spTgt spid="6147">
                                            <p:txEl>
                                              <p:pRg st="4" end="4"/>
                                            </p:txEl>
                                          </p:spTgt>
                                        </p:tgtEl>
                                      </p:cBhvr>
                                      <p:to x="100000" y="90000"/>
                                    </p:animScale>
                                    <p:animScale>
                                      <p:cBhvr>
                                        <p:cTn id="60" dur="166" decel="50000">
                                          <p:stCondLst>
                                            <p:cond delay="1668"/>
                                          </p:stCondLst>
                                        </p:cTn>
                                        <p:tgtEl>
                                          <p:spTgt spid="6147">
                                            <p:txEl>
                                              <p:pRg st="4" end="4"/>
                                            </p:txEl>
                                          </p:spTgt>
                                        </p:tgtEl>
                                      </p:cBhvr>
                                      <p:to x="100000" y="100000"/>
                                    </p:animScale>
                                    <p:animScale>
                                      <p:cBhvr>
                                        <p:cTn id="61" dur="26">
                                          <p:stCondLst>
                                            <p:cond delay="1808"/>
                                          </p:stCondLst>
                                        </p:cTn>
                                        <p:tgtEl>
                                          <p:spTgt spid="6147">
                                            <p:txEl>
                                              <p:pRg st="4" end="4"/>
                                            </p:txEl>
                                          </p:spTgt>
                                        </p:tgtEl>
                                      </p:cBhvr>
                                      <p:to x="100000" y="95000"/>
                                    </p:animScale>
                                    <p:animScale>
                                      <p:cBhvr>
                                        <p:cTn id="62" dur="166" decel="50000">
                                          <p:stCondLst>
                                            <p:cond delay="1834"/>
                                          </p:stCondLst>
                                        </p:cTn>
                                        <p:tgtEl>
                                          <p:spTgt spid="6147">
                                            <p:txEl>
                                              <p:pRg st="4" end="4"/>
                                            </p:tx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6147">
                                            <p:txEl>
                                              <p:pRg st="5" end="5"/>
                                            </p:txEl>
                                          </p:spTgt>
                                        </p:tgtEl>
                                        <p:attrNameLst>
                                          <p:attrName>style.visibility</p:attrName>
                                        </p:attrNameLst>
                                      </p:cBhvr>
                                      <p:to>
                                        <p:strVal val="visible"/>
                                      </p:to>
                                    </p:set>
                                    <p:animEffect transition="in" filter="wipe(down)">
                                      <p:cBhvr>
                                        <p:cTn id="67" dur="580">
                                          <p:stCondLst>
                                            <p:cond delay="0"/>
                                          </p:stCondLst>
                                        </p:cTn>
                                        <p:tgtEl>
                                          <p:spTgt spid="6147">
                                            <p:txEl>
                                              <p:pRg st="5" end="5"/>
                                            </p:txEl>
                                          </p:spTgt>
                                        </p:tgtEl>
                                      </p:cBhvr>
                                    </p:animEffect>
                                    <p:anim calcmode="lin" valueType="num">
                                      <p:cBhvr>
                                        <p:cTn id="68" dur="1822" tmFilter="0,0; 0.14,0.36; 0.43,0.73; 0.71,0.91; 1.0,1.0">
                                          <p:stCondLst>
                                            <p:cond delay="0"/>
                                          </p:stCondLst>
                                        </p:cTn>
                                        <p:tgtEl>
                                          <p:spTgt spid="6147">
                                            <p:txEl>
                                              <p:pRg st="5" end="5"/>
                                            </p:tx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6147">
                                            <p:txEl>
                                              <p:pRg st="5" end="5"/>
                                            </p:tx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6147">
                                            <p:txEl>
                                              <p:pRg st="5" end="5"/>
                                            </p:tx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6147">
                                            <p:txEl>
                                              <p:pRg st="5" end="5"/>
                                            </p:tx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6147">
                                            <p:txEl>
                                              <p:pRg st="5" end="5"/>
                                            </p:tx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6147">
                                            <p:txEl>
                                              <p:pRg st="5" end="5"/>
                                            </p:txEl>
                                          </p:spTgt>
                                        </p:tgtEl>
                                      </p:cBhvr>
                                      <p:to x="100000" y="60000"/>
                                    </p:animScale>
                                    <p:animScale>
                                      <p:cBhvr>
                                        <p:cTn id="74" dur="166" decel="50000">
                                          <p:stCondLst>
                                            <p:cond delay="676"/>
                                          </p:stCondLst>
                                        </p:cTn>
                                        <p:tgtEl>
                                          <p:spTgt spid="6147">
                                            <p:txEl>
                                              <p:pRg st="5" end="5"/>
                                            </p:txEl>
                                          </p:spTgt>
                                        </p:tgtEl>
                                      </p:cBhvr>
                                      <p:to x="100000" y="100000"/>
                                    </p:animScale>
                                    <p:animScale>
                                      <p:cBhvr>
                                        <p:cTn id="75" dur="26">
                                          <p:stCondLst>
                                            <p:cond delay="1312"/>
                                          </p:stCondLst>
                                        </p:cTn>
                                        <p:tgtEl>
                                          <p:spTgt spid="6147">
                                            <p:txEl>
                                              <p:pRg st="5" end="5"/>
                                            </p:txEl>
                                          </p:spTgt>
                                        </p:tgtEl>
                                      </p:cBhvr>
                                      <p:to x="100000" y="80000"/>
                                    </p:animScale>
                                    <p:animScale>
                                      <p:cBhvr>
                                        <p:cTn id="76" dur="166" decel="50000">
                                          <p:stCondLst>
                                            <p:cond delay="1338"/>
                                          </p:stCondLst>
                                        </p:cTn>
                                        <p:tgtEl>
                                          <p:spTgt spid="6147">
                                            <p:txEl>
                                              <p:pRg st="5" end="5"/>
                                            </p:txEl>
                                          </p:spTgt>
                                        </p:tgtEl>
                                      </p:cBhvr>
                                      <p:to x="100000" y="100000"/>
                                    </p:animScale>
                                    <p:animScale>
                                      <p:cBhvr>
                                        <p:cTn id="77" dur="26">
                                          <p:stCondLst>
                                            <p:cond delay="1642"/>
                                          </p:stCondLst>
                                        </p:cTn>
                                        <p:tgtEl>
                                          <p:spTgt spid="6147">
                                            <p:txEl>
                                              <p:pRg st="5" end="5"/>
                                            </p:txEl>
                                          </p:spTgt>
                                        </p:tgtEl>
                                      </p:cBhvr>
                                      <p:to x="100000" y="90000"/>
                                    </p:animScale>
                                    <p:animScale>
                                      <p:cBhvr>
                                        <p:cTn id="78" dur="166" decel="50000">
                                          <p:stCondLst>
                                            <p:cond delay="1668"/>
                                          </p:stCondLst>
                                        </p:cTn>
                                        <p:tgtEl>
                                          <p:spTgt spid="6147">
                                            <p:txEl>
                                              <p:pRg st="5" end="5"/>
                                            </p:txEl>
                                          </p:spTgt>
                                        </p:tgtEl>
                                      </p:cBhvr>
                                      <p:to x="100000" y="100000"/>
                                    </p:animScale>
                                    <p:animScale>
                                      <p:cBhvr>
                                        <p:cTn id="79" dur="26">
                                          <p:stCondLst>
                                            <p:cond delay="1808"/>
                                          </p:stCondLst>
                                        </p:cTn>
                                        <p:tgtEl>
                                          <p:spTgt spid="6147">
                                            <p:txEl>
                                              <p:pRg st="5" end="5"/>
                                            </p:txEl>
                                          </p:spTgt>
                                        </p:tgtEl>
                                      </p:cBhvr>
                                      <p:to x="100000" y="95000"/>
                                    </p:animScale>
                                    <p:animScale>
                                      <p:cBhvr>
                                        <p:cTn id="80" dur="166" decel="50000">
                                          <p:stCondLst>
                                            <p:cond delay="1834"/>
                                          </p:stCondLst>
                                        </p:cTn>
                                        <p:tgtEl>
                                          <p:spTgt spid="6147">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11560" y="3850737"/>
            <a:ext cx="2857500" cy="2857500"/>
          </a:xfrm>
          <a:prstGeom prst="rect">
            <a:avLst/>
          </a:prstGeom>
        </p:spPr>
      </p:pic>
      <p:sp>
        <p:nvSpPr>
          <p:cNvPr id="7170" name="Title 1"/>
          <p:cNvSpPr>
            <a:spLocks noGrp="1"/>
          </p:cNvSpPr>
          <p:nvPr>
            <p:ph type="title"/>
          </p:nvPr>
        </p:nvSpPr>
        <p:spPr/>
        <p:txBody>
          <a:bodyPr/>
          <a:lstStyle/>
          <a:p>
            <a:pPr eaLnBrk="1" hangingPunct="1"/>
            <a:r>
              <a:rPr lang="en-US" sz="3600" b="1" smtClean="0">
                <a:latin typeface="Times New Roman" pitchFamily="18" charset="0"/>
                <a:cs typeface="Times New Roman" pitchFamily="18" charset="0"/>
              </a:rPr>
              <a:t>CNTD </a:t>
            </a:r>
            <a:r>
              <a:rPr lang="en-US" sz="3600" b="1" err="1" smtClean="0">
                <a:latin typeface="Times New Roman" pitchFamily="18" charset="0"/>
                <a:cs typeface="Times New Roman" pitchFamily="18" charset="0"/>
              </a:rPr>
              <a:t>Mới</a:t>
            </a:r>
            <a:r>
              <a:rPr lang="en-US" sz="3600" b="1" smtClean="0">
                <a:latin typeface="Times New Roman" pitchFamily="18" charset="0"/>
                <a:cs typeface="Times New Roman" pitchFamily="18" charset="0"/>
              </a:rPr>
              <a:t> Ở </a:t>
            </a:r>
            <a:r>
              <a:rPr lang="en-US" sz="3600" b="1" err="1" smtClean="0">
                <a:latin typeface="Times New Roman" pitchFamily="18" charset="0"/>
                <a:cs typeface="Times New Roman" pitchFamily="18" charset="0"/>
              </a:rPr>
              <a:t>Mĩ</a:t>
            </a:r>
            <a:r>
              <a:rPr lang="en-US" sz="3600" b="1" smtClean="0">
                <a:latin typeface="Times New Roman" pitchFamily="18" charset="0"/>
                <a:cs typeface="Times New Roman" pitchFamily="18" charset="0"/>
              </a:rPr>
              <a:t> – </a:t>
            </a:r>
            <a:r>
              <a:rPr lang="en-US" sz="3600" b="1" err="1" smtClean="0">
                <a:latin typeface="Times New Roman" pitchFamily="18" charset="0"/>
                <a:cs typeface="Times New Roman" pitchFamily="18" charset="0"/>
              </a:rPr>
              <a:t>Các</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Chính</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Sách</a:t>
            </a:r>
            <a:endParaRPr lang="en-US" sz="3600" b="1" smtClean="0">
              <a:latin typeface="Times New Roman" pitchFamily="18" charset="0"/>
              <a:cs typeface="Times New Roman" pitchFamily="18" charset="0"/>
            </a:endParaRPr>
          </a:p>
        </p:txBody>
      </p:sp>
      <p:pic>
        <p:nvPicPr>
          <p:cNvPr id="2" name="Picture 1"/>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5785867" y="1051169"/>
            <a:ext cx="3003343" cy="2593855"/>
          </a:xfrm>
          <a:prstGeom prst="rect">
            <a:avLst/>
          </a:prstGeom>
        </p:spPr>
      </p:pic>
      <p:sp>
        <p:nvSpPr>
          <p:cNvPr id="7171" name="Content Placeholder 2"/>
          <p:cNvSpPr>
            <a:spLocks noGrp="1"/>
          </p:cNvSpPr>
          <p:nvPr>
            <p:ph idx="1"/>
          </p:nvPr>
        </p:nvSpPr>
        <p:spPr>
          <a:xfrm>
            <a:off x="457200" y="1600200"/>
            <a:ext cx="8229600" cy="3810000"/>
          </a:xfrm>
        </p:spPr>
        <p:txBody>
          <a:bodyPr/>
          <a:lstStyle/>
          <a:p>
            <a:pPr eaLnBrk="1" hangingPunct="1"/>
            <a:r>
              <a:rPr lang="en-US" err="1" smtClean="0">
                <a:latin typeface="Times New Roman" pitchFamily="18" charset="0"/>
                <a:cs typeface="Times New Roman" pitchFamily="18" charset="0"/>
              </a:rPr>
              <a:t>Cải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cách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thuế</a:t>
            </a:r>
            <a:endParaRPr lang="en-US" smtClean="0">
              <a:latin typeface="Times New Roman" pitchFamily="18" charset="0"/>
              <a:cs typeface="Times New Roman" pitchFamily="18" charset="0"/>
            </a:endParaRPr>
          </a:p>
          <a:p>
            <a:pPr eaLnBrk="1" hangingPunct="1"/>
            <a:r>
              <a:rPr lang="en-US" err="1" smtClean="0">
                <a:latin typeface="Times New Roman" pitchFamily="18" charset="0"/>
                <a:cs typeface="Times New Roman" pitchFamily="18" charset="0"/>
              </a:rPr>
              <a:t>Thả</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nổi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lãi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suất</a:t>
            </a:r>
            <a:endParaRPr lang="en-US" smtClean="0">
              <a:latin typeface="Times New Roman" pitchFamily="18" charset="0"/>
              <a:cs typeface="Times New Roman" pitchFamily="18" charset="0"/>
            </a:endParaRPr>
          </a:p>
          <a:p>
            <a:pPr eaLnBrk="1" hangingPunct="1"/>
            <a:r>
              <a:rPr lang="en-US" err="1" smtClean="0">
                <a:latin typeface="Times New Roman" pitchFamily="18" charset="0"/>
                <a:cs typeface="Times New Roman" pitchFamily="18" charset="0"/>
              </a:rPr>
              <a:t>Để</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tỷ</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giá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hối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đoái</a:t>
            </a:r>
            <a:r>
              <a:rPr lang="en-US" smtClean="0">
                <a:latin typeface="Times New Roman" pitchFamily="18" charset="0"/>
                <a:cs typeface="Times New Roman" pitchFamily="18" charset="0"/>
              </a:rPr>
              <a:t> ở </a:t>
            </a:r>
            <a:r>
              <a:rPr lang="en-US" err="1" smtClean="0">
                <a:latin typeface="Times New Roman" pitchFamily="18" charset="0"/>
                <a:cs typeface="Times New Roman" pitchFamily="18" charset="0"/>
              </a:rPr>
              <a:t>mức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cạnh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tranh</a:t>
            </a:r>
            <a:endParaRPr lang="en-US" smtClean="0">
              <a:latin typeface="Times New Roman" pitchFamily="18" charset="0"/>
              <a:cs typeface="Times New Roman" pitchFamily="18" charset="0"/>
            </a:endParaRPr>
          </a:p>
          <a:p>
            <a:pPr eaLnBrk="1" hangingPunct="1"/>
            <a:r>
              <a:rPr lang="en-US" err="1" smtClean="0">
                <a:latin typeface="Times New Roman" pitchFamily="18" charset="0"/>
                <a:cs typeface="Times New Roman" pitchFamily="18" charset="0"/>
              </a:rPr>
              <a:t>Cắt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giảm</a:t>
            </a:r>
            <a:r>
              <a:rPr lang="en-US" smtClean="0">
                <a:latin typeface="Times New Roman" pitchFamily="18" charset="0"/>
                <a:cs typeface="Times New Roman" pitchFamily="18" charset="0"/>
              </a:rPr>
              <a:t> chi </a:t>
            </a:r>
            <a:r>
              <a:rPr lang="en-US" err="1" smtClean="0">
                <a:latin typeface="Times New Roman" pitchFamily="18" charset="0"/>
                <a:cs typeface="Times New Roman" pitchFamily="18" charset="0"/>
              </a:rPr>
              <a:t>tiêu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chính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phủ</a:t>
            </a:r>
            <a:endParaRPr lang="en-US" smtClean="0">
              <a:latin typeface="Times New Roman" pitchFamily="18" charset="0"/>
              <a:cs typeface="Times New Roman" pitchFamily="18" charset="0"/>
            </a:endParaRPr>
          </a:p>
        </p:txBody>
      </p:sp>
      <p:pic>
        <p:nvPicPr>
          <p:cNvPr id="4" name="Picture 3"/>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4139952" y="3910892"/>
            <a:ext cx="2571750" cy="2737190"/>
          </a:xfrm>
          <a:prstGeom prst="rect">
            <a:avLst/>
          </a:prstGeom>
        </p:spPr>
      </p:pic>
    </p:spTree>
    <p:extLst>
      <p:ext uri="{BB962C8B-B14F-4D97-AF65-F5344CB8AC3E}">
        <p14:creationId xmlns="" xmlns:p14="http://schemas.microsoft.com/office/powerpoint/2010/main" val="16436441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calcmode="lin" valueType="num">
                                      <p:cBhvr additive="base">
                                        <p:cTn id="12"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7171">
                                            <p:txEl>
                                              <p:pRg st="1" end="1"/>
                                            </p:txEl>
                                          </p:spTgt>
                                        </p:tgtEl>
                                        <p:attrNameLst>
                                          <p:attrName>style.visibility</p:attrName>
                                        </p:attrNameLst>
                                      </p:cBhvr>
                                      <p:to>
                                        <p:strVal val="visible"/>
                                      </p:to>
                                    </p:set>
                                    <p:animEffect transition="in" filter="barn(inVertical)">
                                      <p:cBhvr>
                                        <p:cTn id="25" dur="500"/>
                                        <p:tgtEl>
                                          <p:spTgt spid="7171">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barn(inVertical)">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171">
                                            <p:txEl>
                                              <p:pRg st="2" end="2"/>
                                            </p:txEl>
                                          </p:spTgt>
                                        </p:tgtEl>
                                        <p:attrNameLst>
                                          <p:attrName>style.visibility</p:attrName>
                                        </p:attrNameLst>
                                      </p:cBhvr>
                                      <p:to>
                                        <p:strVal val="visible"/>
                                      </p:to>
                                    </p:set>
                                    <p:animEffect transition="in" filter="fade">
                                      <p:cBhvr>
                                        <p:cTn id="35" dur="1000"/>
                                        <p:tgtEl>
                                          <p:spTgt spid="7171">
                                            <p:txEl>
                                              <p:pRg st="2" end="2"/>
                                            </p:txEl>
                                          </p:spTgt>
                                        </p:tgtEl>
                                      </p:cBhvr>
                                    </p:animEffect>
                                    <p:anim calcmode="lin" valueType="num">
                                      <p:cBhvr>
                                        <p:cTn id="36"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7171">
                                            <p:txEl>
                                              <p:pRg st="3" end="3"/>
                                            </p:txEl>
                                          </p:spTgt>
                                        </p:tgtEl>
                                        <p:attrNameLst>
                                          <p:attrName>style.visibility</p:attrName>
                                        </p:attrNameLst>
                                      </p:cBhvr>
                                      <p:to>
                                        <p:strVal val="visible"/>
                                      </p:to>
                                    </p:set>
                                    <p:animEffect transition="in" filter="wipe(down)">
                                      <p:cBhvr>
                                        <p:cTn id="49"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3600" b="1" smtClean="0">
                <a:latin typeface="Times New Roman" pitchFamily="18" charset="0"/>
                <a:cs typeface="Times New Roman" pitchFamily="18" charset="0"/>
              </a:rPr>
              <a:t>CNTD </a:t>
            </a:r>
            <a:r>
              <a:rPr lang="en-US" sz="3600" b="1" err="1" smtClean="0">
                <a:latin typeface="Times New Roman" pitchFamily="18" charset="0"/>
                <a:cs typeface="Times New Roman" pitchFamily="18" charset="0"/>
              </a:rPr>
              <a:t>Mới</a:t>
            </a:r>
            <a:r>
              <a:rPr lang="en-US" sz="3600" b="1" smtClean="0">
                <a:latin typeface="Times New Roman" pitchFamily="18" charset="0"/>
                <a:cs typeface="Times New Roman" pitchFamily="18" charset="0"/>
              </a:rPr>
              <a:t> Ở </a:t>
            </a:r>
            <a:r>
              <a:rPr lang="en-US" sz="3600" b="1" err="1" smtClean="0">
                <a:latin typeface="Times New Roman" pitchFamily="18" charset="0"/>
                <a:cs typeface="Times New Roman" pitchFamily="18" charset="0"/>
              </a:rPr>
              <a:t>Mĩ</a:t>
            </a:r>
            <a:r>
              <a:rPr lang="en-US" sz="3600" b="1" smtClean="0">
                <a:latin typeface="Times New Roman" pitchFamily="18" charset="0"/>
                <a:cs typeface="Times New Roman" pitchFamily="18" charset="0"/>
              </a:rPr>
              <a:t> – </a:t>
            </a:r>
            <a:r>
              <a:rPr lang="en-US" sz="3600" b="1" err="1" smtClean="0">
                <a:latin typeface="Times New Roman" pitchFamily="18" charset="0"/>
                <a:cs typeface="Times New Roman" pitchFamily="18" charset="0"/>
              </a:rPr>
              <a:t>Các</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Vấn</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Đề</a:t>
            </a:r>
            <a:endParaRPr lang="en-US" sz="3600" b="1" smtClean="0">
              <a:latin typeface="Times New Roman" pitchFamily="18" charset="0"/>
              <a:cs typeface="Times New Roman" pitchFamily="18" charset="0"/>
            </a:endParaRPr>
          </a:p>
        </p:txBody>
      </p:sp>
      <p:sp>
        <p:nvSpPr>
          <p:cNvPr id="3" name="Content Placeholder 2"/>
          <p:cNvSpPr>
            <a:spLocks noGrp="1"/>
          </p:cNvSpPr>
          <p:nvPr>
            <p:ph idx="1"/>
          </p:nvPr>
        </p:nvSpPr>
        <p:spPr/>
        <p:txBody>
          <a:bodyPr rtlCol="0">
            <a:normAutofit fontScale="85000" lnSpcReduction="10000"/>
          </a:bodyPr>
          <a:lstStyle/>
          <a:p>
            <a:pPr eaLnBrk="1" fontAlgn="auto" hangingPunct="1">
              <a:lnSpc>
                <a:spcPct val="110000"/>
              </a:lnSpc>
              <a:spcBef>
                <a:spcPts val="2400"/>
              </a:spcBef>
              <a:spcAft>
                <a:spcPts val="0"/>
              </a:spcAft>
              <a:buFont typeface="Arial" pitchFamily="34" charset="0"/>
              <a:buChar char="•"/>
              <a:defRPr/>
            </a:pPr>
            <a:r>
              <a:rPr lang="en-US" err="1" smtClean="0">
                <a:latin typeface="Times New Roman" pitchFamily="18" charset="0"/>
                <a:cs typeface="Times New Roman" pitchFamily="18" charset="0"/>
              </a:rPr>
              <a:t>Gieo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ảo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tưởng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rằng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lợi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ích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tầng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lớp</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dân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cư</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trung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bình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được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bảo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vệ</a:t>
            </a:r>
            <a:endParaRPr lang="en-US" smtClean="0">
              <a:latin typeface="Times New Roman" pitchFamily="18" charset="0"/>
              <a:cs typeface="Times New Roman" pitchFamily="18" charset="0"/>
            </a:endParaRPr>
          </a:p>
          <a:p>
            <a:pPr marL="0" indent="0" eaLnBrk="1" fontAlgn="auto" hangingPunct="1">
              <a:lnSpc>
                <a:spcPct val="110000"/>
              </a:lnSpc>
              <a:spcBef>
                <a:spcPts val="2400"/>
              </a:spcBef>
              <a:spcAft>
                <a:spcPts val="0"/>
              </a:spcAft>
              <a:buFont typeface="Arial" charset="0"/>
              <a:buNone/>
              <a:defRPr/>
            </a:pPr>
            <a:r>
              <a:rPr lang="en-US" smtClean="0">
                <a:latin typeface="Times New Roman" pitchFamily="18" charset="0"/>
                <a:cs typeface="Times New Roman" pitchFamily="18" charset="0"/>
              </a:rPr>
              <a:t>	=&gt;</a:t>
            </a:r>
            <a:r>
              <a:rPr lang="en-US" err="1" smtClean="0">
                <a:latin typeface="Times New Roman" pitchFamily="18" charset="0"/>
                <a:cs typeface="Times New Roman" pitchFamily="18" charset="0"/>
              </a:rPr>
              <a:t>Bảo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vệ</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lợi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ích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tư</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bản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độc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quyền</a:t>
            </a:r>
            <a:endParaRPr lang="en-US" smtClean="0">
              <a:latin typeface="Times New Roman" pitchFamily="18" charset="0"/>
              <a:cs typeface="Times New Roman" pitchFamily="18" charset="0"/>
            </a:endParaRPr>
          </a:p>
          <a:p>
            <a:pPr eaLnBrk="1" fontAlgn="auto" hangingPunct="1">
              <a:lnSpc>
                <a:spcPct val="110000"/>
              </a:lnSpc>
              <a:spcBef>
                <a:spcPts val="2400"/>
              </a:spcBef>
              <a:spcAft>
                <a:spcPts val="0"/>
              </a:spcAft>
              <a:buFont typeface="Arial" pitchFamily="34" charset="0"/>
              <a:buChar char="•"/>
              <a:defRPr/>
            </a:pPr>
            <a:r>
              <a:rPr lang="en-US" err="1" smtClean="0">
                <a:latin typeface="Times New Roman" pitchFamily="18" charset="0"/>
                <a:cs typeface="Times New Roman" pitchFamily="18" charset="0"/>
              </a:rPr>
              <a:t>Khôi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phục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niềm</a:t>
            </a:r>
            <a:r>
              <a:rPr lang="en-US" smtClean="0">
                <a:latin typeface="Times New Roman" pitchFamily="18" charset="0"/>
                <a:cs typeface="Times New Roman" pitchFamily="18" charset="0"/>
              </a:rPr>
              <a:t> tin </a:t>
            </a:r>
            <a:r>
              <a:rPr lang="en-US" err="1" smtClean="0">
                <a:latin typeface="Times New Roman" pitchFamily="18" charset="0"/>
                <a:cs typeface="Times New Roman" pitchFamily="18" charset="0"/>
              </a:rPr>
              <a:t>về</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khả</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năng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phát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triển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CNTB “</a:t>
            </a:r>
            <a:r>
              <a:rPr lang="en-US" err="1" smtClean="0">
                <a:latin typeface="Times New Roman" pitchFamily="18" charset="0"/>
                <a:cs typeface="Times New Roman" pitchFamily="18" charset="0"/>
              </a:rPr>
              <a:t>cổ</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điển</a:t>
            </a:r>
            <a:r>
              <a:rPr lang="en-US" smtClean="0">
                <a:latin typeface="Times New Roman" pitchFamily="18" charset="0"/>
                <a:cs typeface="Times New Roman" pitchFamily="18" charset="0"/>
              </a:rPr>
              <a:t>”</a:t>
            </a:r>
          </a:p>
          <a:p>
            <a:pPr marL="914400" indent="-914400" eaLnBrk="1" fontAlgn="auto" hangingPunct="1">
              <a:lnSpc>
                <a:spcPct val="110000"/>
              </a:lnSpc>
              <a:spcBef>
                <a:spcPts val="2400"/>
              </a:spcBef>
              <a:spcAft>
                <a:spcPts val="0"/>
              </a:spcAft>
              <a:buFont typeface="Arial" charset="0"/>
              <a:buNone/>
              <a:defRPr/>
            </a:pPr>
            <a:r>
              <a:rPr lang="en-US" smtClean="0">
                <a:latin typeface="Times New Roman" pitchFamily="18" charset="0"/>
                <a:cs typeface="Times New Roman" pitchFamily="18" charset="0"/>
              </a:rPr>
              <a:t>	=&gt;</a:t>
            </a:r>
            <a:r>
              <a:rPr lang="en-US" err="1" smtClean="0">
                <a:latin typeface="Times New Roman" pitchFamily="18" charset="0"/>
                <a:cs typeface="Times New Roman" pitchFamily="18" charset="0"/>
              </a:rPr>
              <a:t>Khủng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hoảng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năm</a:t>
            </a:r>
            <a:r>
              <a:rPr lang="en-US" smtClean="0">
                <a:latin typeface="Times New Roman" pitchFamily="18" charset="0"/>
                <a:cs typeface="Times New Roman" pitchFamily="18" charset="0"/>
              </a:rPr>
              <a:t> 2008 do bong </a:t>
            </a:r>
            <a:r>
              <a:rPr lang="en-US" err="1" smtClean="0">
                <a:latin typeface="Times New Roman" pitchFamily="18" charset="0"/>
                <a:cs typeface="Times New Roman" pitchFamily="18" charset="0"/>
              </a:rPr>
              <a:t>bóng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nhà</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đất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khoảng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tín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dụng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bất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ổn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và</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sự</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yếu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kém</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hệ</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thống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tài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chính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ngân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hàng</a:t>
            </a:r>
            <a:r>
              <a:rPr lang="en-US" smtClean="0">
                <a:latin typeface="Times New Roman" pitchFamily="18" charset="0"/>
                <a:cs typeface="Times New Roman" pitchFamily="18" charset="0"/>
              </a:rPr>
              <a:t> ở </a:t>
            </a:r>
            <a:r>
              <a:rPr lang="en-US" err="1" smtClean="0">
                <a:latin typeface="Times New Roman" pitchFamily="18" charset="0"/>
                <a:cs typeface="Times New Roman" pitchFamily="18" charset="0"/>
              </a:rPr>
              <a:t>Mĩ</a:t>
            </a:r>
            <a:endParaRPr lang="en-US"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136139313"/>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Effect transition="in" filter="wipe(down)">
                                      <p:cBhvr>
                                        <p:cTn id="49" dur="580">
                                          <p:stCondLst>
                                            <p:cond delay="0"/>
                                          </p:stCondLst>
                                        </p:cTn>
                                        <p:tgtEl>
                                          <p:spTgt spid="3">
                                            <p:txEl>
                                              <p:pRg st="2" end="2"/>
                                            </p:txEl>
                                          </p:spTgt>
                                        </p:tgtEl>
                                      </p:cBhvr>
                                    </p:animEffect>
                                    <p:anim calcmode="lin" valueType="num">
                                      <p:cBhvr>
                                        <p:cTn id="5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3">
                                            <p:txEl>
                                              <p:pRg st="2" end="2"/>
                                            </p:txEl>
                                          </p:spTgt>
                                        </p:tgtEl>
                                      </p:cBhvr>
                                      <p:to x="100000" y="60000"/>
                                    </p:animScale>
                                    <p:animScale>
                                      <p:cBhvr>
                                        <p:cTn id="56" dur="166" decel="50000">
                                          <p:stCondLst>
                                            <p:cond delay="676"/>
                                          </p:stCondLst>
                                        </p:cTn>
                                        <p:tgtEl>
                                          <p:spTgt spid="3">
                                            <p:txEl>
                                              <p:pRg st="2" end="2"/>
                                            </p:txEl>
                                          </p:spTgt>
                                        </p:tgtEl>
                                      </p:cBhvr>
                                      <p:to x="100000" y="100000"/>
                                    </p:animScale>
                                    <p:animScale>
                                      <p:cBhvr>
                                        <p:cTn id="57" dur="26">
                                          <p:stCondLst>
                                            <p:cond delay="1312"/>
                                          </p:stCondLst>
                                        </p:cTn>
                                        <p:tgtEl>
                                          <p:spTgt spid="3">
                                            <p:txEl>
                                              <p:pRg st="2" end="2"/>
                                            </p:txEl>
                                          </p:spTgt>
                                        </p:tgtEl>
                                      </p:cBhvr>
                                      <p:to x="100000" y="80000"/>
                                    </p:animScale>
                                    <p:animScale>
                                      <p:cBhvr>
                                        <p:cTn id="58" dur="166" decel="50000">
                                          <p:stCondLst>
                                            <p:cond delay="1338"/>
                                          </p:stCondLst>
                                        </p:cTn>
                                        <p:tgtEl>
                                          <p:spTgt spid="3">
                                            <p:txEl>
                                              <p:pRg st="2" end="2"/>
                                            </p:txEl>
                                          </p:spTgt>
                                        </p:tgtEl>
                                      </p:cBhvr>
                                      <p:to x="100000" y="100000"/>
                                    </p:animScale>
                                    <p:animScale>
                                      <p:cBhvr>
                                        <p:cTn id="59" dur="26">
                                          <p:stCondLst>
                                            <p:cond delay="1642"/>
                                          </p:stCondLst>
                                        </p:cTn>
                                        <p:tgtEl>
                                          <p:spTgt spid="3">
                                            <p:txEl>
                                              <p:pRg st="2" end="2"/>
                                            </p:txEl>
                                          </p:spTgt>
                                        </p:tgtEl>
                                      </p:cBhvr>
                                      <p:to x="100000" y="90000"/>
                                    </p:animScale>
                                    <p:animScale>
                                      <p:cBhvr>
                                        <p:cTn id="60" dur="166" decel="50000">
                                          <p:stCondLst>
                                            <p:cond delay="1668"/>
                                          </p:stCondLst>
                                        </p:cTn>
                                        <p:tgtEl>
                                          <p:spTgt spid="3">
                                            <p:txEl>
                                              <p:pRg st="2" end="2"/>
                                            </p:txEl>
                                          </p:spTgt>
                                        </p:tgtEl>
                                      </p:cBhvr>
                                      <p:to x="100000" y="100000"/>
                                    </p:animScale>
                                    <p:animScale>
                                      <p:cBhvr>
                                        <p:cTn id="61" dur="26">
                                          <p:stCondLst>
                                            <p:cond delay="1808"/>
                                          </p:stCondLst>
                                        </p:cTn>
                                        <p:tgtEl>
                                          <p:spTgt spid="3">
                                            <p:txEl>
                                              <p:pRg st="2" end="2"/>
                                            </p:txEl>
                                          </p:spTgt>
                                        </p:tgtEl>
                                      </p:cBhvr>
                                      <p:to x="100000" y="95000"/>
                                    </p:animScale>
                                    <p:animScale>
                                      <p:cBhvr>
                                        <p:cTn id="62" dur="166" decel="50000">
                                          <p:stCondLst>
                                            <p:cond delay="1834"/>
                                          </p:stCondLst>
                                        </p:cTn>
                                        <p:tgtEl>
                                          <p:spTgt spid="3">
                                            <p:txEl>
                                              <p:pRg st="2" end="2"/>
                                            </p:tx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animEffect transition="in" filter="wipe(down)">
                                      <p:cBhvr>
                                        <p:cTn id="67" dur="580">
                                          <p:stCondLst>
                                            <p:cond delay="0"/>
                                          </p:stCondLst>
                                        </p:cTn>
                                        <p:tgtEl>
                                          <p:spTgt spid="3">
                                            <p:txEl>
                                              <p:pRg st="3" end="3"/>
                                            </p:txEl>
                                          </p:spTgt>
                                        </p:tgtEl>
                                      </p:cBhvr>
                                    </p:animEffect>
                                    <p:anim calcmode="lin" valueType="num">
                                      <p:cBhvr>
                                        <p:cTn id="6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3">
                                            <p:txEl>
                                              <p:pRg st="3" end="3"/>
                                            </p:txEl>
                                          </p:spTgt>
                                        </p:tgtEl>
                                      </p:cBhvr>
                                      <p:to x="100000" y="60000"/>
                                    </p:animScale>
                                    <p:animScale>
                                      <p:cBhvr>
                                        <p:cTn id="74" dur="166" decel="50000">
                                          <p:stCondLst>
                                            <p:cond delay="676"/>
                                          </p:stCondLst>
                                        </p:cTn>
                                        <p:tgtEl>
                                          <p:spTgt spid="3">
                                            <p:txEl>
                                              <p:pRg st="3" end="3"/>
                                            </p:txEl>
                                          </p:spTgt>
                                        </p:tgtEl>
                                      </p:cBhvr>
                                      <p:to x="100000" y="100000"/>
                                    </p:animScale>
                                    <p:animScale>
                                      <p:cBhvr>
                                        <p:cTn id="75" dur="26">
                                          <p:stCondLst>
                                            <p:cond delay="1312"/>
                                          </p:stCondLst>
                                        </p:cTn>
                                        <p:tgtEl>
                                          <p:spTgt spid="3">
                                            <p:txEl>
                                              <p:pRg st="3" end="3"/>
                                            </p:txEl>
                                          </p:spTgt>
                                        </p:tgtEl>
                                      </p:cBhvr>
                                      <p:to x="100000" y="80000"/>
                                    </p:animScale>
                                    <p:animScale>
                                      <p:cBhvr>
                                        <p:cTn id="76" dur="166" decel="50000">
                                          <p:stCondLst>
                                            <p:cond delay="1338"/>
                                          </p:stCondLst>
                                        </p:cTn>
                                        <p:tgtEl>
                                          <p:spTgt spid="3">
                                            <p:txEl>
                                              <p:pRg st="3" end="3"/>
                                            </p:txEl>
                                          </p:spTgt>
                                        </p:tgtEl>
                                      </p:cBhvr>
                                      <p:to x="100000" y="100000"/>
                                    </p:animScale>
                                    <p:animScale>
                                      <p:cBhvr>
                                        <p:cTn id="77" dur="26">
                                          <p:stCondLst>
                                            <p:cond delay="1642"/>
                                          </p:stCondLst>
                                        </p:cTn>
                                        <p:tgtEl>
                                          <p:spTgt spid="3">
                                            <p:txEl>
                                              <p:pRg st="3" end="3"/>
                                            </p:txEl>
                                          </p:spTgt>
                                        </p:tgtEl>
                                      </p:cBhvr>
                                      <p:to x="100000" y="90000"/>
                                    </p:animScale>
                                    <p:animScale>
                                      <p:cBhvr>
                                        <p:cTn id="78" dur="166" decel="50000">
                                          <p:stCondLst>
                                            <p:cond delay="1668"/>
                                          </p:stCondLst>
                                        </p:cTn>
                                        <p:tgtEl>
                                          <p:spTgt spid="3">
                                            <p:txEl>
                                              <p:pRg st="3" end="3"/>
                                            </p:txEl>
                                          </p:spTgt>
                                        </p:tgtEl>
                                      </p:cBhvr>
                                      <p:to x="100000" y="100000"/>
                                    </p:animScale>
                                    <p:animScale>
                                      <p:cBhvr>
                                        <p:cTn id="79" dur="26">
                                          <p:stCondLst>
                                            <p:cond delay="1808"/>
                                          </p:stCondLst>
                                        </p:cTn>
                                        <p:tgtEl>
                                          <p:spTgt spid="3">
                                            <p:txEl>
                                              <p:pRg st="3" end="3"/>
                                            </p:txEl>
                                          </p:spTgt>
                                        </p:tgtEl>
                                      </p:cBhvr>
                                      <p:to x="100000" y="95000"/>
                                    </p:animScale>
                                    <p:animScale>
                                      <p:cBhvr>
                                        <p:cTn id="80"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3600" b="1" smtClean="0">
                <a:latin typeface="Times New Roman" pitchFamily="18" charset="0"/>
                <a:cs typeface="Times New Roman" pitchFamily="18" charset="0"/>
              </a:rPr>
              <a:t>CNTD </a:t>
            </a:r>
            <a:r>
              <a:rPr lang="en-US" sz="3600" b="1" err="1" smtClean="0">
                <a:latin typeface="Times New Roman" pitchFamily="18" charset="0"/>
                <a:cs typeface="Times New Roman" pitchFamily="18" charset="0"/>
              </a:rPr>
              <a:t>Mới</a:t>
            </a:r>
            <a:r>
              <a:rPr lang="en-US" sz="3600" b="1" smtClean="0">
                <a:latin typeface="Times New Roman" pitchFamily="18" charset="0"/>
                <a:cs typeface="Times New Roman" pitchFamily="18" charset="0"/>
              </a:rPr>
              <a:t> Ở </a:t>
            </a:r>
            <a:r>
              <a:rPr lang="en-US" sz="3600" b="1" err="1" smtClean="0">
                <a:latin typeface="Times New Roman" pitchFamily="18" charset="0"/>
                <a:cs typeface="Times New Roman" pitchFamily="18" charset="0"/>
              </a:rPr>
              <a:t>Pháp</a:t>
            </a:r>
            <a:endParaRPr lang="en-US" sz="3600" b="1" smtClean="0">
              <a:latin typeface="Times New Roman" pitchFamily="18" charset="0"/>
              <a:cs typeface="Times New Roman" pitchFamily="18" charset="0"/>
            </a:endParaRPr>
          </a:p>
        </p:txBody>
      </p:sp>
      <p:sp>
        <p:nvSpPr>
          <p:cNvPr id="9219" name="Content Placeholder 2"/>
          <p:cNvSpPr>
            <a:spLocks noGrp="1"/>
          </p:cNvSpPr>
          <p:nvPr>
            <p:ph idx="1"/>
          </p:nvPr>
        </p:nvSpPr>
        <p:spPr/>
        <p:txBody>
          <a:bodyPr/>
          <a:lstStyle/>
          <a:p>
            <a:pPr eaLnBrk="1" hangingPunct="1"/>
            <a:r>
              <a:rPr lang="en-US" err="1" smtClean="0">
                <a:latin typeface="Times New Roman" pitchFamily="18" charset="0"/>
                <a:cs typeface="Times New Roman" pitchFamily="18" charset="0"/>
              </a:rPr>
              <a:t>Được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cũng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cố</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vào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những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năm</a:t>
            </a:r>
            <a:r>
              <a:rPr lang="en-US" smtClean="0">
                <a:latin typeface="Times New Roman" pitchFamily="18" charset="0"/>
                <a:cs typeface="Times New Roman" pitchFamily="18" charset="0"/>
              </a:rPr>
              <a:t> 1960 </a:t>
            </a:r>
            <a:r>
              <a:rPr lang="en-US" err="1" smtClean="0">
                <a:latin typeface="Times New Roman" pitchFamily="18" charset="0"/>
                <a:cs typeface="Times New Roman" pitchFamily="18" charset="0"/>
              </a:rPr>
              <a:t>với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tên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gọi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sự</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phục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hồi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cổ</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điển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mới</a:t>
            </a:r>
            <a:r>
              <a:rPr lang="en-US" smtClean="0">
                <a:latin typeface="Times New Roman" pitchFamily="18" charset="0"/>
                <a:cs typeface="Times New Roman" pitchFamily="18" charset="0"/>
              </a:rPr>
              <a:t>”.</a:t>
            </a:r>
          </a:p>
          <a:p>
            <a:pPr eaLnBrk="1" hangingPunct="1"/>
            <a:r>
              <a:rPr lang="en-US" err="1" smtClean="0">
                <a:latin typeface="Times New Roman" pitchFamily="18" charset="0"/>
                <a:cs typeface="Times New Roman" pitchFamily="18" charset="0"/>
              </a:rPr>
              <a:t>Luận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điểm</a:t>
            </a:r>
            <a:r>
              <a:rPr lang="en-US" smtClean="0">
                <a:latin typeface="Times New Roman" pitchFamily="18" charset="0"/>
                <a:cs typeface="Times New Roman" pitchFamily="18" charset="0"/>
              </a:rPr>
              <a:t>:</a:t>
            </a:r>
          </a:p>
          <a:p>
            <a:pPr lvl="1" eaLnBrk="1" hangingPunct="1"/>
            <a:r>
              <a:rPr lang="en-US" err="1" smtClean="0">
                <a:latin typeface="Times New Roman" pitchFamily="18" charset="0"/>
                <a:cs typeface="Times New Roman" pitchFamily="18" charset="0"/>
              </a:rPr>
              <a:t>Các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trò</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chơi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tự</a:t>
            </a:r>
            <a:r>
              <a:rPr lang="en-US" smtClean="0">
                <a:latin typeface="Times New Roman" pitchFamily="18" charset="0"/>
                <a:cs typeface="Times New Roman" pitchFamily="18" charset="0"/>
              </a:rPr>
              <a:t> do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lực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lượng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thị</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trường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có</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hy</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vọng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hơn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hoạch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hóa</a:t>
            </a:r>
            <a:endParaRPr lang="en-US" smtClean="0">
              <a:latin typeface="Times New Roman" pitchFamily="18" charset="0"/>
              <a:cs typeface="Times New Roman" pitchFamily="18" charset="0"/>
            </a:endParaRPr>
          </a:p>
          <a:p>
            <a:pPr lvl="1" eaLnBrk="1" hangingPunct="1"/>
            <a:r>
              <a:rPr lang="en-US" err="1" smtClean="0">
                <a:latin typeface="Times New Roman" pitchFamily="18" charset="0"/>
                <a:cs typeface="Times New Roman" pitchFamily="18" charset="0"/>
              </a:rPr>
              <a:t>Bất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kì</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sự</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biến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động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nào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cầu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cũng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được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phản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ánh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tức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thì</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đến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cấu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giá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cả</a:t>
            </a:r>
            <a:endParaRPr lang="en-US" smtClean="0">
              <a:latin typeface="Times New Roman" pitchFamily="18" charset="0"/>
              <a:cs typeface="Times New Roman" pitchFamily="18" charset="0"/>
            </a:endParaRPr>
          </a:p>
          <a:p>
            <a:pPr eaLnBrk="1" hangingPunct="1"/>
            <a:r>
              <a:rPr lang="en-US" err="1" smtClean="0">
                <a:latin typeface="Times New Roman" pitchFamily="18" charset="0"/>
                <a:cs typeface="Times New Roman" pitchFamily="18" charset="0"/>
              </a:rPr>
              <a:t>Bắt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đầu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suy</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yếu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vào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cuối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thập</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kỉ</a:t>
            </a:r>
            <a:r>
              <a:rPr lang="en-US" smtClean="0">
                <a:latin typeface="Times New Roman" pitchFamily="18" charset="0"/>
                <a:cs typeface="Times New Roman" pitchFamily="18" charset="0"/>
              </a:rPr>
              <a:t> 70.</a:t>
            </a:r>
          </a:p>
        </p:txBody>
      </p:sp>
    </p:spTree>
    <p:extLst>
      <p:ext uri="{BB962C8B-B14F-4D97-AF65-F5344CB8AC3E}">
        <p14:creationId xmlns="" xmlns:p14="http://schemas.microsoft.com/office/powerpoint/2010/main" val="219963655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1000"/>
                                        <p:tgtEl>
                                          <p:spTgt spid="9218"/>
                                        </p:tgtEl>
                                      </p:cBhvr>
                                    </p:animEffect>
                                    <p:anim calcmode="lin" valueType="num">
                                      <p:cBhvr>
                                        <p:cTn id="8" dur="1000" fill="hold"/>
                                        <p:tgtEl>
                                          <p:spTgt spid="9218"/>
                                        </p:tgtEl>
                                        <p:attrNameLst>
                                          <p:attrName>ppt_x</p:attrName>
                                        </p:attrNameLst>
                                      </p:cBhvr>
                                      <p:tavLst>
                                        <p:tav tm="0">
                                          <p:val>
                                            <p:strVal val="#ppt_x"/>
                                          </p:val>
                                        </p:tav>
                                        <p:tav tm="100000">
                                          <p:val>
                                            <p:strVal val="#ppt_x"/>
                                          </p:val>
                                        </p:tav>
                                      </p:tavLst>
                                    </p:anim>
                                    <p:anim calcmode="lin" valueType="num">
                                      <p:cBhvr>
                                        <p:cTn id="9" dur="1000" fill="hold"/>
                                        <p:tgtEl>
                                          <p:spTgt spid="92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9219">
                                            <p:txEl>
                                              <p:pRg st="0" end="0"/>
                                            </p:txEl>
                                          </p:spTgt>
                                        </p:tgtEl>
                                        <p:attrNameLst>
                                          <p:attrName>style.visibility</p:attrName>
                                        </p:attrNameLst>
                                      </p:cBhvr>
                                      <p:to>
                                        <p:strVal val="visible"/>
                                      </p:to>
                                    </p:set>
                                    <p:animEffect transition="in" filter="wipe(down)">
                                      <p:cBhvr>
                                        <p:cTn id="14" dur="580">
                                          <p:stCondLst>
                                            <p:cond delay="0"/>
                                          </p:stCondLst>
                                        </p:cTn>
                                        <p:tgtEl>
                                          <p:spTgt spid="9219">
                                            <p:txEl>
                                              <p:pRg st="0" end="0"/>
                                            </p:txEl>
                                          </p:spTgt>
                                        </p:tgtEl>
                                      </p:cBhvr>
                                    </p:animEffect>
                                    <p:anim calcmode="lin" valueType="num">
                                      <p:cBhvr>
                                        <p:cTn id="15" dur="1822" tmFilter="0,0; 0.14,0.36; 0.43,0.73; 0.71,0.91; 1.0,1.0">
                                          <p:stCondLst>
                                            <p:cond delay="0"/>
                                          </p:stCondLst>
                                        </p:cTn>
                                        <p:tgtEl>
                                          <p:spTgt spid="9219">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9219">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9219">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9219">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9219">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9219">
                                            <p:txEl>
                                              <p:pRg st="0" end="0"/>
                                            </p:txEl>
                                          </p:spTgt>
                                        </p:tgtEl>
                                      </p:cBhvr>
                                      <p:to x="100000" y="60000"/>
                                    </p:animScale>
                                    <p:animScale>
                                      <p:cBhvr>
                                        <p:cTn id="21" dur="166" decel="50000">
                                          <p:stCondLst>
                                            <p:cond delay="676"/>
                                          </p:stCondLst>
                                        </p:cTn>
                                        <p:tgtEl>
                                          <p:spTgt spid="9219">
                                            <p:txEl>
                                              <p:pRg st="0" end="0"/>
                                            </p:txEl>
                                          </p:spTgt>
                                        </p:tgtEl>
                                      </p:cBhvr>
                                      <p:to x="100000" y="100000"/>
                                    </p:animScale>
                                    <p:animScale>
                                      <p:cBhvr>
                                        <p:cTn id="22" dur="26">
                                          <p:stCondLst>
                                            <p:cond delay="1312"/>
                                          </p:stCondLst>
                                        </p:cTn>
                                        <p:tgtEl>
                                          <p:spTgt spid="9219">
                                            <p:txEl>
                                              <p:pRg st="0" end="0"/>
                                            </p:txEl>
                                          </p:spTgt>
                                        </p:tgtEl>
                                      </p:cBhvr>
                                      <p:to x="100000" y="80000"/>
                                    </p:animScale>
                                    <p:animScale>
                                      <p:cBhvr>
                                        <p:cTn id="23" dur="166" decel="50000">
                                          <p:stCondLst>
                                            <p:cond delay="1338"/>
                                          </p:stCondLst>
                                        </p:cTn>
                                        <p:tgtEl>
                                          <p:spTgt spid="9219">
                                            <p:txEl>
                                              <p:pRg st="0" end="0"/>
                                            </p:txEl>
                                          </p:spTgt>
                                        </p:tgtEl>
                                      </p:cBhvr>
                                      <p:to x="100000" y="100000"/>
                                    </p:animScale>
                                    <p:animScale>
                                      <p:cBhvr>
                                        <p:cTn id="24" dur="26">
                                          <p:stCondLst>
                                            <p:cond delay="1642"/>
                                          </p:stCondLst>
                                        </p:cTn>
                                        <p:tgtEl>
                                          <p:spTgt spid="9219">
                                            <p:txEl>
                                              <p:pRg st="0" end="0"/>
                                            </p:txEl>
                                          </p:spTgt>
                                        </p:tgtEl>
                                      </p:cBhvr>
                                      <p:to x="100000" y="90000"/>
                                    </p:animScale>
                                    <p:animScale>
                                      <p:cBhvr>
                                        <p:cTn id="25" dur="166" decel="50000">
                                          <p:stCondLst>
                                            <p:cond delay="1668"/>
                                          </p:stCondLst>
                                        </p:cTn>
                                        <p:tgtEl>
                                          <p:spTgt spid="9219">
                                            <p:txEl>
                                              <p:pRg st="0" end="0"/>
                                            </p:txEl>
                                          </p:spTgt>
                                        </p:tgtEl>
                                      </p:cBhvr>
                                      <p:to x="100000" y="100000"/>
                                    </p:animScale>
                                    <p:animScale>
                                      <p:cBhvr>
                                        <p:cTn id="26" dur="26">
                                          <p:stCondLst>
                                            <p:cond delay="1808"/>
                                          </p:stCondLst>
                                        </p:cTn>
                                        <p:tgtEl>
                                          <p:spTgt spid="9219">
                                            <p:txEl>
                                              <p:pRg st="0" end="0"/>
                                            </p:txEl>
                                          </p:spTgt>
                                        </p:tgtEl>
                                      </p:cBhvr>
                                      <p:to x="100000" y="95000"/>
                                    </p:animScale>
                                    <p:animScale>
                                      <p:cBhvr>
                                        <p:cTn id="27" dur="166" decel="50000">
                                          <p:stCondLst>
                                            <p:cond delay="1834"/>
                                          </p:stCondLst>
                                        </p:cTn>
                                        <p:tgtEl>
                                          <p:spTgt spid="9219">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9219">
                                            <p:txEl>
                                              <p:pRg st="1" end="1"/>
                                            </p:txEl>
                                          </p:spTgt>
                                        </p:tgtEl>
                                        <p:attrNameLst>
                                          <p:attrName>style.visibility</p:attrName>
                                        </p:attrNameLst>
                                      </p:cBhvr>
                                      <p:to>
                                        <p:strVal val="visible"/>
                                      </p:to>
                                    </p:set>
                                    <p:animEffect transition="in" filter="wipe(down)">
                                      <p:cBhvr>
                                        <p:cTn id="32" dur="580">
                                          <p:stCondLst>
                                            <p:cond delay="0"/>
                                          </p:stCondLst>
                                        </p:cTn>
                                        <p:tgtEl>
                                          <p:spTgt spid="9219">
                                            <p:txEl>
                                              <p:pRg st="1" end="1"/>
                                            </p:txEl>
                                          </p:spTgt>
                                        </p:tgtEl>
                                      </p:cBhvr>
                                    </p:animEffect>
                                    <p:anim calcmode="lin" valueType="num">
                                      <p:cBhvr>
                                        <p:cTn id="33" dur="1822" tmFilter="0,0; 0.14,0.36; 0.43,0.73; 0.71,0.91; 1.0,1.0">
                                          <p:stCondLst>
                                            <p:cond delay="0"/>
                                          </p:stCondLst>
                                        </p:cTn>
                                        <p:tgtEl>
                                          <p:spTgt spid="9219">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9219">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9219">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9219">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9219">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9219">
                                            <p:txEl>
                                              <p:pRg st="1" end="1"/>
                                            </p:txEl>
                                          </p:spTgt>
                                        </p:tgtEl>
                                      </p:cBhvr>
                                      <p:to x="100000" y="60000"/>
                                    </p:animScale>
                                    <p:animScale>
                                      <p:cBhvr>
                                        <p:cTn id="39" dur="166" decel="50000">
                                          <p:stCondLst>
                                            <p:cond delay="676"/>
                                          </p:stCondLst>
                                        </p:cTn>
                                        <p:tgtEl>
                                          <p:spTgt spid="9219">
                                            <p:txEl>
                                              <p:pRg st="1" end="1"/>
                                            </p:txEl>
                                          </p:spTgt>
                                        </p:tgtEl>
                                      </p:cBhvr>
                                      <p:to x="100000" y="100000"/>
                                    </p:animScale>
                                    <p:animScale>
                                      <p:cBhvr>
                                        <p:cTn id="40" dur="26">
                                          <p:stCondLst>
                                            <p:cond delay="1312"/>
                                          </p:stCondLst>
                                        </p:cTn>
                                        <p:tgtEl>
                                          <p:spTgt spid="9219">
                                            <p:txEl>
                                              <p:pRg st="1" end="1"/>
                                            </p:txEl>
                                          </p:spTgt>
                                        </p:tgtEl>
                                      </p:cBhvr>
                                      <p:to x="100000" y="80000"/>
                                    </p:animScale>
                                    <p:animScale>
                                      <p:cBhvr>
                                        <p:cTn id="41" dur="166" decel="50000">
                                          <p:stCondLst>
                                            <p:cond delay="1338"/>
                                          </p:stCondLst>
                                        </p:cTn>
                                        <p:tgtEl>
                                          <p:spTgt spid="9219">
                                            <p:txEl>
                                              <p:pRg st="1" end="1"/>
                                            </p:txEl>
                                          </p:spTgt>
                                        </p:tgtEl>
                                      </p:cBhvr>
                                      <p:to x="100000" y="100000"/>
                                    </p:animScale>
                                    <p:animScale>
                                      <p:cBhvr>
                                        <p:cTn id="42" dur="26">
                                          <p:stCondLst>
                                            <p:cond delay="1642"/>
                                          </p:stCondLst>
                                        </p:cTn>
                                        <p:tgtEl>
                                          <p:spTgt spid="9219">
                                            <p:txEl>
                                              <p:pRg st="1" end="1"/>
                                            </p:txEl>
                                          </p:spTgt>
                                        </p:tgtEl>
                                      </p:cBhvr>
                                      <p:to x="100000" y="90000"/>
                                    </p:animScale>
                                    <p:animScale>
                                      <p:cBhvr>
                                        <p:cTn id="43" dur="166" decel="50000">
                                          <p:stCondLst>
                                            <p:cond delay="1668"/>
                                          </p:stCondLst>
                                        </p:cTn>
                                        <p:tgtEl>
                                          <p:spTgt spid="9219">
                                            <p:txEl>
                                              <p:pRg st="1" end="1"/>
                                            </p:txEl>
                                          </p:spTgt>
                                        </p:tgtEl>
                                      </p:cBhvr>
                                      <p:to x="100000" y="100000"/>
                                    </p:animScale>
                                    <p:animScale>
                                      <p:cBhvr>
                                        <p:cTn id="44" dur="26">
                                          <p:stCondLst>
                                            <p:cond delay="1808"/>
                                          </p:stCondLst>
                                        </p:cTn>
                                        <p:tgtEl>
                                          <p:spTgt spid="9219">
                                            <p:txEl>
                                              <p:pRg st="1" end="1"/>
                                            </p:txEl>
                                          </p:spTgt>
                                        </p:tgtEl>
                                      </p:cBhvr>
                                      <p:to x="100000" y="95000"/>
                                    </p:animScale>
                                    <p:animScale>
                                      <p:cBhvr>
                                        <p:cTn id="45" dur="166" decel="50000">
                                          <p:stCondLst>
                                            <p:cond delay="1834"/>
                                          </p:stCondLst>
                                        </p:cTn>
                                        <p:tgtEl>
                                          <p:spTgt spid="9219">
                                            <p:txEl>
                                              <p:pRg st="1" end="1"/>
                                            </p:txEl>
                                          </p:spTgt>
                                        </p:tgtEl>
                                      </p:cBhvr>
                                      <p:to x="100000" y="100000"/>
                                    </p:animScale>
                                  </p:childTnLst>
                                </p:cTn>
                              </p:par>
                              <p:par>
                                <p:cTn id="46" presetID="26" presetClass="entr" presetSubtype="0" fill="hold" grpId="0" nodeType="withEffect">
                                  <p:stCondLst>
                                    <p:cond delay="0"/>
                                  </p:stCondLst>
                                  <p:childTnLst>
                                    <p:set>
                                      <p:cBhvr>
                                        <p:cTn id="47" dur="1" fill="hold">
                                          <p:stCondLst>
                                            <p:cond delay="0"/>
                                          </p:stCondLst>
                                        </p:cTn>
                                        <p:tgtEl>
                                          <p:spTgt spid="9219">
                                            <p:txEl>
                                              <p:pRg st="2" end="2"/>
                                            </p:txEl>
                                          </p:spTgt>
                                        </p:tgtEl>
                                        <p:attrNameLst>
                                          <p:attrName>style.visibility</p:attrName>
                                        </p:attrNameLst>
                                      </p:cBhvr>
                                      <p:to>
                                        <p:strVal val="visible"/>
                                      </p:to>
                                    </p:set>
                                    <p:animEffect transition="in" filter="wipe(down)">
                                      <p:cBhvr>
                                        <p:cTn id="48" dur="580">
                                          <p:stCondLst>
                                            <p:cond delay="0"/>
                                          </p:stCondLst>
                                        </p:cTn>
                                        <p:tgtEl>
                                          <p:spTgt spid="9219">
                                            <p:txEl>
                                              <p:pRg st="2" end="2"/>
                                            </p:txEl>
                                          </p:spTgt>
                                        </p:tgtEl>
                                      </p:cBhvr>
                                    </p:animEffect>
                                    <p:anim calcmode="lin" valueType="num">
                                      <p:cBhvr>
                                        <p:cTn id="49" dur="1822" tmFilter="0,0; 0.14,0.36; 0.43,0.73; 0.71,0.91; 1.0,1.0">
                                          <p:stCondLst>
                                            <p:cond delay="0"/>
                                          </p:stCondLst>
                                        </p:cTn>
                                        <p:tgtEl>
                                          <p:spTgt spid="9219">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9219">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9219">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9219">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9219">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9219">
                                            <p:txEl>
                                              <p:pRg st="2" end="2"/>
                                            </p:txEl>
                                          </p:spTgt>
                                        </p:tgtEl>
                                      </p:cBhvr>
                                      <p:to x="100000" y="60000"/>
                                    </p:animScale>
                                    <p:animScale>
                                      <p:cBhvr>
                                        <p:cTn id="55" dur="166" decel="50000">
                                          <p:stCondLst>
                                            <p:cond delay="676"/>
                                          </p:stCondLst>
                                        </p:cTn>
                                        <p:tgtEl>
                                          <p:spTgt spid="9219">
                                            <p:txEl>
                                              <p:pRg st="2" end="2"/>
                                            </p:txEl>
                                          </p:spTgt>
                                        </p:tgtEl>
                                      </p:cBhvr>
                                      <p:to x="100000" y="100000"/>
                                    </p:animScale>
                                    <p:animScale>
                                      <p:cBhvr>
                                        <p:cTn id="56" dur="26">
                                          <p:stCondLst>
                                            <p:cond delay="1312"/>
                                          </p:stCondLst>
                                        </p:cTn>
                                        <p:tgtEl>
                                          <p:spTgt spid="9219">
                                            <p:txEl>
                                              <p:pRg st="2" end="2"/>
                                            </p:txEl>
                                          </p:spTgt>
                                        </p:tgtEl>
                                      </p:cBhvr>
                                      <p:to x="100000" y="80000"/>
                                    </p:animScale>
                                    <p:animScale>
                                      <p:cBhvr>
                                        <p:cTn id="57" dur="166" decel="50000">
                                          <p:stCondLst>
                                            <p:cond delay="1338"/>
                                          </p:stCondLst>
                                        </p:cTn>
                                        <p:tgtEl>
                                          <p:spTgt spid="9219">
                                            <p:txEl>
                                              <p:pRg st="2" end="2"/>
                                            </p:txEl>
                                          </p:spTgt>
                                        </p:tgtEl>
                                      </p:cBhvr>
                                      <p:to x="100000" y="100000"/>
                                    </p:animScale>
                                    <p:animScale>
                                      <p:cBhvr>
                                        <p:cTn id="58" dur="26">
                                          <p:stCondLst>
                                            <p:cond delay="1642"/>
                                          </p:stCondLst>
                                        </p:cTn>
                                        <p:tgtEl>
                                          <p:spTgt spid="9219">
                                            <p:txEl>
                                              <p:pRg st="2" end="2"/>
                                            </p:txEl>
                                          </p:spTgt>
                                        </p:tgtEl>
                                      </p:cBhvr>
                                      <p:to x="100000" y="90000"/>
                                    </p:animScale>
                                    <p:animScale>
                                      <p:cBhvr>
                                        <p:cTn id="59" dur="166" decel="50000">
                                          <p:stCondLst>
                                            <p:cond delay="1668"/>
                                          </p:stCondLst>
                                        </p:cTn>
                                        <p:tgtEl>
                                          <p:spTgt spid="9219">
                                            <p:txEl>
                                              <p:pRg st="2" end="2"/>
                                            </p:txEl>
                                          </p:spTgt>
                                        </p:tgtEl>
                                      </p:cBhvr>
                                      <p:to x="100000" y="100000"/>
                                    </p:animScale>
                                    <p:animScale>
                                      <p:cBhvr>
                                        <p:cTn id="60" dur="26">
                                          <p:stCondLst>
                                            <p:cond delay="1808"/>
                                          </p:stCondLst>
                                        </p:cTn>
                                        <p:tgtEl>
                                          <p:spTgt spid="9219">
                                            <p:txEl>
                                              <p:pRg st="2" end="2"/>
                                            </p:txEl>
                                          </p:spTgt>
                                        </p:tgtEl>
                                      </p:cBhvr>
                                      <p:to x="100000" y="95000"/>
                                    </p:animScale>
                                    <p:animScale>
                                      <p:cBhvr>
                                        <p:cTn id="61" dur="166" decel="50000">
                                          <p:stCondLst>
                                            <p:cond delay="1834"/>
                                          </p:stCondLst>
                                        </p:cTn>
                                        <p:tgtEl>
                                          <p:spTgt spid="9219">
                                            <p:txEl>
                                              <p:pRg st="2" end="2"/>
                                            </p:txEl>
                                          </p:spTgt>
                                        </p:tgtEl>
                                      </p:cBhvr>
                                      <p:to x="100000" y="100000"/>
                                    </p:animScale>
                                  </p:childTnLst>
                                </p:cTn>
                              </p:par>
                              <p:par>
                                <p:cTn id="62" presetID="26" presetClass="entr" presetSubtype="0" fill="hold" grpId="0" nodeType="withEffect">
                                  <p:stCondLst>
                                    <p:cond delay="0"/>
                                  </p:stCondLst>
                                  <p:childTnLst>
                                    <p:set>
                                      <p:cBhvr>
                                        <p:cTn id="63" dur="1" fill="hold">
                                          <p:stCondLst>
                                            <p:cond delay="0"/>
                                          </p:stCondLst>
                                        </p:cTn>
                                        <p:tgtEl>
                                          <p:spTgt spid="9219">
                                            <p:txEl>
                                              <p:pRg st="3" end="3"/>
                                            </p:txEl>
                                          </p:spTgt>
                                        </p:tgtEl>
                                        <p:attrNameLst>
                                          <p:attrName>style.visibility</p:attrName>
                                        </p:attrNameLst>
                                      </p:cBhvr>
                                      <p:to>
                                        <p:strVal val="visible"/>
                                      </p:to>
                                    </p:set>
                                    <p:animEffect transition="in" filter="wipe(down)">
                                      <p:cBhvr>
                                        <p:cTn id="64" dur="580">
                                          <p:stCondLst>
                                            <p:cond delay="0"/>
                                          </p:stCondLst>
                                        </p:cTn>
                                        <p:tgtEl>
                                          <p:spTgt spid="9219">
                                            <p:txEl>
                                              <p:pRg st="3" end="3"/>
                                            </p:txEl>
                                          </p:spTgt>
                                        </p:tgtEl>
                                      </p:cBhvr>
                                    </p:animEffect>
                                    <p:anim calcmode="lin" valueType="num">
                                      <p:cBhvr>
                                        <p:cTn id="65" dur="1822" tmFilter="0,0; 0.14,0.36; 0.43,0.73; 0.71,0.91; 1.0,1.0">
                                          <p:stCondLst>
                                            <p:cond delay="0"/>
                                          </p:stCondLst>
                                        </p:cTn>
                                        <p:tgtEl>
                                          <p:spTgt spid="9219">
                                            <p:txEl>
                                              <p:pRg st="3" end="3"/>
                                            </p:txEl>
                                          </p:spTgt>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9219">
                                            <p:txEl>
                                              <p:pRg st="3" end="3"/>
                                            </p:txEl>
                                          </p:spTgt>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9219">
                                            <p:txEl>
                                              <p:pRg st="3" end="3"/>
                                            </p:txEl>
                                          </p:spTgt>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9219">
                                            <p:txEl>
                                              <p:pRg st="3" end="3"/>
                                            </p:txEl>
                                          </p:spTgt>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9219">
                                            <p:txEl>
                                              <p:pRg st="3" end="3"/>
                                            </p:txEl>
                                          </p:spTgt>
                                        </p:tgtEl>
                                        <p:attrNameLst>
                                          <p:attrName>ppt_y</p:attrName>
                                        </p:attrNameLst>
                                      </p:cBhvr>
                                      <p:tavLst>
                                        <p:tav tm="0" fmla="#ppt_y-sin(pi*$)/81">
                                          <p:val>
                                            <p:fltVal val="0"/>
                                          </p:val>
                                        </p:tav>
                                        <p:tav tm="100000">
                                          <p:val>
                                            <p:fltVal val="1"/>
                                          </p:val>
                                        </p:tav>
                                      </p:tavLst>
                                    </p:anim>
                                    <p:animScale>
                                      <p:cBhvr>
                                        <p:cTn id="70" dur="26">
                                          <p:stCondLst>
                                            <p:cond delay="650"/>
                                          </p:stCondLst>
                                        </p:cTn>
                                        <p:tgtEl>
                                          <p:spTgt spid="9219">
                                            <p:txEl>
                                              <p:pRg st="3" end="3"/>
                                            </p:txEl>
                                          </p:spTgt>
                                        </p:tgtEl>
                                      </p:cBhvr>
                                      <p:to x="100000" y="60000"/>
                                    </p:animScale>
                                    <p:animScale>
                                      <p:cBhvr>
                                        <p:cTn id="71" dur="166" decel="50000">
                                          <p:stCondLst>
                                            <p:cond delay="676"/>
                                          </p:stCondLst>
                                        </p:cTn>
                                        <p:tgtEl>
                                          <p:spTgt spid="9219">
                                            <p:txEl>
                                              <p:pRg st="3" end="3"/>
                                            </p:txEl>
                                          </p:spTgt>
                                        </p:tgtEl>
                                      </p:cBhvr>
                                      <p:to x="100000" y="100000"/>
                                    </p:animScale>
                                    <p:animScale>
                                      <p:cBhvr>
                                        <p:cTn id="72" dur="26">
                                          <p:stCondLst>
                                            <p:cond delay="1312"/>
                                          </p:stCondLst>
                                        </p:cTn>
                                        <p:tgtEl>
                                          <p:spTgt spid="9219">
                                            <p:txEl>
                                              <p:pRg st="3" end="3"/>
                                            </p:txEl>
                                          </p:spTgt>
                                        </p:tgtEl>
                                      </p:cBhvr>
                                      <p:to x="100000" y="80000"/>
                                    </p:animScale>
                                    <p:animScale>
                                      <p:cBhvr>
                                        <p:cTn id="73" dur="166" decel="50000">
                                          <p:stCondLst>
                                            <p:cond delay="1338"/>
                                          </p:stCondLst>
                                        </p:cTn>
                                        <p:tgtEl>
                                          <p:spTgt spid="9219">
                                            <p:txEl>
                                              <p:pRg st="3" end="3"/>
                                            </p:txEl>
                                          </p:spTgt>
                                        </p:tgtEl>
                                      </p:cBhvr>
                                      <p:to x="100000" y="100000"/>
                                    </p:animScale>
                                    <p:animScale>
                                      <p:cBhvr>
                                        <p:cTn id="74" dur="26">
                                          <p:stCondLst>
                                            <p:cond delay="1642"/>
                                          </p:stCondLst>
                                        </p:cTn>
                                        <p:tgtEl>
                                          <p:spTgt spid="9219">
                                            <p:txEl>
                                              <p:pRg st="3" end="3"/>
                                            </p:txEl>
                                          </p:spTgt>
                                        </p:tgtEl>
                                      </p:cBhvr>
                                      <p:to x="100000" y="90000"/>
                                    </p:animScale>
                                    <p:animScale>
                                      <p:cBhvr>
                                        <p:cTn id="75" dur="166" decel="50000">
                                          <p:stCondLst>
                                            <p:cond delay="1668"/>
                                          </p:stCondLst>
                                        </p:cTn>
                                        <p:tgtEl>
                                          <p:spTgt spid="9219">
                                            <p:txEl>
                                              <p:pRg st="3" end="3"/>
                                            </p:txEl>
                                          </p:spTgt>
                                        </p:tgtEl>
                                      </p:cBhvr>
                                      <p:to x="100000" y="100000"/>
                                    </p:animScale>
                                    <p:animScale>
                                      <p:cBhvr>
                                        <p:cTn id="76" dur="26">
                                          <p:stCondLst>
                                            <p:cond delay="1808"/>
                                          </p:stCondLst>
                                        </p:cTn>
                                        <p:tgtEl>
                                          <p:spTgt spid="9219">
                                            <p:txEl>
                                              <p:pRg st="3" end="3"/>
                                            </p:txEl>
                                          </p:spTgt>
                                        </p:tgtEl>
                                      </p:cBhvr>
                                      <p:to x="100000" y="95000"/>
                                    </p:animScale>
                                    <p:animScale>
                                      <p:cBhvr>
                                        <p:cTn id="77" dur="166" decel="50000">
                                          <p:stCondLst>
                                            <p:cond delay="1834"/>
                                          </p:stCondLst>
                                        </p:cTn>
                                        <p:tgtEl>
                                          <p:spTgt spid="9219">
                                            <p:txEl>
                                              <p:pRg st="3" end="3"/>
                                            </p:txEl>
                                          </p:spTgt>
                                        </p:tgtEl>
                                      </p:cBhvr>
                                      <p:to x="100000" y="100000"/>
                                    </p:animScale>
                                  </p:childTnLst>
                                </p:cTn>
                              </p:par>
                            </p:childTnLst>
                          </p:cTn>
                        </p:par>
                      </p:childTnLst>
                    </p:cTn>
                  </p:par>
                  <p:par>
                    <p:cTn id="78" fill="hold">
                      <p:stCondLst>
                        <p:cond delay="indefinite"/>
                      </p:stCondLst>
                      <p:childTnLst>
                        <p:par>
                          <p:cTn id="79" fill="hold">
                            <p:stCondLst>
                              <p:cond delay="0"/>
                            </p:stCondLst>
                            <p:childTnLst>
                              <p:par>
                                <p:cTn id="80" presetID="26" presetClass="entr" presetSubtype="0" fill="hold" grpId="0" nodeType="clickEffect">
                                  <p:stCondLst>
                                    <p:cond delay="0"/>
                                  </p:stCondLst>
                                  <p:childTnLst>
                                    <p:set>
                                      <p:cBhvr>
                                        <p:cTn id="81" dur="1" fill="hold">
                                          <p:stCondLst>
                                            <p:cond delay="0"/>
                                          </p:stCondLst>
                                        </p:cTn>
                                        <p:tgtEl>
                                          <p:spTgt spid="9219">
                                            <p:txEl>
                                              <p:pRg st="4" end="4"/>
                                            </p:txEl>
                                          </p:spTgt>
                                        </p:tgtEl>
                                        <p:attrNameLst>
                                          <p:attrName>style.visibility</p:attrName>
                                        </p:attrNameLst>
                                      </p:cBhvr>
                                      <p:to>
                                        <p:strVal val="visible"/>
                                      </p:to>
                                    </p:set>
                                    <p:animEffect transition="in" filter="wipe(down)">
                                      <p:cBhvr>
                                        <p:cTn id="82" dur="580">
                                          <p:stCondLst>
                                            <p:cond delay="0"/>
                                          </p:stCondLst>
                                        </p:cTn>
                                        <p:tgtEl>
                                          <p:spTgt spid="9219">
                                            <p:txEl>
                                              <p:pRg st="4" end="4"/>
                                            </p:txEl>
                                          </p:spTgt>
                                        </p:tgtEl>
                                      </p:cBhvr>
                                    </p:animEffect>
                                    <p:anim calcmode="lin" valueType="num">
                                      <p:cBhvr>
                                        <p:cTn id="83" dur="1822" tmFilter="0,0; 0.14,0.36; 0.43,0.73; 0.71,0.91; 1.0,1.0">
                                          <p:stCondLst>
                                            <p:cond delay="0"/>
                                          </p:stCondLst>
                                        </p:cTn>
                                        <p:tgtEl>
                                          <p:spTgt spid="9219">
                                            <p:txEl>
                                              <p:pRg st="4" end="4"/>
                                            </p:txEl>
                                          </p:spTgt>
                                        </p:tgtEl>
                                        <p:attrNameLst>
                                          <p:attrName>ppt_x</p:attrName>
                                        </p:attrNameLst>
                                      </p:cBhvr>
                                      <p:tavLst>
                                        <p:tav tm="0">
                                          <p:val>
                                            <p:strVal val="#ppt_x-0.25"/>
                                          </p:val>
                                        </p:tav>
                                        <p:tav tm="100000">
                                          <p:val>
                                            <p:strVal val="#ppt_x"/>
                                          </p:val>
                                        </p:tav>
                                      </p:tavLst>
                                    </p:anim>
                                    <p:anim calcmode="lin" valueType="num">
                                      <p:cBhvr>
                                        <p:cTn id="84" dur="664" tmFilter="0.0,0.0; 0.25,0.07; 0.50,0.2; 0.75,0.467; 1.0,1.0">
                                          <p:stCondLst>
                                            <p:cond delay="0"/>
                                          </p:stCondLst>
                                        </p:cTn>
                                        <p:tgtEl>
                                          <p:spTgt spid="9219">
                                            <p:txEl>
                                              <p:pRg st="4" end="4"/>
                                            </p:txEl>
                                          </p:spTgt>
                                        </p:tgtEl>
                                        <p:attrNameLst>
                                          <p:attrName>ppt_y</p:attrName>
                                        </p:attrNameLst>
                                      </p:cBhvr>
                                      <p:tavLst>
                                        <p:tav tm="0" fmla="#ppt_y-sin(pi*$)/3">
                                          <p:val>
                                            <p:fltVal val="0.5"/>
                                          </p:val>
                                        </p:tav>
                                        <p:tav tm="100000">
                                          <p:val>
                                            <p:fltVal val="1"/>
                                          </p:val>
                                        </p:tav>
                                      </p:tavLst>
                                    </p:anim>
                                    <p:anim calcmode="lin" valueType="num">
                                      <p:cBhvr>
                                        <p:cTn id="85" dur="664" tmFilter="0, 0; 0.125,0.2665; 0.25,0.4; 0.375,0.465; 0.5,0.5;  0.625,0.535; 0.75,0.6; 0.875,0.7335; 1,1">
                                          <p:stCondLst>
                                            <p:cond delay="664"/>
                                          </p:stCondLst>
                                        </p:cTn>
                                        <p:tgtEl>
                                          <p:spTgt spid="9219">
                                            <p:txEl>
                                              <p:pRg st="4" end="4"/>
                                            </p:txEl>
                                          </p:spTgt>
                                        </p:tgtEl>
                                        <p:attrNameLst>
                                          <p:attrName>ppt_y</p:attrName>
                                        </p:attrNameLst>
                                      </p:cBhvr>
                                      <p:tavLst>
                                        <p:tav tm="0" fmla="#ppt_y-sin(pi*$)/9">
                                          <p:val>
                                            <p:fltVal val="0"/>
                                          </p:val>
                                        </p:tav>
                                        <p:tav tm="100000">
                                          <p:val>
                                            <p:fltVal val="1"/>
                                          </p:val>
                                        </p:tav>
                                      </p:tavLst>
                                    </p:anim>
                                    <p:anim calcmode="lin" valueType="num">
                                      <p:cBhvr>
                                        <p:cTn id="86" dur="332" tmFilter="0, 0; 0.125,0.2665; 0.25,0.4; 0.375,0.465; 0.5,0.5;  0.625,0.535; 0.75,0.6; 0.875,0.7335; 1,1">
                                          <p:stCondLst>
                                            <p:cond delay="1324"/>
                                          </p:stCondLst>
                                        </p:cTn>
                                        <p:tgtEl>
                                          <p:spTgt spid="9219">
                                            <p:txEl>
                                              <p:pRg st="4" end="4"/>
                                            </p:txEl>
                                          </p:spTgt>
                                        </p:tgtEl>
                                        <p:attrNameLst>
                                          <p:attrName>ppt_y</p:attrName>
                                        </p:attrNameLst>
                                      </p:cBhvr>
                                      <p:tavLst>
                                        <p:tav tm="0" fmla="#ppt_y-sin(pi*$)/27">
                                          <p:val>
                                            <p:fltVal val="0"/>
                                          </p:val>
                                        </p:tav>
                                        <p:tav tm="100000">
                                          <p:val>
                                            <p:fltVal val="1"/>
                                          </p:val>
                                        </p:tav>
                                      </p:tavLst>
                                    </p:anim>
                                    <p:anim calcmode="lin" valueType="num">
                                      <p:cBhvr>
                                        <p:cTn id="87" dur="164" tmFilter="0, 0; 0.125,0.2665; 0.25,0.4; 0.375,0.465; 0.5,0.5;  0.625,0.535; 0.75,0.6; 0.875,0.7335; 1,1">
                                          <p:stCondLst>
                                            <p:cond delay="1656"/>
                                          </p:stCondLst>
                                        </p:cTn>
                                        <p:tgtEl>
                                          <p:spTgt spid="9219">
                                            <p:txEl>
                                              <p:pRg st="4" end="4"/>
                                            </p:txEl>
                                          </p:spTgt>
                                        </p:tgtEl>
                                        <p:attrNameLst>
                                          <p:attrName>ppt_y</p:attrName>
                                        </p:attrNameLst>
                                      </p:cBhvr>
                                      <p:tavLst>
                                        <p:tav tm="0" fmla="#ppt_y-sin(pi*$)/81">
                                          <p:val>
                                            <p:fltVal val="0"/>
                                          </p:val>
                                        </p:tav>
                                        <p:tav tm="100000">
                                          <p:val>
                                            <p:fltVal val="1"/>
                                          </p:val>
                                        </p:tav>
                                      </p:tavLst>
                                    </p:anim>
                                    <p:animScale>
                                      <p:cBhvr>
                                        <p:cTn id="88" dur="26">
                                          <p:stCondLst>
                                            <p:cond delay="650"/>
                                          </p:stCondLst>
                                        </p:cTn>
                                        <p:tgtEl>
                                          <p:spTgt spid="9219">
                                            <p:txEl>
                                              <p:pRg st="4" end="4"/>
                                            </p:txEl>
                                          </p:spTgt>
                                        </p:tgtEl>
                                      </p:cBhvr>
                                      <p:to x="100000" y="60000"/>
                                    </p:animScale>
                                    <p:animScale>
                                      <p:cBhvr>
                                        <p:cTn id="89" dur="166" decel="50000">
                                          <p:stCondLst>
                                            <p:cond delay="676"/>
                                          </p:stCondLst>
                                        </p:cTn>
                                        <p:tgtEl>
                                          <p:spTgt spid="9219">
                                            <p:txEl>
                                              <p:pRg st="4" end="4"/>
                                            </p:txEl>
                                          </p:spTgt>
                                        </p:tgtEl>
                                      </p:cBhvr>
                                      <p:to x="100000" y="100000"/>
                                    </p:animScale>
                                    <p:animScale>
                                      <p:cBhvr>
                                        <p:cTn id="90" dur="26">
                                          <p:stCondLst>
                                            <p:cond delay="1312"/>
                                          </p:stCondLst>
                                        </p:cTn>
                                        <p:tgtEl>
                                          <p:spTgt spid="9219">
                                            <p:txEl>
                                              <p:pRg st="4" end="4"/>
                                            </p:txEl>
                                          </p:spTgt>
                                        </p:tgtEl>
                                      </p:cBhvr>
                                      <p:to x="100000" y="80000"/>
                                    </p:animScale>
                                    <p:animScale>
                                      <p:cBhvr>
                                        <p:cTn id="91" dur="166" decel="50000">
                                          <p:stCondLst>
                                            <p:cond delay="1338"/>
                                          </p:stCondLst>
                                        </p:cTn>
                                        <p:tgtEl>
                                          <p:spTgt spid="9219">
                                            <p:txEl>
                                              <p:pRg st="4" end="4"/>
                                            </p:txEl>
                                          </p:spTgt>
                                        </p:tgtEl>
                                      </p:cBhvr>
                                      <p:to x="100000" y="100000"/>
                                    </p:animScale>
                                    <p:animScale>
                                      <p:cBhvr>
                                        <p:cTn id="92" dur="26">
                                          <p:stCondLst>
                                            <p:cond delay="1642"/>
                                          </p:stCondLst>
                                        </p:cTn>
                                        <p:tgtEl>
                                          <p:spTgt spid="9219">
                                            <p:txEl>
                                              <p:pRg st="4" end="4"/>
                                            </p:txEl>
                                          </p:spTgt>
                                        </p:tgtEl>
                                      </p:cBhvr>
                                      <p:to x="100000" y="90000"/>
                                    </p:animScale>
                                    <p:animScale>
                                      <p:cBhvr>
                                        <p:cTn id="93" dur="166" decel="50000">
                                          <p:stCondLst>
                                            <p:cond delay="1668"/>
                                          </p:stCondLst>
                                        </p:cTn>
                                        <p:tgtEl>
                                          <p:spTgt spid="9219">
                                            <p:txEl>
                                              <p:pRg st="4" end="4"/>
                                            </p:txEl>
                                          </p:spTgt>
                                        </p:tgtEl>
                                      </p:cBhvr>
                                      <p:to x="100000" y="100000"/>
                                    </p:animScale>
                                    <p:animScale>
                                      <p:cBhvr>
                                        <p:cTn id="94" dur="26">
                                          <p:stCondLst>
                                            <p:cond delay="1808"/>
                                          </p:stCondLst>
                                        </p:cTn>
                                        <p:tgtEl>
                                          <p:spTgt spid="9219">
                                            <p:txEl>
                                              <p:pRg st="4" end="4"/>
                                            </p:txEl>
                                          </p:spTgt>
                                        </p:tgtEl>
                                      </p:cBhvr>
                                      <p:to x="100000" y="95000"/>
                                    </p:animScale>
                                    <p:animScale>
                                      <p:cBhvr>
                                        <p:cTn id="95" dur="166" decel="50000">
                                          <p:stCondLst>
                                            <p:cond delay="1834"/>
                                          </p:stCondLst>
                                        </p:cTn>
                                        <p:tgtEl>
                                          <p:spTgt spid="9219">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b="1" i="1" smtClean="0">
                <a:latin typeface="Times New Roman" pitchFamily="18" charset="0"/>
                <a:cs typeface="Times New Roman" pitchFamily="18" charset="0"/>
              </a:rPr>
              <a:t>CNTD </a:t>
            </a:r>
            <a:r>
              <a:rPr lang="en-US" sz="3600" b="1" i="1" err="1" smtClean="0">
                <a:latin typeface="Times New Roman" pitchFamily="18" charset="0"/>
                <a:cs typeface="Times New Roman" pitchFamily="18" charset="0"/>
              </a:rPr>
              <a:t>Mới</a:t>
            </a:r>
            <a:r>
              <a:rPr lang="en-US" sz="3600" b="1" i="1" smtClean="0">
                <a:latin typeface="Times New Roman" pitchFamily="18" charset="0"/>
                <a:cs typeface="Times New Roman" pitchFamily="18" charset="0"/>
              </a:rPr>
              <a:t> </a:t>
            </a:r>
            <a:r>
              <a:rPr lang="en-US" sz="3600" b="1" i="1" err="1" smtClean="0">
                <a:latin typeface="Times New Roman" pitchFamily="18" charset="0"/>
                <a:cs typeface="Times New Roman" pitchFamily="18" charset="0"/>
              </a:rPr>
              <a:t>Trên</a:t>
            </a:r>
            <a:r>
              <a:rPr lang="en-US" sz="3600" b="1" i="1" smtClean="0">
                <a:latin typeface="Times New Roman" pitchFamily="18" charset="0"/>
                <a:cs typeface="Times New Roman" pitchFamily="18" charset="0"/>
              </a:rPr>
              <a:t> </a:t>
            </a:r>
            <a:r>
              <a:rPr lang="en-US" sz="3600" b="1" i="1" err="1" smtClean="0">
                <a:latin typeface="Times New Roman" pitchFamily="18" charset="0"/>
                <a:cs typeface="Times New Roman" pitchFamily="18" charset="0"/>
              </a:rPr>
              <a:t>Thế</a:t>
            </a:r>
            <a:r>
              <a:rPr lang="en-US" sz="3600" b="1" i="1" smtClean="0">
                <a:latin typeface="Times New Roman" pitchFamily="18" charset="0"/>
                <a:cs typeface="Times New Roman" pitchFamily="18" charset="0"/>
              </a:rPr>
              <a:t> </a:t>
            </a:r>
            <a:r>
              <a:rPr lang="en-US" sz="3600" b="1" i="1" err="1" smtClean="0">
                <a:latin typeface="Times New Roman" pitchFamily="18" charset="0"/>
                <a:cs typeface="Times New Roman" pitchFamily="18" charset="0"/>
              </a:rPr>
              <a:t>Giới</a:t>
            </a:r>
            <a:endParaRPr lang="en-US" sz="3600" b="1" i="1" smtClean="0">
              <a:latin typeface="Times New Roman" pitchFamily="18" charset="0"/>
              <a:cs typeface="Times New Roman" pitchFamily="18" charset="0"/>
            </a:endParaRPr>
          </a:p>
        </p:txBody>
      </p:sp>
      <p:sp>
        <p:nvSpPr>
          <p:cNvPr id="3" name="Content Placeholder 2"/>
          <p:cNvSpPr>
            <a:spLocks noGrp="1"/>
          </p:cNvSpPr>
          <p:nvPr>
            <p:ph idx="1"/>
          </p:nvPr>
        </p:nvSpPr>
        <p:spPr>
          <a:xfrm>
            <a:off x="457200" y="1268760"/>
            <a:ext cx="8229600" cy="5256584"/>
          </a:xfrm>
        </p:spPr>
        <p:txBody>
          <a:bodyPr rtlCol="0">
            <a:normAutofit fontScale="85000" lnSpcReduction="20000"/>
          </a:bodyPr>
          <a:lstStyle/>
          <a:p>
            <a:pPr eaLnBrk="1" fontAlgn="auto" hangingPunct="1">
              <a:lnSpc>
                <a:spcPct val="110000"/>
              </a:lnSpc>
              <a:spcBef>
                <a:spcPts val="1800"/>
              </a:spcBef>
              <a:spcAft>
                <a:spcPts val="0"/>
              </a:spcAft>
              <a:buFont typeface="Arial" pitchFamily="34" charset="0"/>
              <a:buChar char="•"/>
              <a:defRPr/>
            </a:pPr>
            <a:r>
              <a:rPr lang="en-US" err="1" smtClean="0">
                <a:latin typeface="Times New Roman" pitchFamily="18" charset="0"/>
                <a:cs typeface="Times New Roman" pitchFamily="18" charset="0"/>
              </a:rPr>
              <a:t>Khác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nhau</a:t>
            </a:r>
            <a:r>
              <a:rPr lang="en-US" smtClean="0">
                <a:latin typeface="Times New Roman" pitchFamily="18" charset="0"/>
                <a:cs typeface="Times New Roman" pitchFamily="18" charset="0"/>
              </a:rPr>
              <a:t> do:</a:t>
            </a:r>
          </a:p>
          <a:p>
            <a:pPr lvl="1" eaLnBrk="1" fontAlgn="auto" hangingPunct="1">
              <a:lnSpc>
                <a:spcPct val="110000"/>
              </a:lnSpc>
              <a:spcBef>
                <a:spcPts val="1800"/>
              </a:spcBef>
              <a:spcAft>
                <a:spcPts val="0"/>
              </a:spcAft>
              <a:buFont typeface="Arial" pitchFamily="34" charset="0"/>
              <a:buChar char="–"/>
              <a:defRPr/>
            </a:pPr>
            <a:r>
              <a:rPr lang="en-US" err="1" smtClean="0">
                <a:latin typeface="Times New Roman" pitchFamily="18" charset="0"/>
                <a:cs typeface="Times New Roman" pitchFamily="18" charset="0"/>
              </a:rPr>
              <a:t>Hình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thức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tham</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gia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cụ</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thể</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vào</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Nhà</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nước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mỗi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nước</a:t>
            </a:r>
            <a:endParaRPr lang="en-US" smtClean="0">
              <a:latin typeface="Times New Roman" pitchFamily="18" charset="0"/>
              <a:cs typeface="Times New Roman" pitchFamily="18" charset="0"/>
            </a:endParaRPr>
          </a:p>
          <a:p>
            <a:pPr lvl="1" eaLnBrk="1" fontAlgn="auto" hangingPunct="1">
              <a:lnSpc>
                <a:spcPct val="110000"/>
              </a:lnSpc>
              <a:spcBef>
                <a:spcPts val="1800"/>
              </a:spcBef>
              <a:spcAft>
                <a:spcPts val="0"/>
              </a:spcAft>
              <a:buFont typeface="Arial" pitchFamily="34" charset="0"/>
              <a:buChar char="–"/>
              <a:defRPr/>
            </a:pPr>
            <a:r>
              <a:rPr lang="en-US" err="1" smtClean="0">
                <a:latin typeface="Times New Roman" pitchFamily="18" charset="0"/>
                <a:cs typeface="Times New Roman" pitchFamily="18" charset="0"/>
              </a:rPr>
              <a:t>Điều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kiện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dân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tộc</a:t>
            </a:r>
            <a:endParaRPr lang="en-US" smtClean="0">
              <a:latin typeface="Times New Roman" pitchFamily="18" charset="0"/>
              <a:cs typeface="Times New Roman" pitchFamily="18" charset="0"/>
            </a:endParaRPr>
          </a:p>
          <a:p>
            <a:pPr lvl="1" eaLnBrk="1" fontAlgn="auto" hangingPunct="1">
              <a:lnSpc>
                <a:spcPct val="110000"/>
              </a:lnSpc>
              <a:spcBef>
                <a:spcPts val="1800"/>
              </a:spcBef>
              <a:spcAft>
                <a:spcPts val="0"/>
              </a:spcAft>
              <a:buFont typeface="Arial" pitchFamily="34" charset="0"/>
              <a:buChar char="–"/>
              <a:defRPr/>
            </a:pPr>
            <a:r>
              <a:rPr lang="en-US" err="1" smtClean="0">
                <a:latin typeface="Times New Roman" pitchFamily="18" charset="0"/>
                <a:cs typeface="Times New Roman" pitchFamily="18" charset="0"/>
              </a:rPr>
              <a:t>Phương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pháp</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luận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xuất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phát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điểm</a:t>
            </a:r>
            <a:endParaRPr lang="en-US" smtClean="0">
              <a:latin typeface="Times New Roman" pitchFamily="18" charset="0"/>
              <a:cs typeface="Times New Roman" pitchFamily="18" charset="0"/>
            </a:endParaRPr>
          </a:p>
          <a:p>
            <a:pPr eaLnBrk="1" fontAlgn="auto" hangingPunct="1">
              <a:lnSpc>
                <a:spcPct val="110000"/>
              </a:lnSpc>
              <a:spcBef>
                <a:spcPts val="1800"/>
              </a:spcBef>
              <a:spcAft>
                <a:spcPts val="0"/>
              </a:spcAft>
              <a:buFont typeface="Arial" pitchFamily="34" charset="0"/>
              <a:buChar char="•"/>
              <a:defRPr/>
            </a:pPr>
            <a:r>
              <a:rPr lang="en-US" err="1" smtClean="0">
                <a:latin typeface="Times New Roman" pitchFamily="18" charset="0"/>
                <a:cs typeface="Times New Roman" pitchFamily="18" charset="0"/>
              </a:rPr>
              <a:t>Thống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nhất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về</a:t>
            </a:r>
            <a:r>
              <a:rPr lang="en-US" smtClean="0">
                <a:latin typeface="Times New Roman" pitchFamily="18" charset="0"/>
                <a:cs typeface="Times New Roman" pitchFamily="18" charset="0"/>
              </a:rPr>
              <a:t>:</a:t>
            </a:r>
          </a:p>
          <a:p>
            <a:pPr lvl="1" eaLnBrk="1" fontAlgn="auto" hangingPunct="1">
              <a:lnSpc>
                <a:spcPct val="110000"/>
              </a:lnSpc>
              <a:spcBef>
                <a:spcPts val="1800"/>
              </a:spcBef>
              <a:spcAft>
                <a:spcPts val="0"/>
              </a:spcAft>
              <a:buFont typeface="Arial" pitchFamily="34" charset="0"/>
              <a:buChar char="–"/>
              <a:defRPr/>
            </a:pPr>
            <a:r>
              <a:rPr lang="en-US" err="1" smtClean="0">
                <a:latin typeface="Times New Roman" pitchFamily="18" charset="0"/>
                <a:cs typeface="Times New Roman" pitchFamily="18" charset="0"/>
              </a:rPr>
              <a:t>Vấn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đề</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bản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hệ</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thống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TBCN</a:t>
            </a:r>
          </a:p>
          <a:p>
            <a:pPr lvl="1" eaLnBrk="1" fontAlgn="auto" hangingPunct="1">
              <a:lnSpc>
                <a:spcPct val="110000"/>
              </a:lnSpc>
              <a:spcBef>
                <a:spcPts val="1800"/>
              </a:spcBef>
              <a:spcAft>
                <a:spcPts val="0"/>
              </a:spcAft>
              <a:buFont typeface="Arial" pitchFamily="34" charset="0"/>
              <a:buChar char="–"/>
              <a:defRPr/>
            </a:pPr>
            <a:r>
              <a:rPr lang="en-US" err="1" smtClean="0">
                <a:latin typeface="Times New Roman" pitchFamily="18" charset="0"/>
                <a:cs typeface="Times New Roman" pitchFamily="18" charset="0"/>
              </a:rPr>
              <a:t>Vai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trò</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Nhà</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nước</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trong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cơ</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chế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endParaRPr lang="en-US" smtClean="0">
              <a:latin typeface="Times New Roman" pitchFamily="18" charset="0"/>
              <a:cs typeface="Times New Roman" pitchFamily="18" charset="0"/>
            </a:endParaRPr>
          </a:p>
          <a:p>
            <a:pPr lvl="1" eaLnBrk="1" fontAlgn="auto" hangingPunct="1">
              <a:lnSpc>
                <a:spcPct val="110000"/>
              </a:lnSpc>
              <a:spcBef>
                <a:spcPts val="1800"/>
              </a:spcBef>
              <a:spcAft>
                <a:spcPts val="0"/>
              </a:spcAft>
              <a:buFont typeface="Arial" pitchFamily="34" charset="0"/>
              <a:buChar char="–"/>
              <a:defRPr/>
            </a:pPr>
            <a:r>
              <a:rPr lang="en-US" err="1" smtClean="0">
                <a:latin typeface="Times New Roman" pitchFamily="18" charset="0"/>
                <a:cs typeface="Times New Roman" pitchFamily="18" charset="0"/>
              </a:rPr>
              <a:t>Sự</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hoạt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động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của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TBCN: </a:t>
            </a:r>
            <a:r>
              <a:rPr lang="en-US" err="1" smtClean="0">
                <a:latin typeface="Times New Roman" pitchFamily="18" charset="0"/>
                <a:cs typeface="Times New Roman" pitchFamily="18" charset="0"/>
              </a:rPr>
              <a:t>tự</a:t>
            </a:r>
            <a:r>
              <a:rPr lang="en-US" smtClean="0">
                <a:latin typeface="Times New Roman" pitchFamily="18" charset="0"/>
                <a:cs typeface="Times New Roman" pitchFamily="18" charset="0"/>
              </a:rPr>
              <a:t> do </a:t>
            </a:r>
            <a:r>
              <a:rPr lang="en-US" err="1" smtClean="0">
                <a:latin typeface="Times New Roman" pitchFamily="18" charset="0"/>
                <a:cs typeface="Times New Roman" pitchFamily="18" charset="0"/>
              </a:rPr>
              <a:t>cạnh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tranh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dẫn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đến</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hoạt</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động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hiệu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quả</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hơn</a:t>
            </a:r>
            <a:endParaRPr lang="en-US" smtClean="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en-US" smtClean="0">
              <a:latin typeface="Times New Roman" pitchFamily="18" charset="0"/>
              <a:cs typeface="Times New Roman" pitchFamily="18" charset="0"/>
            </a:endParaRPr>
          </a:p>
        </p:txBody>
      </p:sp>
    </p:spTree>
    <p:extLst>
      <p:ext uri="{BB962C8B-B14F-4D97-AF65-F5344CB8AC3E}">
        <p14:creationId xmlns="" xmlns:p14="http://schemas.microsoft.com/office/powerpoint/2010/main" val="1477662933"/>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down)">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wipe(down)">
                                      <p:cBhvr>
                                        <p:cTn id="4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3600" b="1" smtClean="0">
                <a:latin typeface="Times New Roman" pitchFamily="18" charset="0"/>
                <a:cs typeface="Times New Roman" pitchFamily="18" charset="0"/>
              </a:rPr>
              <a:t>CNTD </a:t>
            </a:r>
            <a:r>
              <a:rPr lang="en-US" sz="3600" b="1" err="1" smtClean="0">
                <a:latin typeface="Times New Roman" pitchFamily="18" charset="0"/>
                <a:cs typeface="Times New Roman" pitchFamily="18" charset="0"/>
              </a:rPr>
              <a:t>Mới</a:t>
            </a:r>
            <a:r>
              <a:rPr lang="en-US" sz="3600" b="1" smtClean="0">
                <a:latin typeface="Times New Roman" pitchFamily="18" charset="0"/>
                <a:cs typeface="Times New Roman" pitchFamily="18" charset="0"/>
              </a:rPr>
              <a:t> – </a:t>
            </a:r>
            <a:r>
              <a:rPr lang="en-US" sz="3600" b="1" err="1" smtClean="0">
                <a:latin typeface="Times New Roman" pitchFamily="18" charset="0"/>
                <a:cs typeface="Times New Roman" pitchFamily="18" charset="0"/>
              </a:rPr>
              <a:t>Xu</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Thế</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Toàn</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Cầu</a:t>
            </a:r>
            <a:r>
              <a:rPr lang="en-US" sz="3600" b="1" smtClean="0">
                <a:latin typeface="Times New Roman" pitchFamily="18" charset="0"/>
                <a:cs typeface="Times New Roman" pitchFamily="18" charset="0"/>
              </a:rPr>
              <a:t> </a:t>
            </a:r>
            <a:r>
              <a:rPr lang="en-US" sz="3600" b="1" err="1" smtClean="0">
                <a:latin typeface="Times New Roman" pitchFamily="18" charset="0"/>
                <a:cs typeface="Times New Roman" pitchFamily="18" charset="0"/>
              </a:rPr>
              <a:t>Hóa</a:t>
            </a:r>
            <a:endParaRPr lang="en-US" sz="3600" b="1" smtClean="0">
              <a:latin typeface="Times New Roman" pitchFamily="18" charset="0"/>
              <a:cs typeface="Times New Roman" pitchFamily="18" charset="0"/>
            </a:endParaRPr>
          </a:p>
        </p:txBody>
      </p:sp>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5652120" y="1182507"/>
            <a:ext cx="2905125" cy="3240360"/>
          </a:xfrm>
          <a:prstGeom prst="rect">
            <a:avLst/>
          </a:prstGeom>
        </p:spPr>
      </p:pic>
      <p:sp>
        <p:nvSpPr>
          <p:cNvPr id="11267" name="Content Placeholder 2"/>
          <p:cNvSpPr>
            <a:spLocks noGrp="1"/>
          </p:cNvSpPr>
          <p:nvPr>
            <p:ph idx="1"/>
          </p:nvPr>
        </p:nvSpPr>
        <p:spPr>
          <a:xfrm>
            <a:off x="395536" y="2204864"/>
            <a:ext cx="8291264" cy="4392488"/>
          </a:xfrm>
        </p:spPr>
        <p:txBody>
          <a:bodyPr>
            <a:normAutofit/>
          </a:bodyPr>
          <a:lstStyle/>
          <a:p>
            <a:pPr eaLnBrk="1" hangingPunct="1">
              <a:spcBef>
                <a:spcPts val="2400"/>
              </a:spcBef>
            </a:pPr>
            <a:r>
              <a:rPr lang="en-US" err="1" smtClean="0">
                <a:latin typeface="Times New Roman" pitchFamily="18" charset="0"/>
                <a:cs typeface="Times New Roman" pitchFamily="18" charset="0"/>
              </a:rPr>
              <a:t>Tương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đối</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thành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công</a:t>
            </a:r>
            <a:r>
              <a:rPr lang="en-US" smtClean="0">
                <a:latin typeface="Times New Roman" pitchFamily="18" charset="0"/>
                <a:cs typeface="Times New Roman" pitchFamily="18" charset="0"/>
              </a:rPr>
              <a:t> do:</a:t>
            </a:r>
          </a:p>
          <a:p>
            <a:pPr lvl="1" eaLnBrk="1" hangingPunct="1">
              <a:spcBef>
                <a:spcPts val="2400"/>
              </a:spcBef>
            </a:pPr>
            <a:r>
              <a:rPr lang="en-US" smtClean="0">
                <a:latin typeface="Times New Roman" pitchFamily="18" charset="0"/>
                <a:cs typeface="Times New Roman" pitchFamily="18" charset="0"/>
              </a:rPr>
              <a:t>T</a:t>
            </a:r>
            <a:r>
              <a:rPr lang="vi-VN" smtClean="0">
                <a:latin typeface="Times New Roman" pitchFamily="18" charset="0"/>
                <a:cs typeface="Times New Roman" pitchFamily="18" charset="0"/>
              </a:rPr>
              <a:t>ự do hoá thương</a:t>
            </a: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mại</a:t>
            </a:r>
            <a:endParaRPr lang="en-US" smtClean="0">
              <a:latin typeface="Times New Roman" pitchFamily="18" charset="0"/>
              <a:cs typeface="Times New Roman" pitchFamily="18" charset="0"/>
            </a:endParaRPr>
          </a:p>
          <a:p>
            <a:pPr lvl="1" eaLnBrk="1" hangingPunct="1">
              <a:spcBef>
                <a:spcPts val="2400"/>
              </a:spcBef>
            </a:pPr>
            <a:r>
              <a:rPr lang="en-US" err="1" smtClean="0">
                <a:latin typeface="Times New Roman" pitchFamily="18" charset="0"/>
                <a:cs typeface="Times New Roman" pitchFamily="18" charset="0"/>
              </a:rPr>
              <a:t>Tự</a:t>
            </a:r>
            <a:r>
              <a:rPr lang="en-US" smtClean="0">
                <a:latin typeface="Times New Roman" pitchFamily="18" charset="0"/>
                <a:cs typeface="Times New Roman" pitchFamily="18" charset="0"/>
              </a:rPr>
              <a:t> do </a:t>
            </a:r>
            <a:r>
              <a:rPr lang="en-US" err="1" smtClean="0">
                <a:latin typeface="Times New Roman" pitchFamily="18" charset="0"/>
                <a:cs typeface="Times New Roman" pitchFamily="18" charset="0"/>
              </a:rPr>
              <a:t>hóa</a:t>
            </a:r>
            <a:r>
              <a:rPr lang="en-US" smtClean="0">
                <a:latin typeface="Times New Roman" pitchFamily="18" charset="0"/>
                <a:cs typeface="Times New Roman" pitchFamily="18" charset="0"/>
              </a:rPr>
              <a:t> c</a:t>
            </a:r>
            <a:r>
              <a:rPr lang="vi-VN" smtClean="0">
                <a:latin typeface="Times New Roman" pitchFamily="18" charset="0"/>
                <a:cs typeface="Times New Roman" pitchFamily="18" charset="0"/>
              </a:rPr>
              <a:t>ác luồng vốn đầu tư quốc tế cao</a:t>
            </a:r>
            <a:endParaRPr lang="en-US" smtClean="0">
              <a:latin typeface="Times New Roman" pitchFamily="18" charset="0"/>
              <a:cs typeface="Times New Roman" pitchFamily="18" charset="0"/>
            </a:endParaRPr>
          </a:p>
          <a:p>
            <a:pPr lvl="1" eaLnBrk="1" hangingPunct="1">
              <a:spcBef>
                <a:spcPts val="2400"/>
              </a:spcBef>
            </a:pPr>
            <a:r>
              <a:rPr lang="en-US" smtClean="0">
                <a:latin typeface="Times New Roman" pitchFamily="18" charset="0"/>
                <a:cs typeface="Times New Roman" pitchFamily="18" charset="0"/>
              </a:rPr>
              <a:t>C</a:t>
            </a:r>
            <a:r>
              <a:rPr lang="vi-VN" smtClean="0">
                <a:latin typeface="Times New Roman" pitchFamily="18" charset="0"/>
                <a:cs typeface="Times New Roman" pitchFamily="18" charset="0"/>
              </a:rPr>
              <a:t>ác chính sách linh hoạt và can đảm mà</a:t>
            </a: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chính phủ các nước đã thực thi trong bối cảnh hội nhập quốc tế</a:t>
            </a:r>
            <a:endParaRPr lang="en-US"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083323621"/>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Effect transition="in" filter="barn(inVertical)">
                                      <p:cBhvr>
                                        <p:cTn id="13" dur="500"/>
                                        <p:tgtEl>
                                          <p:spTgt spid="1126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1267">
                                            <p:txEl>
                                              <p:pRg st="1" end="1"/>
                                            </p:txEl>
                                          </p:spTgt>
                                        </p:tgtEl>
                                        <p:attrNameLst>
                                          <p:attrName>style.visibility</p:attrName>
                                        </p:attrNameLst>
                                      </p:cBhvr>
                                      <p:to>
                                        <p:strVal val="visible"/>
                                      </p:to>
                                    </p:set>
                                    <p:animEffect transition="in" filter="wipe(down)">
                                      <p:cBhvr>
                                        <p:cTn id="18" dur="500"/>
                                        <p:tgtEl>
                                          <p:spTgt spid="1126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11267">
                                            <p:txEl>
                                              <p:pRg st="2" end="2"/>
                                            </p:txEl>
                                          </p:spTgt>
                                        </p:tgtEl>
                                        <p:attrNameLst>
                                          <p:attrName>style.visibility</p:attrName>
                                        </p:attrNameLst>
                                      </p:cBhvr>
                                      <p:to>
                                        <p:strVal val="visible"/>
                                      </p:to>
                                    </p:set>
                                    <p:animEffect transition="in" filter="wipe(down)">
                                      <p:cBhvr>
                                        <p:cTn id="23" dur="500"/>
                                        <p:tgtEl>
                                          <p:spTgt spid="1126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1267">
                                            <p:txEl>
                                              <p:pRg st="3" end="3"/>
                                            </p:txEl>
                                          </p:spTgt>
                                        </p:tgtEl>
                                        <p:attrNameLst>
                                          <p:attrName>style.visibility</p:attrName>
                                        </p:attrNameLst>
                                      </p:cBhvr>
                                      <p:to>
                                        <p:strVal val="visible"/>
                                      </p:to>
                                    </p:set>
                                    <p:animEffect transition="in" filter="wipe(down)">
                                      <p:cBhvr>
                                        <p:cTn id="28"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i="1" smtClean="0">
                <a:latin typeface="Times New Roman" pitchFamily="18" charset="0"/>
                <a:cs typeface="Times New Roman" pitchFamily="18" charset="0"/>
              </a:rPr>
              <a:t>4. Phương pháp luận</a:t>
            </a:r>
            <a:r>
              <a:rPr lang="en-US"/>
              <a:t/>
            </a:r>
            <a:br>
              <a:rPr lang="en-US"/>
            </a:br>
            <a:endParaRPr lang="en-US"/>
          </a:p>
        </p:txBody>
      </p:sp>
      <p:sp>
        <p:nvSpPr>
          <p:cNvPr id="3" name="Content Placeholder 2"/>
          <p:cNvSpPr>
            <a:spLocks noGrp="1"/>
          </p:cNvSpPr>
          <p:nvPr>
            <p:ph idx="1"/>
          </p:nvPr>
        </p:nvSpPr>
        <p:spPr>
          <a:xfrm>
            <a:off x="467544" y="548680"/>
            <a:ext cx="8229600" cy="5361459"/>
          </a:xfrm>
        </p:spPr>
        <p:txBody>
          <a:bodyPr>
            <a:normAutofit lnSpcReduction="10000"/>
          </a:bodyPr>
          <a:lstStyle/>
          <a:p>
            <a:pPr>
              <a:spcBef>
                <a:spcPts val="1200"/>
              </a:spcBef>
              <a:buFont typeface="Wingdings" pitchFamily="2" charset="2"/>
              <a:buChar char="v"/>
            </a:pPr>
            <a:r>
              <a:rPr lang="en-US" sz="2800" err="1" smtClean="0">
                <a:latin typeface="Times New Roman" pitchFamily="18" charset="0"/>
                <a:cs typeface="Times New Roman" pitchFamily="18" charset="0"/>
              </a:rPr>
              <a:t>Đề</a:t>
            </a:r>
            <a:r>
              <a:rPr lang="en-US" sz="2800" smtClean="0">
                <a:latin typeface="Times New Roman" pitchFamily="18" charset="0"/>
                <a:cs typeface="Times New Roman" pitchFamily="18" charset="0"/>
              </a:rPr>
              <a:t> </a:t>
            </a:r>
            <a:r>
              <a:rPr lang="en-US" sz="2800" err="1">
                <a:latin typeface="Times New Roman" pitchFamily="18" charset="0"/>
                <a:cs typeface="Times New Roman" pitchFamily="18" charset="0"/>
              </a:rPr>
              <a:t>cao</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tự</a:t>
            </a:r>
            <a:r>
              <a:rPr lang="en-US" sz="2800">
                <a:latin typeface="Times New Roman" pitchFamily="18" charset="0"/>
                <a:cs typeface="Times New Roman" pitchFamily="18" charset="0"/>
              </a:rPr>
              <a:t> do </a:t>
            </a:r>
            <a:r>
              <a:rPr lang="en-US" sz="2800" err="1">
                <a:latin typeface="Times New Roman" pitchFamily="18" charset="0"/>
                <a:cs typeface="Times New Roman" pitchFamily="18" charset="0"/>
              </a:rPr>
              <a:t>kinh</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tế</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chống</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lại</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sự</a:t>
            </a:r>
            <a:r>
              <a:rPr lang="en-US" sz="2800">
                <a:latin typeface="Times New Roman" pitchFamily="18" charset="0"/>
                <a:cs typeface="Times New Roman" pitchFamily="18" charset="0"/>
              </a:rPr>
              <a:t> can </a:t>
            </a:r>
            <a:r>
              <a:rPr lang="en-US" sz="2800" err="1">
                <a:latin typeface="Times New Roman" pitchFamily="18" charset="0"/>
                <a:cs typeface="Times New Roman" pitchFamily="18" charset="0"/>
              </a:rPr>
              <a:t>thiệp</a:t>
            </a:r>
            <a:r>
              <a:rPr lang="en-US" sz="2800">
                <a:latin typeface="Times New Roman" pitchFamily="18" charset="0"/>
                <a:cs typeface="Times New Roman" pitchFamily="18" charset="0"/>
              </a:rPr>
              <a:t> </a:t>
            </a:r>
            <a:r>
              <a:rPr lang="en-US" sz="2800" b="1" u="sng" err="1">
                <a:latin typeface="Times New Roman" pitchFamily="18" charset="0"/>
                <a:cs typeface="Times New Roman" pitchFamily="18" charset="0"/>
              </a:rPr>
              <a:t>sâu</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của</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nhà</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nước</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vào</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các</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hoạt</a:t>
            </a:r>
            <a:r>
              <a:rPr lang="en-US" sz="2800">
                <a:latin typeface="Times New Roman" pitchFamily="18" charset="0"/>
                <a:cs typeface="Times New Roman" pitchFamily="18" charset="0"/>
              </a:rPr>
              <a:t> </a:t>
            </a:r>
            <a:r>
              <a:rPr lang="en-US" sz="2800" err="1">
                <a:latin typeface="Times New Roman" pitchFamily="18" charset="0"/>
                <a:cs typeface="Times New Roman" pitchFamily="18" charset="0"/>
              </a:rPr>
              <a:t>động</a:t>
            </a:r>
            <a:r>
              <a:rPr lang="en-US" sz="2800">
                <a:latin typeface="Times New Roman" pitchFamily="18" charset="0"/>
                <a:cs typeface="Times New Roman" pitchFamily="18" charset="0"/>
              </a:rPr>
              <a:t> </a:t>
            </a:r>
            <a:r>
              <a:rPr lang="en-US" sz="2800" err="1" smtClean="0">
                <a:latin typeface="Times New Roman" pitchFamily="18" charset="0"/>
                <a:cs typeface="Times New Roman" pitchFamily="18" charset="0"/>
              </a:rPr>
              <a:t>kinh</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tế</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khẩu</a:t>
            </a:r>
            <a:r>
              <a:rPr lang="en-US" sz="2800" smtClean="0">
                <a:latin typeface="Times New Roman" pitchFamily="18" charset="0"/>
                <a:cs typeface="Times New Roman" pitchFamily="18" charset="0"/>
              </a:rPr>
              <a:t> hiệu “</a:t>
            </a:r>
            <a:r>
              <a:rPr lang="en-US" sz="2800" i="1" smtClean="0">
                <a:solidFill>
                  <a:srgbClr val="FF0000"/>
                </a:solidFill>
                <a:latin typeface="Times New Roman" pitchFamily="18" charset="0"/>
                <a:cs typeface="Times New Roman" pitchFamily="18" charset="0"/>
              </a:rPr>
              <a:t>thị trường nhiều hơn, nhà nước ít hơn</a:t>
            </a:r>
            <a:r>
              <a:rPr lang="en-US" sz="2800" smtClean="0">
                <a:latin typeface="Times New Roman" pitchFamily="18" charset="0"/>
                <a:cs typeface="Times New Roman" pitchFamily="18" charset="0"/>
              </a:rPr>
              <a:t>”</a:t>
            </a:r>
          </a:p>
          <a:p>
            <a:pPr>
              <a:spcBef>
                <a:spcPts val="1200"/>
              </a:spcBef>
              <a:buFont typeface="Wingdings" pitchFamily="2" charset="2"/>
              <a:buChar char="v"/>
            </a:pPr>
            <a:r>
              <a:rPr lang="en-US" sz="2800" smtClean="0">
                <a:latin typeface="Times New Roman" pitchFamily="18" charset="0"/>
                <a:cs typeface="Times New Roman" pitchFamily="18" charset="0"/>
              </a:rPr>
              <a:t> Lặp lại các PPL của trường phái tự do cũ (Cổ điển, Tân cổ điển) và trường phái Keynes; phát triển theo hướng hoàn thiện =&gt; phù hợp với lợi ích của CNTBĐQ NN</a:t>
            </a:r>
          </a:p>
          <a:p>
            <a:pPr marL="0" indent="0">
              <a:spcBef>
                <a:spcPts val="1200"/>
              </a:spcBef>
              <a:buNone/>
              <a:tabLst>
                <a:tab pos="4230688" algn="ctr"/>
                <a:tab pos="7205663" algn="ctr"/>
              </a:tabLst>
            </a:pPr>
            <a:r>
              <a:rPr lang="en-US" sz="2800" smtClean="0">
                <a:latin typeface="Times New Roman" pitchFamily="18" charset="0"/>
                <a:cs typeface="Times New Roman" pitchFamily="18" charset="0"/>
              </a:rPr>
              <a:t> </a:t>
            </a:r>
            <a:r>
              <a:rPr lang="en-US" sz="1800" b="1" smtClean="0">
                <a:latin typeface="Times New Roman" pitchFamily="18" charset="0"/>
                <a:cs typeface="Times New Roman" pitchFamily="18" charset="0"/>
              </a:rPr>
              <a:t>A. Smith (Cổ điển)	Karl Menger (Tân cổ điển)	Keynes</a:t>
            </a:r>
          </a:p>
          <a:p>
            <a:pPr marL="0" indent="0">
              <a:buNone/>
            </a:pPr>
            <a:endParaRPr lang="en-US" smtClean="0">
              <a:latin typeface="Times New Roman" pitchFamily="18" charset="0"/>
              <a:cs typeface="Times New Roman" pitchFamily="18" charset="0"/>
            </a:endParaRPr>
          </a:p>
          <a:p>
            <a:pPr>
              <a:tabLst>
                <a:tab pos="2565400" algn="ctr"/>
                <a:tab pos="5827713" algn="ctr"/>
              </a:tabLst>
            </a:pPr>
            <a:endParaRPr lang="en-US" smtClean="0">
              <a:latin typeface="Times New Roman" pitchFamily="18" charset="0"/>
              <a:cs typeface="Times New Roman" pitchFamily="18" charset="0"/>
            </a:endParaRPr>
          </a:p>
          <a:p>
            <a:pPr marL="2395538" lvl="5" indent="0">
              <a:buNone/>
              <a:tabLst>
                <a:tab pos="2633663" algn="ctr"/>
                <a:tab pos="5773738" algn="ctr"/>
              </a:tabLst>
            </a:pPr>
            <a:r>
              <a:rPr lang="en-US" sz="3600" b="1" smtClean="0"/>
              <a:t>+</a:t>
            </a:r>
            <a:r>
              <a:rPr lang="en-US" smtClean="0"/>
              <a:t>		</a:t>
            </a:r>
            <a:r>
              <a:rPr lang="en-US" sz="3600" b="1" smtClean="0"/>
              <a:t>+</a:t>
            </a:r>
          </a:p>
          <a:p>
            <a:endParaRPr lang="en-US"/>
          </a:p>
          <a:p>
            <a:pPr marL="0" indent="0">
              <a:buNone/>
            </a:pPr>
            <a:endParaRPr lang="en-US">
              <a:latin typeface="DokChampa" pitchFamily="34" charset="-34"/>
              <a:cs typeface="DokChampa" pitchFamily="34" charset="-34"/>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83568" y="4365104"/>
            <a:ext cx="1872208" cy="2160240"/>
          </a:xfrm>
          <a:prstGeom prst="rect">
            <a:avLst/>
          </a:prstGeom>
        </p:spPr>
      </p:pic>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635896" y="4290904"/>
            <a:ext cx="2016224" cy="2213105"/>
          </a:xfrm>
          <a:prstGeom prst="rect">
            <a:avLst/>
          </a:prstGeo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660232" y="4280236"/>
            <a:ext cx="1872208" cy="2234440"/>
          </a:xfrm>
          <a:prstGeom prst="rect">
            <a:avLst/>
          </a:prstGeom>
        </p:spPr>
      </p:pic>
    </p:spTree>
    <p:extLst>
      <p:ext uri="{BB962C8B-B14F-4D97-AF65-F5344CB8AC3E}">
        <p14:creationId xmlns="" xmlns:p14="http://schemas.microsoft.com/office/powerpoint/2010/main" val="2008257576"/>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Effect transition="in" filter="wipe(down)">
                                      <p:cBhvr>
                                        <p:cTn id="49" dur="580">
                                          <p:stCondLst>
                                            <p:cond delay="0"/>
                                          </p:stCondLst>
                                        </p:cTn>
                                        <p:tgtEl>
                                          <p:spTgt spid="3">
                                            <p:txEl>
                                              <p:pRg st="2" end="2"/>
                                            </p:txEl>
                                          </p:spTgt>
                                        </p:tgtEl>
                                      </p:cBhvr>
                                    </p:animEffect>
                                    <p:anim calcmode="lin" valueType="num">
                                      <p:cBhvr>
                                        <p:cTn id="5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3">
                                            <p:txEl>
                                              <p:pRg st="2" end="2"/>
                                            </p:txEl>
                                          </p:spTgt>
                                        </p:tgtEl>
                                      </p:cBhvr>
                                      <p:to x="100000" y="60000"/>
                                    </p:animScale>
                                    <p:animScale>
                                      <p:cBhvr>
                                        <p:cTn id="56" dur="166" decel="50000">
                                          <p:stCondLst>
                                            <p:cond delay="676"/>
                                          </p:stCondLst>
                                        </p:cTn>
                                        <p:tgtEl>
                                          <p:spTgt spid="3">
                                            <p:txEl>
                                              <p:pRg st="2" end="2"/>
                                            </p:txEl>
                                          </p:spTgt>
                                        </p:tgtEl>
                                      </p:cBhvr>
                                      <p:to x="100000" y="100000"/>
                                    </p:animScale>
                                    <p:animScale>
                                      <p:cBhvr>
                                        <p:cTn id="57" dur="26">
                                          <p:stCondLst>
                                            <p:cond delay="1312"/>
                                          </p:stCondLst>
                                        </p:cTn>
                                        <p:tgtEl>
                                          <p:spTgt spid="3">
                                            <p:txEl>
                                              <p:pRg st="2" end="2"/>
                                            </p:txEl>
                                          </p:spTgt>
                                        </p:tgtEl>
                                      </p:cBhvr>
                                      <p:to x="100000" y="80000"/>
                                    </p:animScale>
                                    <p:animScale>
                                      <p:cBhvr>
                                        <p:cTn id="58" dur="166" decel="50000">
                                          <p:stCondLst>
                                            <p:cond delay="1338"/>
                                          </p:stCondLst>
                                        </p:cTn>
                                        <p:tgtEl>
                                          <p:spTgt spid="3">
                                            <p:txEl>
                                              <p:pRg st="2" end="2"/>
                                            </p:txEl>
                                          </p:spTgt>
                                        </p:tgtEl>
                                      </p:cBhvr>
                                      <p:to x="100000" y="100000"/>
                                    </p:animScale>
                                    <p:animScale>
                                      <p:cBhvr>
                                        <p:cTn id="59" dur="26">
                                          <p:stCondLst>
                                            <p:cond delay="1642"/>
                                          </p:stCondLst>
                                        </p:cTn>
                                        <p:tgtEl>
                                          <p:spTgt spid="3">
                                            <p:txEl>
                                              <p:pRg st="2" end="2"/>
                                            </p:txEl>
                                          </p:spTgt>
                                        </p:tgtEl>
                                      </p:cBhvr>
                                      <p:to x="100000" y="90000"/>
                                    </p:animScale>
                                    <p:animScale>
                                      <p:cBhvr>
                                        <p:cTn id="60" dur="166" decel="50000">
                                          <p:stCondLst>
                                            <p:cond delay="1668"/>
                                          </p:stCondLst>
                                        </p:cTn>
                                        <p:tgtEl>
                                          <p:spTgt spid="3">
                                            <p:txEl>
                                              <p:pRg st="2" end="2"/>
                                            </p:txEl>
                                          </p:spTgt>
                                        </p:tgtEl>
                                      </p:cBhvr>
                                      <p:to x="100000" y="100000"/>
                                    </p:animScale>
                                    <p:animScale>
                                      <p:cBhvr>
                                        <p:cTn id="61" dur="26">
                                          <p:stCondLst>
                                            <p:cond delay="1808"/>
                                          </p:stCondLst>
                                        </p:cTn>
                                        <p:tgtEl>
                                          <p:spTgt spid="3">
                                            <p:txEl>
                                              <p:pRg st="2" end="2"/>
                                            </p:txEl>
                                          </p:spTgt>
                                        </p:tgtEl>
                                      </p:cBhvr>
                                      <p:to x="100000" y="95000"/>
                                    </p:animScale>
                                    <p:animScale>
                                      <p:cBhvr>
                                        <p:cTn id="62" dur="166" decel="50000">
                                          <p:stCondLst>
                                            <p:cond delay="1834"/>
                                          </p:stCondLst>
                                        </p:cTn>
                                        <p:tgtEl>
                                          <p:spTgt spid="3">
                                            <p:txEl>
                                              <p:pRg st="2" end="2"/>
                                            </p:txEl>
                                          </p:spTgt>
                                        </p:tgtEl>
                                      </p:cBhvr>
                                      <p:to x="100000" y="100000"/>
                                    </p:animScale>
                                  </p:childTnLst>
                                </p:cTn>
                              </p:par>
                              <p:par>
                                <p:cTn id="63" presetID="26" presetClass="entr" presetSubtype="0" fill="hold" grpId="0" nodeType="with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animEffect transition="in" filter="wipe(down)">
                                      <p:cBhvr>
                                        <p:cTn id="65" dur="580">
                                          <p:stCondLst>
                                            <p:cond delay="0"/>
                                          </p:stCondLst>
                                        </p:cTn>
                                        <p:tgtEl>
                                          <p:spTgt spid="3">
                                            <p:txEl>
                                              <p:pRg st="5" end="5"/>
                                            </p:txEl>
                                          </p:spTgt>
                                        </p:tgtEl>
                                      </p:cBhvr>
                                    </p:animEffect>
                                    <p:anim calcmode="lin" valueType="num">
                                      <p:cBhvr>
                                        <p:cTn id="66"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71" dur="26">
                                          <p:stCondLst>
                                            <p:cond delay="650"/>
                                          </p:stCondLst>
                                        </p:cTn>
                                        <p:tgtEl>
                                          <p:spTgt spid="3">
                                            <p:txEl>
                                              <p:pRg st="5" end="5"/>
                                            </p:txEl>
                                          </p:spTgt>
                                        </p:tgtEl>
                                      </p:cBhvr>
                                      <p:to x="100000" y="60000"/>
                                    </p:animScale>
                                    <p:animScale>
                                      <p:cBhvr>
                                        <p:cTn id="72" dur="166" decel="50000">
                                          <p:stCondLst>
                                            <p:cond delay="676"/>
                                          </p:stCondLst>
                                        </p:cTn>
                                        <p:tgtEl>
                                          <p:spTgt spid="3">
                                            <p:txEl>
                                              <p:pRg st="5" end="5"/>
                                            </p:txEl>
                                          </p:spTgt>
                                        </p:tgtEl>
                                      </p:cBhvr>
                                      <p:to x="100000" y="100000"/>
                                    </p:animScale>
                                    <p:animScale>
                                      <p:cBhvr>
                                        <p:cTn id="73" dur="26">
                                          <p:stCondLst>
                                            <p:cond delay="1312"/>
                                          </p:stCondLst>
                                        </p:cTn>
                                        <p:tgtEl>
                                          <p:spTgt spid="3">
                                            <p:txEl>
                                              <p:pRg st="5" end="5"/>
                                            </p:txEl>
                                          </p:spTgt>
                                        </p:tgtEl>
                                      </p:cBhvr>
                                      <p:to x="100000" y="80000"/>
                                    </p:animScale>
                                    <p:animScale>
                                      <p:cBhvr>
                                        <p:cTn id="74" dur="166" decel="50000">
                                          <p:stCondLst>
                                            <p:cond delay="1338"/>
                                          </p:stCondLst>
                                        </p:cTn>
                                        <p:tgtEl>
                                          <p:spTgt spid="3">
                                            <p:txEl>
                                              <p:pRg st="5" end="5"/>
                                            </p:txEl>
                                          </p:spTgt>
                                        </p:tgtEl>
                                      </p:cBhvr>
                                      <p:to x="100000" y="100000"/>
                                    </p:animScale>
                                    <p:animScale>
                                      <p:cBhvr>
                                        <p:cTn id="75" dur="26">
                                          <p:stCondLst>
                                            <p:cond delay="1642"/>
                                          </p:stCondLst>
                                        </p:cTn>
                                        <p:tgtEl>
                                          <p:spTgt spid="3">
                                            <p:txEl>
                                              <p:pRg st="5" end="5"/>
                                            </p:txEl>
                                          </p:spTgt>
                                        </p:tgtEl>
                                      </p:cBhvr>
                                      <p:to x="100000" y="90000"/>
                                    </p:animScale>
                                    <p:animScale>
                                      <p:cBhvr>
                                        <p:cTn id="76" dur="166" decel="50000">
                                          <p:stCondLst>
                                            <p:cond delay="1668"/>
                                          </p:stCondLst>
                                        </p:cTn>
                                        <p:tgtEl>
                                          <p:spTgt spid="3">
                                            <p:txEl>
                                              <p:pRg st="5" end="5"/>
                                            </p:txEl>
                                          </p:spTgt>
                                        </p:tgtEl>
                                      </p:cBhvr>
                                      <p:to x="100000" y="100000"/>
                                    </p:animScale>
                                    <p:animScale>
                                      <p:cBhvr>
                                        <p:cTn id="77" dur="26">
                                          <p:stCondLst>
                                            <p:cond delay="1808"/>
                                          </p:stCondLst>
                                        </p:cTn>
                                        <p:tgtEl>
                                          <p:spTgt spid="3">
                                            <p:txEl>
                                              <p:pRg st="5" end="5"/>
                                            </p:txEl>
                                          </p:spTgt>
                                        </p:tgtEl>
                                      </p:cBhvr>
                                      <p:to x="100000" y="95000"/>
                                    </p:animScale>
                                    <p:animScale>
                                      <p:cBhvr>
                                        <p:cTn id="78" dur="166" decel="50000">
                                          <p:stCondLst>
                                            <p:cond delay="1834"/>
                                          </p:stCondLst>
                                        </p:cTn>
                                        <p:tgtEl>
                                          <p:spTgt spid="3">
                                            <p:txEl>
                                              <p:pRg st="5" end="5"/>
                                            </p:txEl>
                                          </p:spTgt>
                                        </p:tgtEl>
                                      </p:cBhvr>
                                      <p:to x="100000" y="100000"/>
                                    </p:animScale>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4"/>
                                        </p:tgtEl>
                                        <p:attrNameLst>
                                          <p:attrName>style.visibility</p:attrName>
                                        </p:attrNameLst>
                                      </p:cBhvr>
                                      <p:to>
                                        <p:strVal val="visible"/>
                                      </p:to>
                                    </p:set>
                                    <p:animEffect transition="in" filter="fade">
                                      <p:cBhvr>
                                        <p:cTn id="83" dur="1000"/>
                                        <p:tgtEl>
                                          <p:spTgt spid="4"/>
                                        </p:tgtEl>
                                      </p:cBhvr>
                                    </p:animEffect>
                                    <p:anim calcmode="lin" valueType="num">
                                      <p:cBhvr>
                                        <p:cTn id="84" dur="1000" fill="hold"/>
                                        <p:tgtEl>
                                          <p:spTgt spid="4"/>
                                        </p:tgtEl>
                                        <p:attrNameLst>
                                          <p:attrName>ppt_x</p:attrName>
                                        </p:attrNameLst>
                                      </p:cBhvr>
                                      <p:tavLst>
                                        <p:tav tm="0">
                                          <p:val>
                                            <p:strVal val="#ppt_x"/>
                                          </p:val>
                                        </p:tav>
                                        <p:tav tm="100000">
                                          <p:val>
                                            <p:strVal val="#ppt_x"/>
                                          </p:val>
                                        </p:tav>
                                      </p:tavLst>
                                    </p:anim>
                                    <p:anim calcmode="lin" valueType="num">
                                      <p:cBhvr>
                                        <p:cTn id="8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5"/>
                                        </p:tgtEl>
                                        <p:attrNameLst>
                                          <p:attrName>style.visibility</p:attrName>
                                        </p:attrNameLst>
                                      </p:cBhvr>
                                      <p:to>
                                        <p:strVal val="visible"/>
                                      </p:to>
                                    </p:set>
                                    <p:anim calcmode="lin" valueType="num">
                                      <p:cBhvr additive="base">
                                        <p:cTn id="90" dur="500" fill="hold"/>
                                        <p:tgtEl>
                                          <p:spTgt spid="5"/>
                                        </p:tgtEl>
                                        <p:attrNameLst>
                                          <p:attrName>ppt_x</p:attrName>
                                        </p:attrNameLst>
                                      </p:cBhvr>
                                      <p:tavLst>
                                        <p:tav tm="0">
                                          <p:val>
                                            <p:strVal val="#ppt_x"/>
                                          </p:val>
                                        </p:tav>
                                        <p:tav tm="100000">
                                          <p:val>
                                            <p:strVal val="#ppt_x"/>
                                          </p:val>
                                        </p:tav>
                                      </p:tavLst>
                                    </p:anim>
                                    <p:anim calcmode="lin" valueType="num">
                                      <p:cBhvr additive="base">
                                        <p:cTn id="9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6"/>
                                        </p:tgtEl>
                                        <p:attrNameLst>
                                          <p:attrName>style.visibility</p:attrName>
                                        </p:attrNameLst>
                                      </p:cBhvr>
                                      <p:to>
                                        <p:strVal val="visible"/>
                                      </p:to>
                                    </p:set>
                                    <p:anim calcmode="lin" valueType="num">
                                      <p:cBhvr additive="base">
                                        <p:cTn id="96" dur="500" fill="hold"/>
                                        <p:tgtEl>
                                          <p:spTgt spid="6"/>
                                        </p:tgtEl>
                                        <p:attrNameLst>
                                          <p:attrName>ppt_x</p:attrName>
                                        </p:attrNameLst>
                                      </p:cBhvr>
                                      <p:tavLst>
                                        <p:tav tm="0">
                                          <p:val>
                                            <p:strVal val="#ppt_x"/>
                                          </p:val>
                                        </p:tav>
                                        <p:tav tm="100000">
                                          <p:val>
                                            <p:strVal val="#ppt_x"/>
                                          </p:val>
                                        </p:tav>
                                      </p:tavLst>
                                    </p:anim>
                                    <p:anim calcmode="lin" valueType="num">
                                      <p:cBhvr additive="base">
                                        <p:cTn id="9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normAutofit fontScale="90000"/>
          </a:bodyPr>
          <a:lstStyle/>
          <a:p>
            <a:endParaRPr lang="en-US"/>
          </a:p>
        </p:txBody>
      </p:sp>
      <p:sp>
        <p:nvSpPr>
          <p:cNvPr id="3" name="Content Placeholder 2"/>
          <p:cNvSpPr>
            <a:spLocks noGrp="1"/>
          </p:cNvSpPr>
          <p:nvPr>
            <p:ph idx="1"/>
          </p:nvPr>
        </p:nvSpPr>
        <p:spPr>
          <a:xfrm>
            <a:off x="457200" y="620688"/>
            <a:ext cx="8229600" cy="5505475"/>
          </a:xfrm>
        </p:spPr>
        <p:txBody>
          <a:bodyPr/>
          <a:lstStyle/>
          <a:p>
            <a:pPr marL="0" indent="0">
              <a:buNone/>
            </a:pP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a:buFont typeface="Wingdings" pitchFamily="2" charset="2"/>
              <a:buChar char="v"/>
            </a:pPr>
            <a:r>
              <a:rPr lang="en-US" sz="2800" smtClean="0">
                <a:latin typeface="Times New Roman" pitchFamily="18" charset="0"/>
                <a:cs typeface="Times New Roman" pitchFamily="18" charset="0"/>
              </a:rPr>
              <a:t>Sử </a:t>
            </a:r>
            <a:r>
              <a:rPr lang="en-US" sz="2800">
                <a:latin typeface="Times New Roman" pitchFamily="18" charset="0"/>
                <a:cs typeface="Times New Roman" pitchFamily="18" charset="0"/>
              </a:rPr>
              <a:t>dụng tổng hợp các PPL của các trường phái nêu trên, </a:t>
            </a:r>
            <a:r>
              <a:rPr lang="en-US" sz="2800" smtClean="0">
                <a:latin typeface="Times New Roman" pitchFamily="18" charset="0"/>
                <a:cs typeface="Times New Roman" pitchFamily="18" charset="0"/>
              </a:rPr>
              <a:t>và </a:t>
            </a:r>
            <a:r>
              <a:rPr lang="en-US" sz="2800">
                <a:latin typeface="Times New Roman" pitchFamily="18" charset="0"/>
                <a:cs typeface="Times New Roman" pitchFamily="18" charset="0"/>
              </a:rPr>
              <a:t>chủ yếu là</a:t>
            </a:r>
            <a:r>
              <a:rPr lang="en-US" sz="2800" smtClean="0">
                <a:latin typeface="Times New Roman" pitchFamily="18" charset="0"/>
                <a:cs typeface="Times New Roman" pitchFamily="18" charset="0"/>
              </a:rPr>
              <a:t>:</a:t>
            </a:r>
          </a:p>
          <a:p>
            <a:pPr marL="0" indent="0">
              <a:buNone/>
            </a:pPr>
            <a:endParaRPr lang="en-US" sz="2800" smtClean="0">
              <a:latin typeface="Times New Roman" pitchFamily="18" charset="0"/>
              <a:cs typeface="Times New Roman" pitchFamily="18" charset="0"/>
            </a:endParaRPr>
          </a:p>
          <a:p>
            <a:pPr marL="862013" indent="120650"/>
            <a:r>
              <a:rPr lang="en-US" sz="2800" smtClean="0">
                <a:latin typeface="Times New Roman" pitchFamily="18" charset="0"/>
                <a:cs typeface="Times New Roman" pitchFamily="18" charset="0"/>
              </a:rPr>
              <a:t>So </a:t>
            </a:r>
            <a:r>
              <a:rPr lang="en-US" sz="2800">
                <a:latin typeface="Times New Roman" pitchFamily="18" charset="0"/>
                <a:cs typeface="Times New Roman" pitchFamily="18" charset="0"/>
              </a:rPr>
              <a:t>sánh, thống </a:t>
            </a:r>
            <a:r>
              <a:rPr lang="en-US" sz="2800" smtClean="0">
                <a:latin typeface="Times New Roman" pitchFamily="18" charset="0"/>
                <a:cs typeface="Times New Roman" pitchFamily="18" charset="0"/>
              </a:rPr>
              <a:t>kê, định lượng </a:t>
            </a:r>
            <a:r>
              <a:rPr lang="en-US" sz="2800">
                <a:latin typeface="Times New Roman" pitchFamily="18" charset="0"/>
                <a:cs typeface="Times New Roman" pitchFamily="18" charset="0"/>
              </a:rPr>
              <a:t>các hiện tượng kinh tế </a:t>
            </a:r>
            <a:r>
              <a:rPr lang="en-US" sz="2800" b="1">
                <a:latin typeface="Times New Roman" pitchFamily="18" charset="0"/>
                <a:cs typeface="Times New Roman" pitchFamily="18" charset="0"/>
              </a:rPr>
              <a:t>bên ngoài</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không đi sâu vào bản chất</a:t>
            </a:r>
            <a:r>
              <a:rPr lang="en-US" sz="2800" b="1" smtClean="0">
                <a:latin typeface="Times New Roman" pitchFamily="18" charset="0"/>
                <a:cs typeface="Times New Roman" pitchFamily="18" charset="0"/>
              </a:rPr>
              <a:t>.</a:t>
            </a:r>
          </a:p>
          <a:p>
            <a:pPr indent="0">
              <a:buNone/>
            </a:pPr>
            <a:endParaRPr lang="en-US" sz="2800" b="1" smtClean="0">
              <a:latin typeface="Times New Roman" pitchFamily="18" charset="0"/>
              <a:cs typeface="Times New Roman" pitchFamily="18" charset="0"/>
            </a:endParaRPr>
          </a:p>
          <a:p>
            <a:pPr marL="862013" indent="120650"/>
            <a:r>
              <a:rPr lang="en-US" sz="2800">
                <a:latin typeface="Times New Roman" pitchFamily="18" charset="0"/>
                <a:cs typeface="Times New Roman" pitchFamily="18" charset="0"/>
              </a:rPr>
              <a:t> Xem xét các hiện tượng kinh tế từ góc độ </a:t>
            </a:r>
            <a:r>
              <a:rPr lang="en-US" sz="2800" b="1">
                <a:latin typeface="Times New Roman" pitchFamily="18" charset="0"/>
                <a:cs typeface="Times New Roman" pitchFamily="18" charset="0"/>
              </a:rPr>
              <a:t>tâm lý</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chủ </a:t>
            </a:r>
            <a:r>
              <a:rPr lang="en-US" sz="2800" b="1" smtClean="0">
                <a:latin typeface="Times New Roman" pitchFamily="18" charset="0"/>
                <a:cs typeface="Times New Roman" pitchFamily="18" charset="0"/>
              </a:rPr>
              <a:t>quan</a:t>
            </a:r>
            <a:r>
              <a:rPr lang="en-US" sz="2800" smtClean="0">
                <a:latin typeface="Times New Roman" pitchFamily="18" charset="0"/>
                <a:cs typeface="Times New Roman" pitchFamily="18" charset="0"/>
              </a:rPr>
              <a:t>, đưa ra tổng thể các nhân tố phụ thuộc vào tư chất tinh thần của con người.</a:t>
            </a:r>
            <a:endParaRPr lang="en-US" sz="2800">
              <a:latin typeface="Times New Roman" pitchFamily="18" charset="0"/>
              <a:cs typeface="Times New Roman" pitchFamily="18" charset="0"/>
            </a:endParaRPr>
          </a:p>
          <a:p>
            <a:pPr indent="120650"/>
            <a:endParaRPr lang="en-US">
              <a:latin typeface="Times New Roman" pitchFamily="18" charset="0"/>
              <a:cs typeface="Times New Roman" pitchFamily="18" charset="0"/>
            </a:endParaRPr>
          </a:p>
          <a:p>
            <a:endParaRPr lang="en-US"/>
          </a:p>
        </p:txBody>
      </p:sp>
    </p:spTree>
    <p:extLst>
      <p:ext uri="{BB962C8B-B14F-4D97-AF65-F5344CB8AC3E}">
        <p14:creationId xmlns="" xmlns:p14="http://schemas.microsoft.com/office/powerpoint/2010/main" val="1465963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462682"/>
          </a:xfrm>
        </p:spPr>
        <p:txBody>
          <a:bodyPr>
            <a:normAutofit fontScale="90000"/>
          </a:bodyPr>
          <a:lstStyle/>
          <a:p>
            <a:pPr algn="l"/>
            <a:r>
              <a:rPr lang="en-US" b="1" i="1" smtClean="0">
                <a:latin typeface="Times New Roman" pitchFamily="18" charset="0"/>
                <a:cs typeface="Times New Roman" pitchFamily="18" charset="0"/>
              </a:rPr>
              <a:t>Bảng tóm tắt:</a:t>
            </a:r>
            <a:endParaRPr lang="en-US" b="1" i="1">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1232383057"/>
              </p:ext>
            </p:extLst>
          </p:nvPr>
        </p:nvGraphicFramePr>
        <p:xfrm>
          <a:off x="179512" y="620688"/>
          <a:ext cx="8712968" cy="5870835"/>
        </p:xfrm>
        <a:graphic>
          <a:graphicData uri="http://schemas.openxmlformats.org/drawingml/2006/table">
            <a:tbl>
              <a:tblPr firstRow="1" bandRow="1">
                <a:tableStyleId>{5C22544A-7EE6-4342-B048-85BDC9FD1C3A}</a:tableStyleId>
              </a:tblPr>
              <a:tblGrid>
                <a:gridCol w="2178242"/>
                <a:gridCol w="2178242"/>
                <a:gridCol w="2178242"/>
                <a:gridCol w="2178242"/>
              </a:tblGrid>
              <a:tr h="379733">
                <a:tc>
                  <a:txBody>
                    <a:bodyPr/>
                    <a:lstStyle/>
                    <a:p>
                      <a:pPr algn="ctr"/>
                      <a:r>
                        <a:rPr lang="en-US" smtClean="0"/>
                        <a:t>Cổ</a:t>
                      </a:r>
                      <a:r>
                        <a:rPr lang="en-US" baseline="0" smtClean="0"/>
                        <a:t> điển</a:t>
                      </a:r>
                      <a:endParaRPr lang="en-US"/>
                    </a:p>
                  </a:txBody>
                  <a:tcPr/>
                </a:tc>
                <a:tc>
                  <a:txBody>
                    <a:bodyPr/>
                    <a:lstStyle/>
                    <a:p>
                      <a:pPr algn="ctr"/>
                      <a:r>
                        <a:rPr lang="en-US" smtClean="0"/>
                        <a:t>Tân</a:t>
                      </a:r>
                      <a:r>
                        <a:rPr lang="en-US" baseline="0" smtClean="0"/>
                        <a:t> cổ điển</a:t>
                      </a:r>
                      <a:endParaRPr lang="en-US"/>
                    </a:p>
                  </a:txBody>
                  <a:tcPr/>
                </a:tc>
                <a:tc>
                  <a:txBody>
                    <a:bodyPr/>
                    <a:lstStyle/>
                    <a:p>
                      <a:pPr algn="ctr"/>
                      <a:r>
                        <a:rPr lang="en-US" smtClean="0"/>
                        <a:t>Keynes</a:t>
                      </a:r>
                      <a:endParaRPr lang="en-US"/>
                    </a:p>
                  </a:txBody>
                  <a:tcPr/>
                </a:tc>
                <a:tc>
                  <a:txBody>
                    <a:bodyPr/>
                    <a:lstStyle/>
                    <a:p>
                      <a:pPr algn="ctr"/>
                      <a:r>
                        <a:rPr lang="en-US" smtClean="0"/>
                        <a:t>CNTD mới</a:t>
                      </a:r>
                      <a:endParaRPr lang="en-US"/>
                    </a:p>
                  </a:txBody>
                  <a:tcPr>
                    <a:solidFill>
                      <a:schemeClr val="tx2">
                        <a:lumMod val="60000"/>
                        <a:lumOff val="40000"/>
                      </a:schemeClr>
                    </a:solidFill>
                  </a:tcPr>
                </a:tc>
              </a:tr>
              <a:tr h="5491102">
                <a:tc>
                  <a:txBody>
                    <a:bodyPr/>
                    <a:lstStyle/>
                    <a:p>
                      <a:pPr marL="177800" indent="-177800">
                        <a:buFont typeface="Arial" pitchFamily="34" charset="0"/>
                        <a:buChar char="•"/>
                      </a:pPr>
                      <a:endParaRPr lang="en-US" sz="1900" smtClean="0">
                        <a:latin typeface="Times New Roman" pitchFamily="18" charset="0"/>
                        <a:cs typeface="Times New Roman" pitchFamily="18" charset="0"/>
                      </a:endParaRPr>
                    </a:p>
                    <a:p>
                      <a:pPr marL="177800" indent="-177800">
                        <a:buFont typeface="Arial" pitchFamily="34" charset="0"/>
                        <a:buChar char="•"/>
                      </a:pPr>
                      <a:r>
                        <a:rPr lang="en-US" sz="1900" smtClean="0">
                          <a:latin typeface="Times New Roman" pitchFamily="18" charset="0"/>
                          <a:cs typeface="Times New Roman" pitchFamily="18" charset="0"/>
                        </a:rPr>
                        <a:t>PP</a:t>
                      </a:r>
                      <a:r>
                        <a:rPr lang="en-US" sz="1900" baseline="0" smtClean="0">
                          <a:latin typeface="Times New Roman" pitchFamily="18" charset="0"/>
                          <a:cs typeface="Times New Roman" pitchFamily="18" charset="0"/>
                        </a:rPr>
                        <a:t> phân tích </a:t>
                      </a:r>
                      <a:r>
                        <a:rPr lang="en-US" sz="1900" b="1" baseline="0" smtClean="0">
                          <a:solidFill>
                            <a:srgbClr val="FF0000"/>
                          </a:solidFill>
                          <a:latin typeface="Times New Roman" pitchFamily="18" charset="0"/>
                          <a:cs typeface="Times New Roman" pitchFamily="18" charset="0"/>
                        </a:rPr>
                        <a:t>vĩ mô</a:t>
                      </a:r>
                      <a:r>
                        <a:rPr lang="en-US" sz="1900" baseline="0" smtClean="0">
                          <a:latin typeface="Times New Roman" pitchFamily="18" charset="0"/>
                          <a:cs typeface="Times New Roman" pitchFamily="18" charset="0"/>
                        </a:rPr>
                        <a:t>, qui luật KT KQ chi phối hoạt động KT</a:t>
                      </a:r>
                    </a:p>
                    <a:p>
                      <a:pPr marL="177800" indent="-177800">
                        <a:buFont typeface="Arial" pitchFamily="34" charset="0"/>
                        <a:buChar char="•"/>
                      </a:pPr>
                      <a:endParaRPr lang="en-US" sz="1900" baseline="0" smtClean="0">
                        <a:latin typeface="Times New Roman" pitchFamily="18" charset="0"/>
                        <a:cs typeface="Times New Roman" pitchFamily="18" charset="0"/>
                      </a:endParaRPr>
                    </a:p>
                    <a:p>
                      <a:pPr marL="177800" indent="-177800">
                        <a:buFont typeface="Arial" pitchFamily="34" charset="0"/>
                        <a:buChar char="•"/>
                      </a:pPr>
                      <a:r>
                        <a:rPr lang="en-US" sz="1900" baseline="0" smtClean="0">
                          <a:latin typeface="Times New Roman" pitchFamily="18" charset="0"/>
                          <a:cs typeface="Times New Roman" pitchFamily="18" charset="0"/>
                        </a:rPr>
                        <a:t> Ủng hộ </a:t>
                      </a:r>
                      <a:r>
                        <a:rPr lang="en-US" sz="1900" b="1" baseline="0" smtClean="0">
                          <a:solidFill>
                            <a:srgbClr val="FF0000"/>
                          </a:solidFill>
                          <a:latin typeface="Times New Roman" pitchFamily="18" charset="0"/>
                          <a:cs typeface="Times New Roman" pitchFamily="18" charset="0"/>
                        </a:rPr>
                        <a:t>tự do KT</a:t>
                      </a:r>
                      <a:r>
                        <a:rPr lang="en-US" sz="1900" baseline="0" smtClean="0">
                          <a:latin typeface="Times New Roman" pitchFamily="18" charset="0"/>
                          <a:cs typeface="Times New Roman" pitchFamily="18" charset="0"/>
                        </a:rPr>
                        <a:t>, nền KT tự điều tiết </a:t>
                      </a:r>
                      <a:r>
                        <a:rPr lang="en-US" sz="1900" b="1" baseline="0" smtClean="0">
                          <a:solidFill>
                            <a:srgbClr val="FF0000"/>
                          </a:solidFill>
                          <a:latin typeface="Times New Roman" pitchFamily="18" charset="0"/>
                          <a:cs typeface="Times New Roman" pitchFamily="18" charset="0"/>
                        </a:rPr>
                        <a:t>chống</a:t>
                      </a:r>
                      <a:r>
                        <a:rPr lang="en-US" sz="1900" baseline="0" smtClean="0">
                          <a:latin typeface="Times New Roman" pitchFamily="18" charset="0"/>
                          <a:cs typeface="Times New Roman" pitchFamily="18" charset="0"/>
                        </a:rPr>
                        <a:t> </a:t>
                      </a:r>
                      <a:r>
                        <a:rPr lang="en-US" sz="1900" b="1" baseline="0" smtClean="0">
                          <a:solidFill>
                            <a:srgbClr val="FF0000"/>
                          </a:solidFill>
                          <a:latin typeface="Times New Roman" pitchFamily="18" charset="0"/>
                          <a:cs typeface="Times New Roman" pitchFamily="18" charset="0"/>
                        </a:rPr>
                        <a:t>sự can thiệp </a:t>
                      </a:r>
                      <a:r>
                        <a:rPr lang="en-US" sz="1900" baseline="0" smtClean="0">
                          <a:latin typeface="Times New Roman" pitchFamily="18" charset="0"/>
                          <a:cs typeface="Times New Roman" pitchFamily="18" charset="0"/>
                        </a:rPr>
                        <a:t>nhà nước</a:t>
                      </a:r>
                    </a:p>
                    <a:p>
                      <a:pPr marL="177800" indent="-177800">
                        <a:buFont typeface="Arial" pitchFamily="34" charset="0"/>
                        <a:buChar char="•"/>
                      </a:pPr>
                      <a:endParaRPr lang="en-US" sz="1900" baseline="0" smtClean="0">
                        <a:latin typeface="Times New Roman" pitchFamily="18" charset="0"/>
                        <a:cs typeface="Times New Roman" pitchFamily="18" charset="0"/>
                      </a:endParaRPr>
                    </a:p>
                    <a:p>
                      <a:pPr marL="177800" indent="-177800">
                        <a:buFont typeface="Arial" pitchFamily="34" charset="0"/>
                        <a:buChar char="•"/>
                      </a:pPr>
                      <a:endParaRPr lang="en-US" sz="1900" baseline="0" smtClean="0">
                        <a:latin typeface="Times New Roman" pitchFamily="18" charset="0"/>
                        <a:cs typeface="Times New Roman" pitchFamily="18" charset="0"/>
                      </a:endParaRPr>
                    </a:p>
                    <a:p>
                      <a:pPr marL="177800" indent="-177800">
                        <a:buFont typeface="Arial" pitchFamily="34" charset="0"/>
                        <a:buChar char="•"/>
                      </a:pPr>
                      <a:endParaRPr lang="en-US" sz="1900" baseline="0" smtClean="0">
                        <a:latin typeface="Times New Roman" pitchFamily="18" charset="0"/>
                        <a:cs typeface="Times New Roman" pitchFamily="18" charset="0"/>
                      </a:endParaRPr>
                    </a:p>
                    <a:p>
                      <a:pPr marL="0" indent="0">
                        <a:buFont typeface="Arial" pitchFamily="34" charset="0"/>
                        <a:buNone/>
                      </a:pPr>
                      <a:endParaRPr lang="en-US" sz="1900">
                        <a:latin typeface="Times New Roman" pitchFamily="18" charset="0"/>
                        <a:cs typeface="Times New Roman" pitchFamily="18" charset="0"/>
                      </a:endParaRPr>
                    </a:p>
                  </a:txBody>
                  <a:tcPr/>
                </a:tc>
                <a:tc>
                  <a:txBody>
                    <a:bodyPr/>
                    <a:lstStyle/>
                    <a:p>
                      <a:pPr marL="177800" indent="-177800">
                        <a:buFont typeface="Arial" pitchFamily="34" charset="0"/>
                        <a:buChar char="•"/>
                      </a:pPr>
                      <a:endParaRPr lang="en-US" sz="1900" baseline="0" smtClean="0">
                        <a:latin typeface="Times New Roman" pitchFamily="18" charset="0"/>
                      </a:endParaRPr>
                    </a:p>
                    <a:p>
                      <a:pPr marL="177800" indent="-177800">
                        <a:buFont typeface="Arial" pitchFamily="34" charset="0"/>
                        <a:buChar char="•"/>
                      </a:pPr>
                      <a:r>
                        <a:rPr lang="en-US" sz="1900" baseline="0" smtClean="0">
                          <a:latin typeface="Times New Roman" pitchFamily="18" charset="0"/>
                        </a:rPr>
                        <a:t> PP phân tích </a:t>
                      </a:r>
                      <a:r>
                        <a:rPr lang="en-US" sz="1900" b="1" baseline="0" smtClean="0">
                          <a:solidFill>
                            <a:srgbClr val="FF0000"/>
                          </a:solidFill>
                          <a:latin typeface="Times New Roman" pitchFamily="18" charset="0"/>
                        </a:rPr>
                        <a:t>vi mô</a:t>
                      </a:r>
                      <a:r>
                        <a:rPr lang="en-US" sz="1900" baseline="0" smtClean="0">
                          <a:latin typeface="Times New Roman" pitchFamily="18" charset="0"/>
                        </a:rPr>
                        <a:t>, kết hợp KT + Toán học</a:t>
                      </a:r>
                    </a:p>
                    <a:p>
                      <a:pPr marL="177800" indent="-177800">
                        <a:buFont typeface="Arial" pitchFamily="34" charset="0"/>
                        <a:buChar char="•"/>
                      </a:pPr>
                      <a:endParaRPr lang="en-US" sz="1900" baseline="0" smtClean="0">
                        <a:latin typeface="Times New Roman" pitchFamily="18" charset="0"/>
                      </a:endParaRPr>
                    </a:p>
                    <a:p>
                      <a:pPr marL="0" indent="0">
                        <a:buFont typeface="Arial" pitchFamily="34" charset="0"/>
                        <a:buNone/>
                      </a:pPr>
                      <a:r>
                        <a:rPr lang="en-US" sz="1900" baseline="0" smtClean="0">
                          <a:latin typeface="Times New Roman" pitchFamily="18" charset="0"/>
                        </a:rPr>
                        <a:t> </a:t>
                      </a:r>
                    </a:p>
                    <a:p>
                      <a:pPr marL="177800" indent="-177800">
                        <a:buFont typeface="Arial" pitchFamily="34" charset="0"/>
                        <a:buChar char="•"/>
                      </a:pPr>
                      <a:r>
                        <a:rPr lang="en-US" sz="1900" baseline="0" smtClean="0">
                          <a:latin typeface="Times New Roman" pitchFamily="18" charset="0"/>
                        </a:rPr>
                        <a:t>Ủng hộ </a:t>
                      </a:r>
                      <a:r>
                        <a:rPr lang="en-US" sz="1900" b="1" baseline="0" smtClean="0">
                          <a:solidFill>
                            <a:srgbClr val="FF0000"/>
                          </a:solidFill>
                          <a:latin typeface="Times New Roman" pitchFamily="18" charset="0"/>
                        </a:rPr>
                        <a:t>tự do KT</a:t>
                      </a:r>
                      <a:r>
                        <a:rPr lang="en-US" sz="1900" baseline="0" smtClean="0">
                          <a:latin typeface="Times New Roman" pitchFamily="18" charset="0"/>
                        </a:rPr>
                        <a:t>, nền KT tự điều tiết, </a:t>
                      </a:r>
                      <a:r>
                        <a:rPr lang="en-US" sz="1900" b="1" baseline="0" smtClean="0">
                          <a:solidFill>
                            <a:srgbClr val="FF0000"/>
                          </a:solidFill>
                          <a:latin typeface="Times New Roman" pitchFamily="18" charset="0"/>
                        </a:rPr>
                        <a:t>chống</a:t>
                      </a:r>
                      <a:r>
                        <a:rPr lang="en-US" sz="1900" baseline="0" smtClean="0">
                          <a:latin typeface="Times New Roman" pitchFamily="18" charset="0"/>
                        </a:rPr>
                        <a:t> </a:t>
                      </a:r>
                      <a:r>
                        <a:rPr lang="en-US" sz="1900" b="1" baseline="0" smtClean="0">
                          <a:solidFill>
                            <a:srgbClr val="FF0000"/>
                          </a:solidFill>
                          <a:latin typeface="Times New Roman" pitchFamily="18" charset="0"/>
                        </a:rPr>
                        <a:t>sự can thiệp </a:t>
                      </a:r>
                      <a:r>
                        <a:rPr lang="en-US" sz="1900" baseline="0" smtClean="0">
                          <a:latin typeface="Times New Roman" pitchFamily="18" charset="0"/>
                        </a:rPr>
                        <a:t>của nhà nước</a:t>
                      </a:r>
                    </a:p>
                    <a:p>
                      <a:pPr marL="177800" indent="-177800">
                        <a:buFont typeface="Arial" pitchFamily="34" charset="0"/>
                        <a:buChar char="•"/>
                      </a:pPr>
                      <a:endParaRPr lang="en-US" sz="1900" baseline="0" smtClean="0">
                        <a:latin typeface="Times New Roman" pitchFamily="18" charset="0"/>
                      </a:endParaRPr>
                    </a:p>
                    <a:p>
                      <a:pPr marL="177800" indent="-177800">
                        <a:buFont typeface="Arial" pitchFamily="34" charset="0"/>
                        <a:buChar char="•"/>
                      </a:pPr>
                      <a:endParaRPr lang="en-US" sz="1900" baseline="0" smtClean="0">
                        <a:latin typeface="Times New Roman" pitchFamily="18" charset="0"/>
                      </a:endParaRPr>
                    </a:p>
                    <a:p>
                      <a:pPr marL="177800" indent="-177800">
                        <a:buFont typeface="Arial" pitchFamily="34" charset="0"/>
                        <a:buChar char="•"/>
                      </a:pPr>
                      <a:endParaRPr lang="en-US" sz="1900" baseline="0" smtClean="0">
                        <a:latin typeface="Times New Roman" pitchFamily="18" charset="0"/>
                      </a:endParaRPr>
                    </a:p>
                  </a:txBody>
                  <a:tcPr/>
                </a:tc>
                <a:tc>
                  <a:txBody>
                    <a:bodyPr/>
                    <a:lstStyle/>
                    <a:p>
                      <a:pPr marL="177800" indent="-177800">
                        <a:buFont typeface="Arial" pitchFamily="34" charset="0"/>
                        <a:buChar char="•"/>
                      </a:pPr>
                      <a:endParaRPr lang="en-US" sz="1900" baseline="0" smtClean="0">
                        <a:latin typeface="Times New Roman" pitchFamily="18" charset="0"/>
                      </a:endParaRPr>
                    </a:p>
                    <a:p>
                      <a:pPr marL="177800" indent="-177800">
                        <a:buFont typeface="Arial" pitchFamily="34" charset="0"/>
                        <a:buChar char="•"/>
                      </a:pPr>
                      <a:r>
                        <a:rPr lang="en-US" sz="1900" baseline="0" smtClean="0">
                          <a:latin typeface="Times New Roman" pitchFamily="18" charset="0"/>
                        </a:rPr>
                        <a:t> PP phân tích </a:t>
                      </a:r>
                      <a:r>
                        <a:rPr lang="en-US" sz="1900" b="1" baseline="0" smtClean="0">
                          <a:solidFill>
                            <a:srgbClr val="FF0000"/>
                          </a:solidFill>
                          <a:latin typeface="Times New Roman" pitchFamily="18" charset="0"/>
                        </a:rPr>
                        <a:t>vĩ mô</a:t>
                      </a:r>
                      <a:r>
                        <a:rPr lang="en-US" sz="1900" baseline="0" smtClean="0">
                          <a:latin typeface="Times New Roman" pitchFamily="18" charset="0"/>
                        </a:rPr>
                        <a:t>, PP phân tích Toán học</a:t>
                      </a:r>
                    </a:p>
                    <a:p>
                      <a:pPr marL="177800" indent="-177800">
                        <a:buFont typeface="Arial" pitchFamily="34" charset="0"/>
                        <a:buChar char="•"/>
                      </a:pPr>
                      <a:endParaRPr lang="en-US" sz="1900" baseline="0" smtClean="0">
                        <a:latin typeface="Times New Roman" pitchFamily="18" charset="0"/>
                      </a:endParaRPr>
                    </a:p>
                    <a:p>
                      <a:pPr marL="177800" indent="-177800">
                        <a:buFont typeface="Arial" pitchFamily="34" charset="0"/>
                        <a:buChar char="•"/>
                      </a:pPr>
                      <a:endParaRPr lang="en-US" sz="1900" baseline="0" smtClean="0">
                        <a:latin typeface="Times New Roman" pitchFamily="18" charset="0"/>
                      </a:endParaRPr>
                    </a:p>
                    <a:p>
                      <a:pPr marL="177800" indent="-177800">
                        <a:buFont typeface="Arial" pitchFamily="34" charset="0"/>
                        <a:buChar char="•"/>
                      </a:pPr>
                      <a:r>
                        <a:rPr lang="en-US" sz="1900" baseline="0" smtClean="0">
                          <a:latin typeface="Times New Roman" pitchFamily="18" charset="0"/>
                        </a:rPr>
                        <a:t> Mất lòng tin vào cơ chế TT tự điều chỉnh =&gt; </a:t>
                      </a:r>
                      <a:r>
                        <a:rPr lang="en-US" sz="1900" b="1" baseline="0" smtClean="0">
                          <a:solidFill>
                            <a:srgbClr val="FF0000"/>
                          </a:solidFill>
                          <a:latin typeface="Times New Roman" pitchFamily="18" charset="0"/>
                        </a:rPr>
                        <a:t>cần sự  can thiệp </a:t>
                      </a:r>
                      <a:r>
                        <a:rPr lang="en-US" sz="1900" baseline="0" smtClean="0">
                          <a:latin typeface="Times New Roman" pitchFamily="18" charset="0"/>
                        </a:rPr>
                        <a:t>của nhà nước ở tầm vĩ mô với các CS kích cầu</a:t>
                      </a:r>
                    </a:p>
                    <a:p>
                      <a:pPr marL="177800" indent="-177800">
                        <a:buFont typeface="Arial" pitchFamily="34" charset="0"/>
                        <a:buChar char="•"/>
                      </a:pPr>
                      <a:endParaRPr lang="en-US" sz="1900" baseline="0" smtClean="0">
                        <a:latin typeface="Times New Roman" pitchFamily="18" charset="0"/>
                      </a:endParaRPr>
                    </a:p>
                  </a:txBody>
                  <a:tcPr/>
                </a:tc>
                <a:tc>
                  <a:txBody>
                    <a:bodyPr/>
                    <a:lstStyle/>
                    <a:p>
                      <a:pPr marL="109538" indent="-109538">
                        <a:buFont typeface="Arial" pitchFamily="34" charset="0"/>
                        <a:buChar char="•"/>
                      </a:pPr>
                      <a:endParaRPr lang="en-US" sz="1900" baseline="0" smtClean="0">
                        <a:latin typeface="Times New Roman" pitchFamily="18" charset="0"/>
                      </a:endParaRPr>
                    </a:p>
                    <a:p>
                      <a:pPr marL="109538" indent="-109538">
                        <a:buFont typeface="Arial" pitchFamily="34" charset="0"/>
                        <a:buChar char="•"/>
                      </a:pPr>
                      <a:r>
                        <a:rPr lang="en-US" sz="1900" baseline="0" smtClean="0">
                          <a:latin typeface="Times New Roman" pitchFamily="18" charset="0"/>
                        </a:rPr>
                        <a:t> PP phân tích </a:t>
                      </a:r>
                      <a:r>
                        <a:rPr lang="en-US" sz="1900" b="1" baseline="0" smtClean="0">
                          <a:solidFill>
                            <a:srgbClr val="FF0000"/>
                          </a:solidFill>
                          <a:latin typeface="Times New Roman" pitchFamily="18" charset="0"/>
                        </a:rPr>
                        <a:t>vi mô</a:t>
                      </a:r>
                      <a:r>
                        <a:rPr lang="en-US" sz="1900" baseline="0" smtClean="0">
                          <a:latin typeface="Times New Roman" pitchFamily="18" charset="0"/>
                        </a:rPr>
                        <a:t>, định lượng, thống kê</a:t>
                      </a:r>
                    </a:p>
                    <a:p>
                      <a:pPr marL="0" indent="0">
                        <a:buFont typeface="Arial" pitchFamily="34" charset="0"/>
                        <a:buNone/>
                      </a:pPr>
                      <a:endParaRPr lang="en-US" sz="1900" baseline="0" smtClean="0">
                        <a:latin typeface="Times New Roman" pitchFamily="18" charset="0"/>
                      </a:endParaRPr>
                    </a:p>
                    <a:p>
                      <a:pPr marL="177800" indent="-177800">
                        <a:buFont typeface="Arial" pitchFamily="34" charset="0"/>
                        <a:buChar char="•"/>
                      </a:pPr>
                      <a:endParaRPr lang="en-US" sz="1900" baseline="0" smtClean="0">
                        <a:latin typeface="Times New Roman" pitchFamily="18" charset="0"/>
                      </a:endParaRPr>
                    </a:p>
                    <a:p>
                      <a:pPr marL="177800" indent="-177800">
                        <a:buFont typeface="Arial" pitchFamily="34" charset="0"/>
                        <a:buChar char="•"/>
                      </a:pPr>
                      <a:r>
                        <a:rPr lang="en-US" sz="1900" baseline="0" smtClean="0">
                          <a:latin typeface="Times New Roman" pitchFamily="18" charset="0"/>
                        </a:rPr>
                        <a:t>Ủng hộ </a:t>
                      </a:r>
                      <a:r>
                        <a:rPr lang="en-US" sz="1900" b="1" baseline="0" smtClean="0">
                          <a:solidFill>
                            <a:srgbClr val="FF0000"/>
                          </a:solidFill>
                          <a:latin typeface="Times New Roman" pitchFamily="18" charset="0"/>
                        </a:rPr>
                        <a:t>tự do KT</a:t>
                      </a:r>
                      <a:r>
                        <a:rPr lang="en-US" sz="1900" baseline="0" smtClean="0">
                          <a:latin typeface="Times New Roman" pitchFamily="18" charset="0"/>
                        </a:rPr>
                        <a:t>, </a:t>
                      </a:r>
                      <a:r>
                        <a:rPr lang="en-US" sz="1900" b="1" baseline="0" smtClean="0">
                          <a:solidFill>
                            <a:srgbClr val="FF0000"/>
                          </a:solidFill>
                          <a:latin typeface="Times New Roman" pitchFamily="18" charset="0"/>
                        </a:rPr>
                        <a:t>không phủ nhận vai trò nhà nước</a:t>
                      </a:r>
                      <a:r>
                        <a:rPr lang="en-US" sz="1900" baseline="0" smtClean="0">
                          <a:latin typeface="Times New Roman" pitchFamily="18" charset="0"/>
                        </a:rPr>
                        <a:t>,nhưng </a:t>
                      </a:r>
                      <a:r>
                        <a:rPr lang="en-US" sz="1900" b="1" baseline="0" smtClean="0">
                          <a:solidFill>
                            <a:srgbClr val="FF0000"/>
                          </a:solidFill>
                          <a:latin typeface="Times New Roman" pitchFamily="18" charset="0"/>
                        </a:rPr>
                        <a:t>chống</a:t>
                      </a:r>
                      <a:r>
                        <a:rPr lang="en-US" sz="1900" baseline="0" smtClean="0">
                          <a:latin typeface="Times New Roman" pitchFamily="18" charset="0"/>
                        </a:rPr>
                        <a:t> </a:t>
                      </a:r>
                      <a:r>
                        <a:rPr lang="en-US" sz="1900" b="1" baseline="0" smtClean="0">
                          <a:solidFill>
                            <a:srgbClr val="FF0000"/>
                          </a:solidFill>
                          <a:latin typeface="Times New Roman" pitchFamily="18" charset="0"/>
                        </a:rPr>
                        <a:t>can thiệp </a:t>
                      </a:r>
                      <a:r>
                        <a:rPr lang="en-US" sz="2400" b="1" u="sng" baseline="0" smtClean="0">
                          <a:solidFill>
                            <a:srgbClr val="FF0000"/>
                          </a:solidFill>
                          <a:latin typeface="Times New Roman" pitchFamily="18" charset="0"/>
                        </a:rPr>
                        <a:t>SÂU</a:t>
                      </a:r>
                      <a:r>
                        <a:rPr lang="en-US" sz="1900" baseline="0" smtClean="0">
                          <a:latin typeface="Times New Roman" pitchFamily="18" charset="0"/>
                        </a:rPr>
                        <a:t>, khẩu hiệu “</a:t>
                      </a:r>
                      <a:r>
                        <a:rPr lang="en-US" sz="2000" i="1" smtClean="0">
                          <a:solidFill>
                            <a:srgbClr val="FF0000"/>
                          </a:solidFill>
                          <a:latin typeface="Times New Roman" pitchFamily="18" charset="0"/>
                          <a:cs typeface="Times New Roman" pitchFamily="18" charset="0"/>
                        </a:rPr>
                        <a:t>thị trường nhiều hơn, nhà nước ít hơn</a:t>
                      </a:r>
                      <a:r>
                        <a:rPr lang="en-US" sz="2000" i="1" smtClean="0">
                          <a:solidFill>
                            <a:schemeClr val="tx1"/>
                          </a:solidFill>
                          <a:latin typeface="Times New Roman" pitchFamily="18" charset="0"/>
                          <a:cs typeface="Times New Roman" pitchFamily="18" charset="0"/>
                        </a:rPr>
                        <a:t>”</a:t>
                      </a:r>
                    </a:p>
                    <a:p>
                      <a:pPr marL="177800" indent="-177800">
                        <a:buFont typeface="Arial" pitchFamily="34" charset="0"/>
                        <a:buChar char="•"/>
                      </a:pPr>
                      <a:endParaRPr lang="en-US" sz="2000" i="1" smtClean="0">
                        <a:solidFill>
                          <a:schemeClr val="tx1"/>
                        </a:solidFill>
                        <a:latin typeface="Times New Roman" pitchFamily="18" charset="0"/>
                        <a:cs typeface="Times New Roman" pitchFamily="18" charset="0"/>
                      </a:endParaRPr>
                    </a:p>
                    <a:p>
                      <a:pPr marL="0" indent="0">
                        <a:buFont typeface="Arial" pitchFamily="34" charset="0"/>
                        <a:buNone/>
                      </a:pPr>
                      <a:endParaRPr lang="en-US" sz="1900" baseline="0">
                        <a:latin typeface="Times New Roman" pitchFamily="18" charset="0"/>
                      </a:endParaRPr>
                    </a:p>
                  </a:txBody>
                  <a:tcPr>
                    <a:solidFill>
                      <a:schemeClr val="tx2">
                        <a:lumMod val="60000"/>
                        <a:lumOff val="40000"/>
                      </a:schemeClr>
                    </a:solidFill>
                  </a:tcPr>
                </a:tc>
              </a:tr>
            </a:tbl>
          </a:graphicData>
        </a:graphic>
      </p:graphicFrame>
    </p:spTree>
    <p:extLst>
      <p:ext uri="{BB962C8B-B14F-4D97-AF65-F5344CB8AC3E}">
        <p14:creationId xmlns="" xmlns:p14="http://schemas.microsoft.com/office/powerpoint/2010/main" val="725654557"/>
      </p:ext>
    </p:extLst>
  </p:cSld>
  <p:clrMapOvr>
    <a:masterClrMapping/>
  </p:clrMapOvr>
  <mc:AlternateContent xmlns:mc="http://schemas.openxmlformats.org/markup-compatibility/2006">
    <mc:Choice xmlns=""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err="1" smtClean="0">
                <a:solidFill>
                  <a:schemeClr val="tx2"/>
                </a:solidFill>
                <a:latin typeface="Times New Roman" pitchFamily="18" charset="0"/>
                <a:cs typeface="Times New Roman" pitchFamily="18" charset="0"/>
              </a:rPr>
              <a:t>Những</a:t>
            </a:r>
            <a:r>
              <a:rPr lang="en-US" sz="2800" smtClean="0">
                <a:solidFill>
                  <a:schemeClr val="tx2"/>
                </a:solidFill>
                <a:latin typeface="Times New Roman" pitchFamily="18" charset="0"/>
                <a:cs typeface="Times New Roman" pitchFamily="18" charset="0"/>
              </a:rPr>
              <a:t> </a:t>
            </a:r>
            <a:r>
              <a:rPr lang="en-US" sz="2800" err="1" smtClean="0">
                <a:solidFill>
                  <a:schemeClr val="tx2"/>
                </a:solidFill>
                <a:latin typeface="Times New Roman" pitchFamily="18" charset="0"/>
                <a:cs typeface="Times New Roman" pitchFamily="18" charset="0"/>
              </a:rPr>
              <a:t>ng</a:t>
            </a:r>
            <a:r>
              <a:rPr lang="vi-VN" sz="2800" smtClean="0">
                <a:solidFill>
                  <a:schemeClr val="tx2"/>
                </a:solidFill>
                <a:latin typeface="Times New Roman" pitchFamily="18" charset="0"/>
                <a:cs typeface="Times New Roman" pitchFamily="18" charset="0"/>
              </a:rPr>
              <a:t>ười</a:t>
            </a:r>
            <a:r>
              <a:rPr lang="en-US" sz="2800" smtClean="0">
                <a:solidFill>
                  <a:schemeClr val="tx2"/>
                </a:solidFill>
                <a:latin typeface="Times New Roman" pitchFamily="18" charset="0"/>
                <a:cs typeface="Times New Roman" pitchFamily="18" charset="0"/>
              </a:rPr>
              <a:t> </a:t>
            </a:r>
            <a:r>
              <a:rPr lang="vi-VN" sz="2800" smtClean="0">
                <a:solidFill>
                  <a:schemeClr val="tx2"/>
                </a:solidFill>
                <a:latin typeface="Times New Roman" pitchFamily="18" charset="0"/>
                <a:cs typeface="Times New Roman" pitchFamily="18" charset="0"/>
              </a:rPr>
              <a:t>đề</a:t>
            </a:r>
            <a:r>
              <a:rPr lang="en-US" sz="2800" smtClean="0">
                <a:solidFill>
                  <a:schemeClr val="tx2"/>
                </a:solidFill>
                <a:latin typeface="Times New Roman" pitchFamily="18" charset="0"/>
                <a:cs typeface="Times New Roman" pitchFamily="18" charset="0"/>
              </a:rPr>
              <a:t> x</a:t>
            </a:r>
            <a:r>
              <a:rPr lang="vi-VN" sz="2800" smtClean="0">
                <a:solidFill>
                  <a:schemeClr val="tx2"/>
                </a:solidFill>
                <a:latin typeface="Times New Roman" pitchFamily="18" charset="0"/>
                <a:cs typeface="Times New Roman" pitchFamily="18" charset="0"/>
              </a:rPr>
              <a:t>ướng</a:t>
            </a:r>
            <a:r>
              <a:rPr lang="en-US" sz="2800">
                <a:solidFill>
                  <a:schemeClr val="tx2"/>
                </a:solidFill>
                <a:latin typeface="Times New Roman" pitchFamily="18" charset="0"/>
                <a:cs typeface="Times New Roman" pitchFamily="18" charset="0"/>
              </a:rPr>
              <a:t> </a:t>
            </a:r>
            <a:r>
              <a:rPr lang="en-US" sz="2800" err="1" smtClean="0">
                <a:solidFill>
                  <a:schemeClr val="tx2"/>
                </a:solidFill>
                <a:latin typeface="Times New Roman" pitchFamily="18" charset="0"/>
                <a:cs typeface="Times New Roman" pitchFamily="18" charset="0"/>
              </a:rPr>
              <a:t>ra</a:t>
            </a:r>
            <a:r>
              <a:rPr lang="en-US" sz="2800" smtClean="0">
                <a:solidFill>
                  <a:schemeClr val="tx2"/>
                </a:solidFill>
                <a:latin typeface="Times New Roman" pitchFamily="18" charset="0"/>
                <a:cs typeface="Times New Roman" pitchFamily="18" charset="0"/>
              </a:rPr>
              <a:t> t</a:t>
            </a:r>
            <a:r>
              <a:rPr lang="vi-VN" sz="2800" smtClean="0">
                <a:solidFill>
                  <a:schemeClr val="tx2"/>
                </a:solidFill>
                <a:latin typeface="Times New Roman" pitchFamily="18" charset="0"/>
                <a:cs typeface="Times New Roman" pitchFamily="18" charset="0"/>
              </a:rPr>
              <a:t>ư</a:t>
            </a:r>
            <a:r>
              <a:rPr lang="en-US" sz="2800" smtClean="0">
                <a:solidFill>
                  <a:schemeClr val="tx2"/>
                </a:solidFill>
                <a:latin typeface="Times New Roman" pitchFamily="18" charset="0"/>
                <a:cs typeface="Times New Roman" pitchFamily="18" charset="0"/>
              </a:rPr>
              <a:t> t</a:t>
            </a:r>
            <a:r>
              <a:rPr lang="vi-VN" sz="2800" smtClean="0">
                <a:solidFill>
                  <a:schemeClr val="tx2"/>
                </a:solidFill>
                <a:latin typeface="Times New Roman" pitchFamily="18" charset="0"/>
                <a:cs typeface="Times New Roman" pitchFamily="18" charset="0"/>
              </a:rPr>
              <a:t>ưởng</a:t>
            </a:r>
            <a:r>
              <a:rPr lang="en-US" sz="2800" smtClean="0">
                <a:solidFill>
                  <a:schemeClr val="tx2"/>
                </a:solidFill>
                <a:latin typeface="Times New Roman" pitchFamily="18" charset="0"/>
                <a:cs typeface="Times New Roman" pitchFamily="18" charset="0"/>
              </a:rPr>
              <a:t> </a:t>
            </a:r>
            <a:r>
              <a:rPr lang="en-US" sz="2800" err="1" smtClean="0">
                <a:solidFill>
                  <a:schemeClr val="tx2"/>
                </a:solidFill>
                <a:latin typeface="Times New Roman" pitchFamily="18" charset="0"/>
                <a:cs typeface="Times New Roman" pitchFamily="18" charset="0"/>
              </a:rPr>
              <a:t>tự</a:t>
            </a:r>
            <a:r>
              <a:rPr lang="en-US" sz="2800" smtClean="0">
                <a:solidFill>
                  <a:schemeClr val="tx2"/>
                </a:solidFill>
                <a:latin typeface="Times New Roman" pitchFamily="18" charset="0"/>
                <a:cs typeface="Times New Roman" pitchFamily="18" charset="0"/>
              </a:rPr>
              <a:t> do </a:t>
            </a:r>
            <a:r>
              <a:rPr lang="en-US" sz="2800" err="1" smtClean="0">
                <a:solidFill>
                  <a:schemeClr val="tx2"/>
                </a:solidFill>
                <a:latin typeface="Times New Roman" pitchFamily="18" charset="0"/>
                <a:cs typeface="Times New Roman" pitchFamily="18" charset="0"/>
              </a:rPr>
              <a:t>kinh</a:t>
            </a:r>
            <a:r>
              <a:rPr lang="en-US" sz="2800" smtClean="0">
                <a:solidFill>
                  <a:schemeClr val="tx2"/>
                </a:solidFill>
                <a:latin typeface="Times New Roman" pitchFamily="18" charset="0"/>
                <a:cs typeface="Times New Roman" pitchFamily="18" charset="0"/>
              </a:rPr>
              <a:t> </a:t>
            </a:r>
            <a:r>
              <a:rPr lang="en-US" sz="2800" err="1" smtClean="0">
                <a:solidFill>
                  <a:schemeClr val="tx2"/>
                </a:solidFill>
                <a:latin typeface="Times New Roman" pitchFamily="18" charset="0"/>
                <a:cs typeface="Times New Roman" pitchFamily="18" charset="0"/>
              </a:rPr>
              <a:t>tế</a:t>
            </a:r>
            <a:r>
              <a:rPr lang="en-US" sz="2800" smtClean="0">
                <a:solidFill>
                  <a:schemeClr val="tx2"/>
                </a:solidFill>
                <a:latin typeface="Times New Roman" pitchFamily="18" charset="0"/>
                <a:cs typeface="Times New Roman" pitchFamily="18" charset="0"/>
              </a:rPr>
              <a:t>:</a:t>
            </a:r>
            <a:endParaRPr lang="en-US" sz="2800">
              <a:solidFill>
                <a:schemeClr val="tx2"/>
              </a:solidFill>
              <a:latin typeface="Times New Roman" pitchFamily="18" charset="0"/>
              <a:cs typeface="Times New Roman" pitchFamily="18" charset="0"/>
            </a:endParaRPr>
          </a:p>
        </p:txBody>
      </p:sp>
      <p:sp>
        <p:nvSpPr>
          <p:cNvPr id="9" name="Content Placeholder 8"/>
          <p:cNvSpPr>
            <a:spLocks noGrp="1"/>
          </p:cNvSpPr>
          <p:nvPr>
            <p:ph sz="half" idx="1"/>
          </p:nvPr>
        </p:nvSpPr>
        <p:spPr>
          <a:xfrm>
            <a:off x="0" y="1600200"/>
            <a:ext cx="4495800" cy="4525963"/>
          </a:xfrm>
        </p:spPr>
        <p:txBody>
          <a:bodyPr/>
          <a:lstStyle/>
          <a:p>
            <a:endParaRPr lang="en-US"/>
          </a:p>
        </p:txBody>
      </p:sp>
      <p:sp>
        <p:nvSpPr>
          <p:cNvPr id="4" name="Rectangle 3"/>
          <p:cNvSpPr/>
          <p:nvPr/>
        </p:nvSpPr>
        <p:spPr>
          <a:xfrm>
            <a:off x="0" y="2000240"/>
            <a:ext cx="4500562" cy="571504"/>
          </a:xfrm>
          <a:prstGeom prst="rect">
            <a:avLst/>
          </a:prstGeom>
          <a:blipFill>
            <a:blip r:embed="rId3"/>
            <a:tile tx="0" ty="0" sx="100000" sy="100000" flip="none" algn="tl"/>
          </a:blipFill>
          <a:ln w="317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rgbClr val="FF0000"/>
                </a:solidFill>
              </a:rPr>
              <a:t>William Petty (1623-1687)</a:t>
            </a:r>
            <a:endParaRPr lang="en-US">
              <a:solidFill>
                <a:srgbClr val="FF0000"/>
              </a:solidFill>
            </a:endParaRPr>
          </a:p>
        </p:txBody>
      </p:sp>
      <p:sp>
        <p:nvSpPr>
          <p:cNvPr id="5" name="Rectangle 4"/>
          <p:cNvSpPr/>
          <p:nvPr/>
        </p:nvSpPr>
        <p:spPr>
          <a:xfrm>
            <a:off x="0" y="3571876"/>
            <a:ext cx="4500562" cy="642942"/>
          </a:xfrm>
          <a:prstGeom prst="rect">
            <a:avLst/>
          </a:prstGeom>
          <a:blipFill>
            <a:blip r:embed="rId3"/>
            <a:tile tx="0" ty="0" sx="100000" sy="100000" flip="none" algn="tl"/>
          </a:blipFill>
          <a:ln w="317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Adam Smith (1723-1790): “</a:t>
            </a:r>
            <a:r>
              <a:rPr lang="en-US" dirty="0" err="1" smtClean="0">
                <a:solidFill>
                  <a:srgbClr val="FF0000"/>
                </a:solidFill>
              </a:rPr>
              <a:t>Bàn</a:t>
            </a:r>
            <a:r>
              <a:rPr lang="en-US" dirty="0" smtClean="0">
                <a:solidFill>
                  <a:srgbClr val="FF0000"/>
                </a:solidFill>
              </a:rPr>
              <a:t> </a:t>
            </a:r>
            <a:r>
              <a:rPr lang="en-US" dirty="0" err="1" smtClean="0">
                <a:solidFill>
                  <a:srgbClr val="FF0000"/>
                </a:solidFill>
              </a:rPr>
              <a:t>tay</a:t>
            </a:r>
            <a:r>
              <a:rPr lang="en-US" dirty="0" smtClean="0">
                <a:solidFill>
                  <a:srgbClr val="FF0000"/>
                </a:solidFill>
              </a:rPr>
              <a:t> </a:t>
            </a:r>
            <a:r>
              <a:rPr lang="en-US" dirty="0" err="1" smtClean="0">
                <a:solidFill>
                  <a:srgbClr val="FF0000"/>
                </a:solidFill>
              </a:rPr>
              <a:t>vô</a:t>
            </a:r>
            <a:r>
              <a:rPr lang="en-US" dirty="0" smtClean="0">
                <a:solidFill>
                  <a:srgbClr val="FF0000"/>
                </a:solidFill>
              </a:rPr>
              <a:t> </a:t>
            </a:r>
            <a:r>
              <a:rPr lang="en-US" dirty="0" err="1" smtClean="0">
                <a:solidFill>
                  <a:srgbClr val="FF0000"/>
                </a:solidFill>
              </a:rPr>
              <a:t>hình</a:t>
            </a:r>
            <a:r>
              <a:rPr lang="en-US" dirty="0" smtClean="0">
                <a:solidFill>
                  <a:srgbClr val="FF0000"/>
                </a:solidFill>
              </a:rPr>
              <a:t>”</a:t>
            </a:r>
            <a:endParaRPr lang="en-US" dirty="0">
              <a:solidFill>
                <a:srgbClr val="FF0000"/>
              </a:solidFill>
            </a:endParaRPr>
          </a:p>
        </p:txBody>
      </p:sp>
      <p:sp>
        <p:nvSpPr>
          <p:cNvPr id="6" name="Rectangle 5"/>
          <p:cNvSpPr/>
          <p:nvPr/>
        </p:nvSpPr>
        <p:spPr>
          <a:xfrm>
            <a:off x="0" y="5072074"/>
            <a:ext cx="4500562" cy="714380"/>
          </a:xfrm>
          <a:prstGeom prst="rect">
            <a:avLst/>
          </a:prstGeom>
          <a:blipFill>
            <a:blip r:embed="rId3"/>
            <a:tile tx="0" ty="0" sx="100000" sy="100000" flip="none" algn="tl"/>
          </a:blipFill>
          <a:ln w="317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err="1" smtClean="0">
                <a:solidFill>
                  <a:srgbClr val="FF0000"/>
                </a:solidFill>
              </a:rPr>
              <a:t>Tr</a:t>
            </a:r>
            <a:r>
              <a:rPr lang="vi-VN" smtClean="0">
                <a:solidFill>
                  <a:srgbClr val="FF0000"/>
                </a:solidFill>
              </a:rPr>
              <a:t>ường</a:t>
            </a:r>
            <a:r>
              <a:rPr lang="en-US" smtClean="0">
                <a:solidFill>
                  <a:srgbClr val="FF0000"/>
                </a:solidFill>
              </a:rPr>
              <a:t> </a:t>
            </a:r>
            <a:r>
              <a:rPr lang="en-US" err="1" smtClean="0">
                <a:solidFill>
                  <a:srgbClr val="FF0000"/>
                </a:solidFill>
              </a:rPr>
              <a:t>phái</a:t>
            </a:r>
            <a:r>
              <a:rPr lang="en-US" smtClean="0">
                <a:solidFill>
                  <a:srgbClr val="FF0000"/>
                </a:solidFill>
              </a:rPr>
              <a:t> Cambridge:-</a:t>
            </a:r>
            <a:r>
              <a:rPr lang="en-US" err="1" smtClean="0">
                <a:solidFill>
                  <a:srgbClr val="FF0000"/>
                </a:solidFill>
              </a:rPr>
              <a:t>Lý</a:t>
            </a:r>
            <a:r>
              <a:rPr lang="en-US" smtClean="0">
                <a:solidFill>
                  <a:srgbClr val="FF0000"/>
                </a:solidFill>
              </a:rPr>
              <a:t> </a:t>
            </a:r>
            <a:r>
              <a:rPr lang="en-US" err="1" smtClean="0">
                <a:solidFill>
                  <a:srgbClr val="FF0000"/>
                </a:solidFill>
              </a:rPr>
              <a:t>thuyết</a:t>
            </a:r>
            <a:r>
              <a:rPr lang="en-US" smtClean="0">
                <a:solidFill>
                  <a:srgbClr val="FF0000"/>
                </a:solidFill>
              </a:rPr>
              <a:t> </a:t>
            </a:r>
            <a:r>
              <a:rPr lang="en-US" err="1" smtClean="0">
                <a:solidFill>
                  <a:srgbClr val="FF0000"/>
                </a:solidFill>
              </a:rPr>
              <a:t>giá</a:t>
            </a:r>
            <a:r>
              <a:rPr lang="en-US" smtClean="0">
                <a:solidFill>
                  <a:srgbClr val="FF0000"/>
                </a:solidFill>
              </a:rPr>
              <a:t> </a:t>
            </a:r>
            <a:r>
              <a:rPr lang="en-US" err="1" smtClean="0">
                <a:solidFill>
                  <a:srgbClr val="FF0000"/>
                </a:solidFill>
              </a:rPr>
              <a:t>cả,cung-cầu</a:t>
            </a:r>
            <a:endParaRPr lang="en-US">
              <a:solidFill>
                <a:srgbClr val="FF0000"/>
              </a:solidFill>
            </a:endParaRPr>
          </a:p>
        </p:txBody>
      </p:sp>
      <p:sp>
        <p:nvSpPr>
          <p:cNvPr id="7" name="Down Arrow 6"/>
          <p:cNvSpPr/>
          <p:nvPr/>
        </p:nvSpPr>
        <p:spPr>
          <a:xfrm>
            <a:off x="2071670" y="2571744"/>
            <a:ext cx="214314" cy="1000132"/>
          </a:xfrm>
          <a:prstGeom prst="downArrow">
            <a:avLst/>
          </a:prstGeom>
          <a:solidFill>
            <a:schemeClr val="accent2">
              <a:lumMod val="20000"/>
              <a:lumOff val="80000"/>
            </a:schemeClr>
          </a:solidFill>
          <a:ln w="6350">
            <a:solidFill>
              <a:srgbClr val="FF0000"/>
            </a:solid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2071670" y="4214818"/>
            <a:ext cx="214314" cy="857256"/>
          </a:xfrm>
          <a:prstGeom prst="downArrow">
            <a:avLst/>
          </a:prstGeom>
          <a:solidFill>
            <a:schemeClr val="accent2">
              <a:lumMod val="20000"/>
              <a:lumOff val="80000"/>
            </a:schemeClr>
          </a:solidFill>
          <a:ln w="6350">
            <a:solidFill>
              <a:srgbClr val="FF0000"/>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C:\Users\DELL\Desktop\adam smith.jpg"/>
          <p:cNvPicPr>
            <a:picLocks noGrp="1" noChangeAspect="1" noChangeArrowheads="1"/>
          </p:cNvPicPr>
          <p:nvPr>
            <p:ph sz="half" idx="2"/>
          </p:nvPr>
        </p:nvPicPr>
        <p:blipFill>
          <a:blip r:embed="rId4"/>
          <a:srcRect/>
          <a:stretch>
            <a:fillRect/>
          </a:stretch>
        </p:blipFill>
        <p:spPr bwMode="auto">
          <a:xfrm>
            <a:off x="5220072" y="1428736"/>
            <a:ext cx="3500462" cy="4286280"/>
          </a:xfrm>
          <a:prstGeom prst="rect">
            <a:avLst/>
          </a:prstGeom>
          <a:noFill/>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098"/>
                                        </p:tgtEl>
                                        <p:attrNameLst>
                                          <p:attrName>style.visibility</p:attrName>
                                        </p:attrNameLst>
                                      </p:cBhvr>
                                      <p:to>
                                        <p:strVal val="visible"/>
                                      </p:to>
                                    </p:set>
                                    <p:animEffect transition="in" filter="barn(inVertical)">
                                      <p:cBhvr>
                                        <p:cTn id="30"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US"/>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538222545"/>
              </p:ext>
            </p:extLst>
          </p:nvPr>
        </p:nvGraphicFramePr>
        <p:xfrm>
          <a:off x="395536" y="836712"/>
          <a:ext cx="8496944" cy="5472608"/>
        </p:xfrm>
        <a:graphic>
          <a:graphicData uri="http://schemas.openxmlformats.org/drawingml/2006/table">
            <a:tbl>
              <a:tblPr firstRow="1" bandRow="1">
                <a:tableStyleId>{5C22544A-7EE6-4342-B048-85BDC9FD1C3A}</a:tableStyleId>
              </a:tblPr>
              <a:tblGrid>
                <a:gridCol w="2124236"/>
                <a:gridCol w="2124236"/>
                <a:gridCol w="2124236"/>
                <a:gridCol w="2124236"/>
              </a:tblGrid>
              <a:tr h="480169">
                <a:tc>
                  <a:txBody>
                    <a:bodyPr/>
                    <a:lstStyle/>
                    <a:p>
                      <a:pPr algn="ctr"/>
                      <a:r>
                        <a:rPr lang="en-US" smtClean="0"/>
                        <a:t>Cổ</a:t>
                      </a:r>
                      <a:r>
                        <a:rPr lang="en-US" baseline="0" smtClean="0"/>
                        <a:t> điển</a:t>
                      </a:r>
                      <a:endParaRPr lang="en-US"/>
                    </a:p>
                  </a:txBody>
                  <a:tcPr/>
                </a:tc>
                <a:tc>
                  <a:txBody>
                    <a:bodyPr/>
                    <a:lstStyle/>
                    <a:p>
                      <a:pPr algn="ctr"/>
                      <a:r>
                        <a:rPr lang="en-US" smtClean="0"/>
                        <a:t>Tân</a:t>
                      </a:r>
                      <a:r>
                        <a:rPr lang="en-US" baseline="0" smtClean="0"/>
                        <a:t> cổ điển</a:t>
                      </a:r>
                      <a:endParaRPr lang="en-US"/>
                    </a:p>
                  </a:txBody>
                  <a:tcPr/>
                </a:tc>
                <a:tc>
                  <a:txBody>
                    <a:bodyPr/>
                    <a:lstStyle/>
                    <a:p>
                      <a:pPr algn="ctr"/>
                      <a:r>
                        <a:rPr lang="en-US" smtClean="0"/>
                        <a:t>Keynes</a:t>
                      </a:r>
                      <a:endParaRPr lang="en-US"/>
                    </a:p>
                  </a:txBody>
                  <a:tcPr/>
                </a:tc>
                <a:tc>
                  <a:txBody>
                    <a:bodyPr/>
                    <a:lstStyle/>
                    <a:p>
                      <a:pPr algn="ctr"/>
                      <a:r>
                        <a:rPr lang="en-US" smtClean="0"/>
                        <a:t>CNTD mới</a:t>
                      </a:r>
                      <a:endParaRPr lang="en-US"/>
                    </a:p>
                  </a:txBody>
                  <a:tcPr>
                    <a:solidFill>
                      <a:schemeClr val="tx2">
                        <a:lumMod val="60000"/>
                        <a:lumOff val="40000"/>
                      </a:schemeClr>
                    </a:solidFill>
                  </a:tcPr>
                </a:tc>
              </a:tr>
              <a:tr h="4992439">
                <a:tc>
                  <a:txBody>
                    <a:bodyPr/>
                    <a:lstStyle/>
                    <a:p>
                      <a:pPr marL="109538" marR="0" indent="-109538" algn="l" defTabSz="914400" rtl="0" eaLnBrk="1" fontAlgn="auto" latinLnBrk="0" hangingPunct="1">
                        <a:lnSpc>
                          <a:spcPct val="100000"/>
                        </a:lnSpc>
                        <a:spcBef>
                          <a:spcPts val="0"/>
                        </a:spcBef>
                        <a:spcAft>
                          <a:spcPts val="0"/>
                        </a:spcAft>
                        <a:buClrTx/>
                        <a:buSzTx/>
                        <a:buFont typeface="Arial" pitchFamily="34" charset="0"/>
                        <a:buChar char="•"/>
                        <a:tabLst>
                          <a:tab pos="177800" algn="l"/>
                        </a:tabLst>
                        <a:defRPr/>
                      </a:pPr>
                      <a:endParaRPr lang="en-US" sz="1900" baseline="0" smtClean="0">
                        <a:latin typeface="Times New Roman" pitchFamily="18" charset="0"/>
                      </a:endParaRPr>
                    </a:p>
                    <a:p>
                      <a:pPr marL="109538" marR="0" indent="-109538" algn="l" defTabSz="914400" rtl="0" eaLnBrk="1" fontAlgn="auto" latinLnBrk="0" hangingPunct="1">
                        <a:lnSpc>
                          <a:spcPct val="100000"/>
                        </a:lnSpc>
                        <a:spcBef>
                          <a:spcPts val="0"/>
                        </a:spcBef>
                        <a:spcAft>
                          <a:spcPts val="0"/>
                        </a:spcAft>
                        <a:buClrTx/>
                        <a:buSzTx/>
                        <a:buFont typeface="Arial" pitchFamily="34" charset="0"/>
                        <a:buChar char="•"/>
                        <a:tabLst>
                          <a:tab pos="177800" algn="l"/>
                        </a:tabLst>
                        <a:defRPr/>
                      </a:pPr>
                      <a:r>
                        <a:rPr lang="en-US" sz="1900" baseline="0" smtClean="0">
                          <a:latin typeface="Times New Roman" pitchFamily="18" charset="0"/>
                        </a:rPr>
                        <a:t> </a:t>
                      </a:r>
                      <a:r>
                        <a:rPr lang="en-US" sz="1900" baseline="0" smtClean="0">
                          <a:latin typeface="Times New Roman" pitchFamily="18" charset="0"/>
                          <a:cs typeface="Times New Roman" pitchFamily="18" charset="0"/>
                        </a:rPr>
                        <a:t> Cung quyết định Cầu, SX quyết định TD. </a:t>
                      </a:r>
                      <a:r>
                        <a:rPr lang="en-US" sz="1900" b="1" baseline="0" smtClean="0">
                          <a:solidFill>
                            <a:srgbClr val="FF0000"/>
                          </a:solidFill>
                          <a:latin typeface="Times New Roman" pitchFamily="18" charset="0"/>
                          <a:cs typeface="Times New Roman" pitchFamily="18" charset="0"/>
                        </a:rPr>
                        <a:t>Quy luật KQ</a:t>
                      </a:r>
                      <a:r>
                        <a:rPr lang="en-US" sz="1900" baseline="0" smtClean="0">
                          <a:latin typeface="Times New Roman" pitchFamily="18" charset="0"/>
                          <a:cs typeface="Times New Roman" pitchFamily="18" charset="0"/>
                        </a:rPr>
                        <a:t> chi phối hoạt động của con người</a:t>
                      </a:r>
                    </a:p>
                    <a:p>
                      <a:pPr marL="0" indent="0">
                        <a:buFont typeface="Arial" pitchFamily="34" charset="0"/>
                        <a:buNone/>
                        <a:tabLst>
                          <a:tab pos="177800" algn="l"/>
                        </a:tabLst>
                      </a:pPr>
                      <a:endParaRPr lang="en-US" sz="1900" baseline="0" smtClean="0">
                        <a:latin typeface="Times New Roman" pitchFamily="18" charset="0"/>
                      </a:endParaRPr>
                    </a:p>
                    <a:p>
                      <a:pPr marL="0" indent="0">
                        <a:buFont typeface="Arial" pitchFamily="34" charset="0"/>
                        <a:buNone/>
                        <a:tabLst>
                          <a:tab pos="177800" algn="l"/>
                        </a:tabLst>
                      </a:pPr>
                      <a:endParaRPr lang="en-US" sz="1900" baseline="0" smtClean="0">
                        <a:latin typeface="Times New Roman" pitchFamily="18" charset="0"/>
                      </a:endParaRPr>
                    </a:p>
                    <a:p>
                      <a:pPr marL="109538" indent="-109538">
                        <a:buFont typeface="Arial" pitchFamily="34" charset="0"/>
                        <a:buChar char="•"/>
                        <a:tabLst>
                          <a:tab pos="177800" algn="l"/>
                        </a:tabLst>
                      </a:pPr>
                      <a:r>
                        <a:rPr lang="en-US" sz="1900" baseline="0" smtClean="0">
                          <a:latin typeface="Times New Roman" pitchFamily="18" charset="0"/>
                        </a:rPr>
                        <a:t>Đi </a:t>
                      </a:r>
                      <a:r>
                        <a:rPr lang="en-US" sz="1900" b="1" baseline="0" smtClean="0">
                          <a:solidFill>
                            <a:srgbClr val="FF0000"/>
                          </a:solidFill>
                          <a:latin typeface="Times New Roman" pitchFamily="18" charset="0"/>
                        </a:rPr>
                        <a:t>sâu</a:t>
                      </a:r>
                      <a:r>
                        <a:rPr lang="en-US" sz="1900" baseline="0" smtClean="0">
                          <a:latin typeface="Times New Roman" pitchFamily="18" charset="0"/>
                        </a:rPr>
                        <a:t> vào phân tích </a:t>
                      </a:r>
                      <a:r>
                        <a:rPr lang="en-US" sz="1900" b="1" baseline="0" smtClean="0">
                          <a:solidFill>
                            <a:srgbClr val="FF0000"/>
                          </a:solidFill>
                          <a:latin typeface="Times New Roman" pitchFamily="18" charset="0"/>
                        </a:rPr>
                        <a:t>bản chất bên trong </a:t>
                      </a:r>
                      <a:r>
                        <a:rPr lang="en-US" sz="1900" b="0" baseline="0" smtClean="0">
                          <a:solidFill>
                            <a:schemeClr val="tx1"/>
                          </a:solidFill>
                          <a:latin typeface="Times New Roman" pitchFamily="18" charset="0"/>
                        </a:rPr>
                        <a:t>của các hiện tượng KT</a:t>
                      </a:r>
                      <a:endParaRPr lang="en-US" sz="1900" b="1" baseline="0" smtClean="0">
                        <a:solidFill>
                          <a:srgbClr val="FF0000"/>
                        </a:solidFill>
                        <a:latin typeface="Times New Roman" pitchFamily="18" charset="0"/>
                      </a:endParaRPr>
                    </a:p>
                    <a:p>
                      <a:pPr marL="109538" indent="-109538">
                        <a:buFont typeface="Arial" pitchFamily="34" charset="0"/>
                        <a:buChar char="•"/>
                        <a:tabLst>
                          <a:tab pos="177800" algn="l"/>
                        </a:tabLst>
                      </a:pPr>
                      <a:endParaRPr lang="en-US" sz="1900" baseline="0" smtClean="0">
                        <a:latin typeface="Times New Roman" pitchFamily="18" charset="0"/>
                      </a:endParaRPr>
                    </a:p>
                    <a:p>
                      <a:pPr marL="109538" indent="-109538">
                        <a:buFont typeface="Arial" pitchFamily="34" charset="0"/>
                        <a:buChar char="•"/>
                        <a:tabLst>
                          <a:tab pos="177800" algn="l"/>
                        </a:tabLst>
                      </a:pPr>
                      <a:endParaRPr lang="en-US" sz="1900" baseline="0">
                        <a:latin typeface="Times New Roman" pitchFamily="18" charset="0"/>
                      </a:endParaRPr>
                    </a:p>
                  </a:txBody>
                  <a:tcPr/>
                </a:tc>
                <a:tc>
                  <a:txBody>
                    <a:bodyPr/>
                    <a:lstStyle/>
                    <a:p>
                      <a:pPr marL="177800" marR="0" indent="-1778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900" baseline="0" smtClean="0">
                        <a:latin typeface="Times New Roman" pitchFamily="18" charset="0"/>
                      </a:endParaRPr>
                    </a:p>
                    <a:p>
                      <a:pPr marL="177800" marR="0" indent="-1778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900" baseline="0" smtClean="0">
                          <a:latin typeface="Times New Roman" pitchFamily="18" charset="0"/>
                        </a:rPr>
                        <a:t> Cầu quyết định cung, TD quyết định SX. Quan tâm </a:t>
                      </a:r>
                      <a:r>
                        <a:rPr lang="en-US" sz="1900" b="1" baseline="0" smtClean="0">
                          <a:solidFill>
                            <a:srgbClr val="FF0000"/>
                          </a:solidFill>
                          <a:latin typeface="Times New Roman" pitchFamily="18" charset="0"/>
                        </a:rPr>
                        <a:t>nhu cầu tâm lý CQ </a:t>
                      </a:r>
                      <a:r>
                        <a:rPr lang="en-US" sz="1900" baseline="0" smtClean="0">
                          <a:latin typeface="Times New Roman" pitchFamily="18" charset="0"/>
                        </a:rPr>
                        <a:t>của con người</a:t>
                      </a:r>
                    </a:p>
                    <a:p>
                      <a:pPr marL="177800" indent="-177800">
                        <a:buFont typeface="Arial" pitchFamily="34" charset="0"/>
                        <a:buChar char="•"/>
                      </a:pPr>
                      <a:endParaRPr lang="en-US" sz="1900" baseline="0" smtClean="0">
                        <a:latin typeface="Times New Roman" pitchFamily="18" charset="0"/>
                      </a:endParaRPr>
                    </a:p>
                    <a:p>
                      <a:pPr marL="0" indent="0">
                        <a:buFont typeface="Arial" pitchFamily="34" charset="0"/>
                        <a:buNone/>
                      </a:pPr>
                      <a:endParaRPr lang="en-US" sz="1900" baseline="0" smtClean="0">
                        <a:latin typeface="Times New Roman" pitchFamily="18" charset="0"/>
                      </a:endParaRPr>
                    </a:p>
                    <a:p>
                      <a:pPr marL="177800" indent="-177800">
                        <a:buFont typeface="Arial" pitchFamily="34" charset="0"/>
                        <a:buChar char="•"/>
                      </a:pPr>
                      <a:r>
                        <a:rPr lang="en-US" sz="1900" baseline="0" smtClean="0">
                          <a:latin typeface="Times New Roman" pitchFamily="18" charset="0"/>
                        </a:rPr>
                        <a:t> Phân tích </a:t>
                      </a:r>
                      <a:r>
                        <a:rPr lang="en-US" sz="1900" b="1" baseline="0" smtClean="0">
                          <a:solidFill>
                            <a:srgbClr val="FF0000"/>
                          </a:solidFill>
                          <a:latin typeface="Times New Roman" pitchFamily="18" charset="0"/>
                        </a:rPr>
                        <a:t>sâu</a:t>
                      </a:r>
                      <a:r>
                        <a:rPr lang="en-US" sz="1900" baseline="0" smtClean="0">
                          <a:latin typeface="Times New Roman" pitchFamily="18" charset="0"/>
                        </a:rPr>
                        <a:t> vào </a:t>
                      </a:r>
                      <a:r>
                        <a:rPr lang="en-US" sz="1900" b="1" baseline="0" smtClean="0">
                          <a:solidFill>
                            <a:srgbClr val="FF0000"/>
                          </a:solidFill>
                          <a:latin typeface="Times New Roman" pitchFamily="18" charset="0"/>
                        </a:rPr>
                        <a:t>bản chất bên trong </a:t>
                      </a:r>
                      <a:r>
                        <a:rPr lang="en-US" sz="1900" b="0" baseline="0" smtClean="0">
                          <a:solidFill>
                            <a:schemeClr val="tx1"/>
                          </a:solidFill>
                          <a:latin typeface="Times New Roman" pitchFamily="18" charset="0"/>
                        </a:rPr>
                        <a:t>của các hiện tượng</a:t>
                      </a:r>
                      <a:r>
                        <a:rPr lang="en-US" sz="1900" baseline="0" smtClean="0">
                          <a:latin typeface="Times New Roman" pitchFamily="18" charset="0"/>
                        </a:rPr>
                        <a:t>. Muốn xây dựng KHKT</a:t>
                      </a:r>
                      <a:endParaRPr lang="en-US" sz="1900" baseline="0">
                        <a:latin typeface="Times New Roman" pitchFamily="18" charset="0"/>
                      </a:endParaRPr>
                    </a:p>
                  </a:txBody>
                  <a:tcPr/>
                </a:tc>
                <a:tc>
                  <a:txBody>
                    <a:bodyPr/>
                    <a:lstStyle/>
                    <a:p>
                      <a:pPr marL="109538" marR="0" indent="-109538"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900" baseline="0" smtClean="0">
                        <a:latin typeface="Times New Roman" pitchFamily="18" charset="0"/>
                      </a:endParaRPr>
                    </a:p>
                    <a:p>
                      <a:pPr marL="109538" marR="0" indent="-10953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900" baseline="0" smtClean="0">
                          <a:latin typeface="Times New Roman" pitchFamily="18" charset="0"/>
                        </a:rPr>
                        <a:t> Thuyết trọng Cầu. Quan tâm phân tích </a:t>
                      </a:r>
                      <a:r>
                        <a:rPr lang="en-US" sz="1900" b="1" baseline="0" smtClean="0">
                          <a:solidFill>
                            <a:srgbClr val="FF0000"/>
                          </a:solidFill>
                          <a:latin typeface="Times New Roman" pitchFamily="18" charset="0"/>
                        </a:rPr>
                        <a:t>nhu cầu tâm lý CQ</a:t>
                      </a:r>
                      <a:r>
                        <a:rPr lang="en-US" sz="1900" baseline="0" smtClean="0">
                          <a:latin typeface="Times New Roman" pitchFamily="18" charset="0"/>
                        </a:rPr>
                        <a:t> của con người mà không dựa vào các QL KQ</a:t>
                      </a:r>
                    </a:p>
                    <a:p>
                      <a:pPr marL="0" indent="0">
                        <a:buFont typeface="Arial" pitchFamily="34" charset="0"/>
                        <a:buNone/>
                      </a:pPr>
                      <a:endParaRPr lang="en-US" sz="1900" baseline="0" smtClean="0">
                        <a:latin typeface="Times New Roman" pitchFamily="18" charset="0"/>
                      </a:endParaRPr>
                    </a:p>
                    <a:p>
                      <a:pPr marL="109538" indent="-109538">
                        <a:buFont typeface="Arial" pitchFamily="34" charset="0"/>
                        <a:buChar char="•"/>
                      </a:pPr>
                      <a:r>
                        <a:rPr lang="en-US" sz="1900" baseline="0" smtClean="0">
                          <a:latin typeface="Times New Roman" pitchFamily="18" charset="0"/>
                        </a:rPr>
                        <a:t> Phân tích hiện tượng </a:t>
                      </a:r>
                      <a:r>
                        <a:rPr lang="en-US" sz="1900" b="1" baseline="0" smtClean="0">
                          <a:solidFill>
                            <a:srgbClr val="FF0000"/>
                          </a:solidFill>
                          <a:latin typeface="Times New Roman" pitchFamily="18" charset="0"/>
                        </a:rPr>
                        <a:t>bên ngoài</a:t>
                      </a:r>
                      <a:r>
                        <a:rPr lang="en-US" sz="1900" baseline="0" smtClean="0">
                          <a:latin typeface="Times New Roman" pitchFamily="18" charset="0"/>
                        </a:rPr>
                        <a:t>, không đi sâu vào bản chất bên trong.</a:t>
                      </a:r>
                      <a:endParaRPr lang="en-US" sz="1900" baseline="0">
                        <a:latin typeface="Times New Roman" pitchFamily="18" charset="0"/>
                      </a:endParaRPr>
                    </a:p>
                  </a:txBody>
                  <a:tcPr/>
                </a:tc>
                <a:tc>
                  <a:txBody>
                    <a:bodyPr/>
                    <a:lstStyle/>
                    <a:p>
                      <a:pPr marL="109538" marR="0" indent="-109538"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800" i="1" smtClean="0">
                        <a:solidFill>
                          <a:schemeClr val="tx1"/>
                        </a:solidFill>
                        <a:latin typeface="Times New Roman" pitchFamily="18" charset="0"/>
                        <a:cs typeface="Times New Roman" pitchFamily="18" charset="0"/>
                      </a:endParaRPr>
                    </a:p>
                    <a:p>
                      <a:pPr marL="109538" marR="0" indent="-10953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i="1" smtClean="0">
                          <a:solidFill>
                            <a:schemeClr val="tx1"/>
                          </a:solidFill>
                          <a:latin typeface="Times New Roman" pitchFamily="18" charset="0"/>
                          <a:cs typeface="Times New Roman" pitchFamily="18" charset="0"/>
                        </a:rPr>
                        <a:t> </a:t>
                      </a:r>
                      <a:r>
                        <a:rPr lang="en-US" sz="1800" i="0" smtClean="0">
                          <a:solidFill>
                            <a:schemeClr val="tx1"/>
                          </a:solidFill>
                          <a:latin typeface="Times New Roman" pitchFamily="18" charset="0"/>
                          <a:cs typeface="Times New Roman" pitchFamily="18" charset="0"/>
                        </a:rPr>
                        <a:t>Cầu</a:t>
                      </a:r>
                      <a:r>
                        <a:rPr lang="en-US" sz="1800" i="0" baseline="0" smtClean="0">
                          <a:solidFill>
                            <a:schemeClr val="tx1"/>
                          </a:solidFill>
                          <a:latin typeface="Times New Roman" pitchFamily="18" charset="0"/>
                          <a:cs typeface="Times New Roman" pitchFamily="18" charset="0"/>
                        </a:rPr>
                        <a:t> quyết định Cung. Xét các hiện tượng KT từ góc độ </a:t>
                      </a:r>
                      <a:r>
                        <a:rPr lang="en-US" sz="1800" b="1" i="0" baseline="0" smtClean="0">
                          <a:solidFill>
                            <a:srgbClr val="FF0000"/>
                          </a:solidFill>
                          <a:latin typeface="Times New Roman" pitchFamily="18" charset="0"/>
                          <a:cs typeface="Times New Roman" pitchFamily="18" charset="0"/>
                        </a:rPr>
                        <a:t>tâm lý, CQ</a:t>
                      </a:r>
                      <a:endParaRPr lang="en-US" sz="1800" b="1" i="1" smtClean="0">
                        <a:solidFill>
                          <a:srgbClr val="FF0000"/>
                        </a:solidFill>
                        <a:latin typeface="Times New Roman" pitchFamily="18" charset="0"/>
                        <a:cs typeface="Times New Roman" pitchFamily="18" charset="0"/>
                      </a:endParaRPr>
                    </a:p>
                    <a:p>
                      <a:pPr marL="109538" indent="-109538">
                        <a:buFont typeface="Arial" pitchFamily="34" charset="0"/>
                        <a:buChar char="•"/>
                      </a:pPr>
                      <a:endParaRPr lang="en-US" sz="1900" baseline="0" smtClean="0">
                        <a:latin typeface="Times New Roman" pitchFamily="18" charset="0"/>
                      </a:endParaRPr>
                    </a:p>
                    <a:p>
                      <a:pPr marL="109538" indent="-109538">
                        <a:buFont typeface="Arial" pitchFamily="34" charset="0"/>
                        <a:buChar char="•"/>
                      </a:pPr>
                      <a:endParaRPr lang="en-US" sz="1900" baseline="0" smtClean="0">
                        <a:latin typeface="Times New Roman" pitchFamily="18" charset="0"/>
                      </a:endParaRPr>
                    </a:p>
                    <a:p>
                      <a:pPr marL="109538" indent="-109538">
                        <a:buFont typeface="Arial" pitchFamily="34" charset="0"/>
                        <a:buChar char="•"/>
                      </a:pPr>
                      <a:endParaRPr lang="en-US" sz="1900" baseline="0" smtClean="0">
                        <a:latin typeface="Times New Roman" pitchFamily="18" charset="0"/>
                      </a:endParaRPr>
                    </a:p>
                    <a:p>
                      <a:pPr marL="109538" indent="-109538">
                        <a:buFont typeface="Arial" pitchFamily="34" charset="0"/>
                        <a:buChar char="•"/>
                      </a:pPr>
                      <a:endParaRPr lang="en-US" sz="1900" baseline="0" smtClean="0">
                        <a:latin typeface="Times New Roman" pitchFamily="18" charset="0"/>
                      </a:endParaRPr>
                    </a:p>
                    <a:p>
                      <a:pPr marL="109538" indent="-109538">
                        <a:buFont typeface="Arial" pitchFamily="34" charset="0"/>
                        <a:buChar char="•"/>
                      </a:pPr>
                      <a:r>
                        <a:rPr lang="en-US" sz="1900" baseline="0" smtClean="0">
                          <a:latin typeface="Times New Roman" pitchFamily="18" charset="0"/>
                        </a:rPr>
                        <a:t> Mô tả </a:t>
                      </a:r>
                      <a:r>
                        <a:rPr lang="en-US" sz="1900" b="1" baseline="0" smtClean="0">
                          <a:solidFill>
                            <a:srgbClr val="FF0000"/>
                          </a:solidFill>
                          <a:latin typeface="Times New Roman" pitchFamily="18" charset="0"/>
                        </a:rPr>
                        <a:t>bề ngoài</a:t>
                      </a:r>
                      <a:r>
                        <a:rPr lang="en-US" sz="1900" baseline="0" smtClean="0">
                          <a:latin typeface="Times New Roman" pitchFamily="18" charset="0"/>
                        </a:rPr>
                        <a:t>, </a:t>
                      </a:r>
                      <a:r>
                        <a:rPr lang="en-US" sz="1900" b="1" baseline="0" smtClean="0">
                          <a:solidFill>
                            <a:srgbClr val="FF0000"/>
                          </a:solidFill>
                          <a:latin typeface="Times New Roman" pitchFamily="18" charset="0"/>
                        </a:rPr>
                        <a:t>không đi sâu vào bản chất</a:t>
                      </a:r>
                      <a:r>
                        <a:rPr lang="en-US" sz="1900" b="0" baseline="0" smtClean="0">
                          <a:solidFill>
                            <a:schemeClr val="dk1"/>
                          </a:solidFill>
                          <a:latin typeface="Times New Roman" pitchFamily="18" charset="0"/>
                        </a:rPr>
                        <a:t> =&gt; Biện hộ cho sự tồn tại của CNTB</a:t>
                      </a:r>
                      <a:endParaRPr lang="en-US" sz="1900" baseline="0">
                        <a:latin typeface="Times New Roman" pitchFamily="18" charset="0"/>
                      </a:endParaRPr>
                    </a:p>
                  </a:txBody>
                  <a:tcPr>
                    <a:solidFill>
                      <a:schemeClr val="tx2">
                        <a:lumMod val="60000"/>
                        <a:lumOff val="40000"/>
                      </a:schemeClr>
                    </a:solidFill>
                  </a:tcPr>
                </a:tc>
              </a:tr>
            </a:tbl>
          </a:graphicData>
        </a:graphic>
      </p:graphicFrame>
    </p:spTree>
    <p:extLst>
      <p:ext uri="{BB962C8B-B14F-4D97-AF65-F5344CB8AC3E}">
        <p14:creationId xmlns="" xmlns:p14="http://schemas.microsoft.com/office/powerpoint/2010/main" val="3600026072"/>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smtClean="0">
                <a:latin typeface="Times New Roman" pitchFamily="18" charset="0"/>
                <a:cs typeface="Times New Roman" pitchFamily="18" charset="0"/>
              </a:rPr>
              <a:t>5. </a:t>
            </a:r>
            <a:r>
              <a:rPr lang="en-US" b="1" i="1" err="1" smtClean="0">
                <a:latin typeface="Times New Roman" pitchFamily="18" charset="0"/>
                <a:cs typeface="Times New Roman" pitchFamily="18" charset="0"/>
              </a:rPr>
              <a:t>Cơ</a:t>
            </a:r>
            <a:r>
              <a:rPr lang="en-US" b="1" i="1" smtClean="0">
                <a:latin typeface="Times New Roman" pitchFamily="18" charset="0"/>
                <a:cs typeface="Times New Roman" pitchFamily="18" charset="0"/>
              </a:rPr>
              <a:t> </a:t>
            </a:r>
            <a:r>
              <a:rPr lang="en-US" b="1" i="1" err="1">
                <a:latin typeface="Times New Roman" pitchFamily="18" charset="0"/>
                <a:cs typeface="Times New Roman" pitchFamily="18" charset="0"/>
              </a:rPr>
              <a:t>sở</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lý</a:t>
            </a:r>
            <a:r>
              <a:rPr lang="en-US" b="1" i="1">
                <a:latin typeface="Times New Roman" pitchFamily="18" charset="0"/>
                <a:cs typeface="Times New Roman" pitchFamily="18" charset="0"/>
              </a:rPr>
              <a:t> </a:t>
            </a:r>
            <a:r>
              <a:rPr lang="en-US" b="1" i="1" err="1">
                <a:latin typeface="Times New Roman" pitchFamily="18" charset="0"/>
                <a:cs typeface="Times New Roman" pitchFamily="18" charset="0"/>
              </a:rPr>
              <a:t>luận</a:t>
            </a:r>
            <a:r>
              <a:rPr lang="en-US" b="1" i="1">
                <a:latin typeface="Times New Roman" pitchFamily="18" charset="0"/>
                <a:cs typeface="Times New Roman" pitchFamily="18" charset="0"/>
              </a:rPr>
              <a:t>:</a:t>
            </a:r>
            <a:br>
              <a:rPr lang="en-US" b="1" i="1">
                <a:latin typeface="Times New Roman" pitchFamily="18" charset="0"/>
                <a:cs typeface="Times New Roman" pitchFamily="18" charset="0"/>
              </a:rPr>
            </a:br>
            <a:endParaRPr lang="en-US" b="1" i="1">
              <a:latin typeface="Times New Roman" pitchFamily="18" charset="0"/>
              <a:cs typeface="Times New Roman" pitchFamily="18" charset="0"/>
            </a:endParaRPr>
          </a:p>
        </p:txBody>
      </p:sp>
      <p:sp>
        <p:nvSpPr>
          <p:cNvPr id="3" name="Content Placeholder 2"/>
          <p:cNvSpPr>
            <a:spLocks noGrp="1"/>
          </p:cNvSpPr>
          <p:nvPr>
            <p:ph idx="1"/>
          </p:nvPr>
        </p:nvSpPr>
        <p:spPr>
          <a:xfrm>
            <a:off x="457200" y="1052736"/>
            <a:ext cx="8229600" cy="5073427"/>
          </a:xfrm>
        </p:spPr>
        <p:txBody>
          <a:bodyPr>
            <a:noAutofit/>
          </a:bodyPr>
          <a:lstStyle/>
          <a:p>
            <a:pPr lvl="0">
              <a:lnSpc>
                <a:spcPts val="3480"/>
              </a:lnSpc>
              <a:spcBef>
                <a:spcPts val="1800"/>
              </a:spcBef>
            </a:pPr>
            <a:r>
              <a:rPr lang="en-US" sz="2900" err="1" smtClean="0">
                <a:latin typeface="Times New Roman" pitchFamily="18" charset="0"/>
                <a:cs typeface="Times New Roman" pitchFamily="18" charset="0"/>
              </a:rPr>
              <a:t>Chống</a:t>
            </a:r>
            <a:r>
              <a:rPr lang="en-US" sz="2900" smtClean="0">
                <a:latin typeface="Times New Roman" pitchFamily="18" charset="0"/>
                <a:cs typeface="Times New Roman" pitchFamily="18" charset="0"/>
              </a:rPr>
              <a:t> </a:t>
            </a:r>
            <a:r>
              <a:rPr lang="en-US" sz="2900" err="1">
                <a:latin typeface="Times New Roman" pitchFamily="18" charset="0"/>
                <a:cs typeface="Times New Roman" pitchFamily="18" charset="0"/>
              </a:rPr>
              <a:t>lại</a:t>
            </a:r>
            <a:r>
              <a:rPr lang="en-US" sz="2900">
                <a:latin typeface="Times New Roman" pitchFamily="18" charset="0"/>
                <a:cs typeface="Times New Roman" pitchFamily="18" charset="0"/>
              </a:rPr>
              <a:t> CN </a:t>
            </a:r>
            <a:r>
              <a:rPr lang="en-US" sz="2900" err="1">
                <a:latin typeface="Times New Roman" pitchFamily="18" charset="0"/>
                <a:cs typeface="Times New Roman" pitchFamily="18" charset="0"/>
              </a:rPr>
              <a:t>Mác</a:t>
            </a:r>
            <a:r>
              <a:rPr lang="en-US" sz="2900">
                <a:latin typeface="Times New Roman" pitchFamily="18" charset="0"/>
                <a:cs typeface="Times New Roman" pitchFamily="18" charset="0"/>
              </a:rPr>
              <a:t> – </a:t>
            </a:r>
            <a:r>
              <a:rPr lang="en-US" sz="2900" err="1">
                <a:latin typeface="Times New Roman" pitchFamily="18" charset="0"/>
                <a:cs typeface="Times New Roman" pitchFamily="18" charset="0"/>
              </a:rPr>
              <a:t>Lênin</a:t>
            </a:r>
            <a:r>
              <a:rPr lang="en-US" sz="2900">
                <a:latin typeface="Times New Roman" pitchFamily="18" charset="0"/>
                <a:cs typeface="Times New Roman" pitchFamily="18" charset="0"/>
              </a:rPr>
              <a:t>, CNTD </a:t>
            </a:r>
            <a:r>
              <a:rPr lang="en-US" sz="2900" err="1">
                <a:latin typeface="Times New Roman" pitchFamily="18" charset="0"/>
                <a:cs typeface="Times New Roman" pitchFamily="18" charset="0"/>
              </a:rPr>
              <a:t>mới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giải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thích</a:t>
            </a:r>
            <a:r>
              <a:rPr lang="en-US" sz="2900">
                <a:latin typeface="Times New Roman" pitchFamily="18" charset="0"/>
                <a:cs typeface="Times New Roman" pitchFamily="18" charset="0"/>
              </a:rPr>
              <a:t> 1 </a:t>
            </a:r>
            <a:r>
              <a:rPr lang="en-US" sz="2900" err="1">
                <a:latin typeface="Times New Roman" pitchFamily="18" charset="0"/>
                <a:cs typeface="Times New Roman" pitchFamily="18" charset="0"/>
              </a:rPr>
              <a:t>cách</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phản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khoa</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học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các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phạm</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trù</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kinh</a:t>
            </a:r>
            <a:r>
              <a:rPr lang="en-US" sz="2900">
                <a:latin typeface="Times New Roman" pitchFamily="18" charset="0"/>
                <a:cs typeface="Times New Roman" pitchFamily="18" charset="0"/>
              </a:rPr>
              <a:t> TBCN. </a:t>
            </a:r>
            <a:r>
              <a:rPr lang="en-US" sz="2900" err="1">
                <a:latin typeface="Times New Roman" pitchFamily="18" charset="0"/>
                <a:cs typeface="Times New Roman" pitchFamily="18" charset="0"/>
              </a:rPr>
              <a:t>Họ</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đưa</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ra</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quan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điểm</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chủ</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quan</a:t>
            </a:r>
            <a:r>
              <a:rPr lang="en-US" sz="2900">
                <a:latin typeface="Times New Roman" pitchFamily="18" charset="0"/>
                <a:cs typeface="Times New Roman" pitchFamily="18" charset="0"/>
              </a:rPr>
              <a:t> – </a:t>
            </a:r>
            <a:r>
              <a:rPr lang="en-US" sz="2900" err="1">
                <a:latin typeface="Times New Roman" pitchFamily="18" charset="0"/>
                <a:cs typeface="Times New Roman" pitchFamily="18" charset="0"/>
              </a:rPr>
              <a:t>duy</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tâm</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về</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giá</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trị</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với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các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phạm</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trù</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khác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như</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tiền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công</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lợi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nhuận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lợi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tức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địa</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tô</a:t>
            </a:r>
            <a:r>
              <a:rPr lang="en-US" sz="2900">
                <a:latin typeface="Times New Roman" pitchFamily="18" charset="0"/>
                <a:cs typeface="Times New Roman" pitchFamily="18" charset="0"/>
              </a:rPr>
              <a:t>… CNTD </a:t>
            </a:r>
            <a:r>
              <a:rPr lang="en-US" sz="2900" err="1">
                <a:latin typeface="Times New Roman" pitchFamily="18" charset="0"/>
                <a:cs typeface="Times New Roman" pitchFamily="18" charset="0"/>
              </a:rPr>
              <a:t>mới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cũng</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có</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cách</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nhìn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tương</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tự</a:t>
            </a:r>
            <a:r>
              <a:rPr lang="en-US" sz="2900">
                <a:latin typeface="Times New Roman" pitchFamily="18" charset="0"/>
                <a:cs typeface="Times New Roman" pitchFamily="18" charset="0"/>
              </a:rPr>
              <a:t>.</a:t>
            </a:r>
          </a:p>
          <a:p>
            <a:pPr lvl="0">
              <a:lnSpc>
                <a:spcPts val="3480"/>
              </a:lnSpc>
              <a:spcBef>
                <a:spcPts val="1800"/>
              </a:spcBef>
            </a:pPr>
            <a:r>
              <a:rPr lang="en-US" sz="2900" err="1">
                <a:latin typeface="Times New Roman" pitchFamily="18" charset="0"/>
                <a:cs typeface="Times New Roman" pitchFamily="18" charset="0"/>
              </a:rPr>
              <a:t>Đi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theo</a:t>
            </a:r>
            <a:r>
              <a:rPr lang="en-US" sz="2900">
                <a:latin typeface="Times New Roman" pitchFamily="18" charset="0"/>
                <a:cs typeface="Times New Roman" pitchFamily="18" charset="0"/>
              </a:rPr>
              <a:t> Marshall, </a:t>
            </a:r>
            <a:r>
              <a:rPr lang="en-US" sz="2900" err="1">
                <a:latin typeface="Times New Roman" pitchFamily="18" charset="0"/>
                <a:cs typeface="Times New Roman" pitchFamily="18" charset="0"/>
              </a:rPr>
              <a:t>họ</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biến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dạng</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thuyết</a:t>
            </a:r>
            <a:r>
              <a:rPr lang="en-US" sz="2900">
                <a:latin typeface="Times New Roman" pitchFamily="18" charset="0"/>
                <a:cs typeface="Times New Roman" pitchFamily="18" charset="0"/>
              </a:rPr>
              <a:t> “ </a:t>
            </a:r>
            <a:r>
              <a:rPr lang="en-US" sz="2900" err="1">
                <a:latin typeface="Times New Roman" pitchFamily="18" charset="0"/>
                <a:cs typeface="Times New Roman" pitchFamily="18" charset="0"/>
              </a:rPr>
              <a:t>ba</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nhân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tố</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của</a:t>
            </a:r>
            <a:r>
              <a:rPr lang="en-US" sz="2900">
                <a:latin typeface="Times New Roman" pitchFamily="18" charset="0"/>
                <a:cs typeface="Times New Roman" pitchFamily="18" charset="0"/>
              </a:rPr>
              <a:t> J. B. Say </a:t>
            </a:r>
            <a:r>
              <a:rPr lang="en-US" sz="2900" err="1">
                <a:latin typeface="Times New Roman" pitchFamily="18" charset="0"/>
                <a:cs typeface="Times New Roman" pitchFamily="18" charset="0"/>
              </a:rPr>
              <a:t>và</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đưa</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thêm</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nhân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tố</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thứ</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tư</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sự</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quản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lý</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kinh</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doanh</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Chức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năng</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chính</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của</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nhân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tố</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này</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là</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phối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hợp</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cùng</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các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nhân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tố</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khác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của</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sản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xuất</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từ</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đó</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loại</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bỏ</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vấn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đề</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bóc</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lột</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tư</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bản</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và</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giá</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trị</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thặng</a:t>
            </a:r>
            <a:r>
              <a:rPr lang="en-US" sz="2900">
                <a:latin typeface="Times New Roman" pitchFamily="18" charset="0"/>
                <a:cs typeface="Times New Roman" pitchFamily="18" charset="0"/>
              </a:rPr>
              <a:t> </a:t>
            </a:r>
            <a:r>
              <a:rPr lang="en-US" sz="2900" err="1">
                <a:latin typeface="Times New Roman" pitchFamily="18" charset="0"/>
                <a:cs typeface="Times New Roman" pitchFamily="18" charset="0"/>
              </a:rPr>
              <a:t>dư</a:t>
            </a:r>
            <a:r>
              <a:rPr lang="en-US" sz="2900">
                <a:latin typeface="Times New Roman" pitchFamily="18" charset="0"/>
                <a:cs typeface="Times New Roman" pitchFamily="18" charset="0"/>
              </a:rPr>
              <a:t>.</a:t>
            </a:r>
          </a:p>
          <a:p>
            <a:endParaRPr lang="en-US" sz="2900"/>
          </a:p>
        </p:txBody>
      </p:sp>
    </p:spTree>
    <p:extLst>
      <p:ext uri="{BB962C8B-B14F-4D97-AF65-F5344CB8AC3E}">
        <p14:creationId xmlns="" xmlns:p14="http://schemas.microsoft.com/office/powerpoint/2010/main" val="2162064834"/>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476672"/>
            <a:ext cx="8192362" cy="952056"/>
          </a:xfrm>
        </p:spPr>
        <p:txBody>
          <a:bodyPr>
            <a:normAutofit fontScale="90000"/>
          </a:bodyPr>
          <a:lstStyle/>
          <a:p>
            <a:r>
              <a:rPr lang="en-US" smtClean="0">
                <a:latin typeface="Times New Roman" pitchFamily="18" charset="0"/>
                <a:cs typeface="Times New Roman" pitchFamily="18" charset="0"/>
              </a:rPr>
              <a:t>Sang </a:t>
            </a:r>
            <a:r>
              <a:rPr lang="en-US" err="1" smtClean="0">
                <a:latin typeface="Times New Roman" pitchFamily="18" charset="0"/>
                <a:cs typeface="Times New Roman" pitchFamily="18" charset="0"/>
              </a:rPr>
              <a:t>thế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kỉ</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XX,t</a:t>
            </a:r>
            <a:r>
              <a:rPr lang="vi-VN" smtClean="0">
                <a:latin typeface="Times New Roman" pitchFamily="18" charset="0"/>
                <a:cs typeface="Times New Roman" pitchFamily="18" charset="0"/>
              </a:rPr>
              <a:t>ư</a:t>
            </a:r>
            <a:r>
              <a:rPr lang="en-US" smtClean="0">
                <a:latin typeface="Times New Roman" pitchFamily="18" charset="0"/>
                <a:cs typeface="Times New Roman" pitchFamily="18" charset="0"/>
              </a:rPr>
              <a:t> t</a:t>
            </a:r>
            <a:r>
              <a:rPr lang="vi-VN" smtClean="0">
                <a:latin typeface="Times New Roman" pitchFamily="18" charset="0"/>
                <a:cs typeface="Times New Roman" pitchFamily="18" charset="0"/>
              </a:rPr>
              <a:t>ưởng</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tự</a:t>
            </a:r>
            <a:r>
              <a:rPr lang="en-US" smtClean="0">
                <a:latin typeface="Times New Roman" pitchFamily="18" charset="0"/>
                <a:cs typeface="Times New Roman" pitchFamily="18" charset="0"/>
              </a:rPr>
              <a:t> do </a:t>
            </a:r>
            <a:r>
              <a:rPr lang="en-US" err="1" smtClean="0">
                <a:latin typeface="Times New Roman" pitchFamily="18" charset="0"/>
                <a:cs typeface="Times New Roman" pitchFamily="18" charset="0"/>
              </a:rPr>
              <a:t>kinh</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tế</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tỏ</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ra</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kém</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hiệu</a:t>
            </a:r>
            <a:r>
              <a:rPr lang="en-US" smtClean="0">
                <a:latin typeface="Times New Roman" pitchFamily="18" charset="0"/>
                <a:cs typeface="Times New Roman" pitchFamily="18" charset="0"/>
              </a:rPr>
              <a:t> </a:t>
            </a:r>
            <a:r>
              <a:rPr lang="en-US" err="1" smtClean="0">
                <a:latin typeface="Times New Roman" pitchFamily="18" charset="0"/>
                <a:cs typeface="Times New Roman" pitchFamily="18" charset="0"/>
              </a:rPr>
              <a:t>quả</a:t>
            </a:r>
            <a:r>
              <a:rPr lang="en-US" smtClean="0">
                <a:latin typeface="Times New Roman" pitchFamily="18" charset="0"/>
                <a:cs typeface="Times New Roman" pitchFamily="18" charset="0"/>
              </a:rPr>
              <a:t/>
            </a:r>
            <a:br>
              <a:rPr lang="en-US" smtClean="0">
                <a:latin typeface="Times New Roman" pitchFamily="18" charset="0"/>
                <a:cs typeface="Times New Roman" pitchFamily="18" charset="0"/>
              </a:rPr>
            </a:br>
            <a:endParaRPr lang="en-US">
              <a:latin typeface="Times New Roman" pitchFamily="18" charset="0"/>
              <a:cs typeface="Times New Roman" pitchFamily="18" charset="0"/>
            </a:endParaRPr>
          </a:p>
        </p:txBody>
      </p:sp>
      <p:sp>
        <p:nvSpPr>
          <p:cNvPr id="3" name="Content Placeholder 2"/>
          <p:cNvSpPr>
            <a:spLocks noGrp="1"/>
          </p:cNvSpPr>
          <p:nvPr>
            <p:ph idx="1"/>
          </p:nvPr>
        </p:nvSpPr>
        <p:spPr>
          <a:xfrm>
            <a:off x="714348" y="4929198"/>
            <a:ext cx="8229600" cy="1400171"/>
          </a:xfrm>
        </p:spPr>
        <p:txBody>
          <a:bodyPr>
            <a:normAutofit/>
          </a:bodyPr>
          <a:lstStyle/>
          <a:p>
            <a:pPr>
              <a:buFont typeface="Wingdings" pitchFamily="2" charset="2"/>
              <a:buChar char="Ø"/>
            </a:pPr>
            <a:r>
              <a:rPr lang="en-US" sz="2800" err="1" smtClean="0">
                <a:latin typeface="Times New Roman" pitchFamily="18" charset="0"/>
                <a:cs typeface="Times New Roman" pitchFamily="18" charset="0"/>
              </a:rPr>
              <a:t>Cuộc</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khủng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hoảng</a:t>
            </a:r>
            <a:r>
              <a:rPr lang="en-US" sz="2800" smtClean="0">
                <a:latin typeface="Times New Roman" pitchFamily="18" charset="0"/>
                <a:cs typeface="Times New Roman" pitchFamily="18" charset="0"/>
              </a:rPr>
              <a:t> KT 1929-1933 </a:t>
            </a:r>
            <a:r>
              <a:rPr lang="en-US" sz="2800" err="1" smtClean="0">
                <a:latin typeface="Times New Roman" pitchFamily="18" charset="0"/>
                <a:cs typeface="Times New Roman" pitchFamily="18" charset="0"/>
              </a:rPr>
              <a:t>là</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một</a:t>
            </a:r>
            <a:r>
              <a:rPr lang="en-US" sz="2800" smtClean="0">
                <a:latin typeface="Times New Roman" pitchFamily="18" charset="0"/>
                <a:cs typeface="Times New Roman" pitchFamily="18" charset="0"/>
              </a:rPr>
              <a:t> minh </a:t>
            </a:r>
            <a:r>
              <a:rPr lang="en-US" sz="2800" err="1" smtClean="0">
                <a:latin typeface="Times New Roman" pitchFamily="18" charset="0"/>
                <a:cs typeface="Times New Roman" pitchFamily="18" charset="0"/>
              </a:rPr>
              <a:t>chứng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cho</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việc</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thị</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tr</a:t>
            </a:r>
            <a:r>
              <a:rPr lang="vi-VN" sz="2800" smtClean="0">
                <a:latin typeface="Times New Roman" pitchFamily="18" charset="0"/>
                <a:cs typeface="Times New Roman" pitchFamily="18" charset="0"/>
              </a:rPr>
              <a:t>ường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tự</a:t>
            </a:r>
            <a:r>
              <a:rPr lang="en-US" sz="2800" smtClean="0">
                <a:latin typeface="Times New Roman" pitchFamily="18" charset="0"/>
                <a:cs typeface="Times New Roman" pitchFamily="18" charset="0"/>
              </a:rPr>
              <a:t> do </a:t>
            </a:r>
            <a:r>
              <a:rPr lang="en-US" sz="2800" err="1" smtClean="0">
                <a:latin typeface="Times New Roman" pitchFamily="18" charset="0"/>
                <a:cs typeface="Times New Roman" pitchFamily="18" charset="0"/>
              </a:rPr>
              <a:t>không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có</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khả</a:t>
            </a:r>
            <a:r>
              <a:rPr lang="en-US" sz="2800" smtClean="0">
                <a:latin typeface="Times New Roman" pitchFamily="18" charset="0"/>
                <a:cs typeface="Times New Roman" pitchFamily="18" charset="0"/>
              </a:rPr>
              <a:t> n</a:t>
            </a:r>
            <a:r>
              <a:rPr lang="vi-VN" sz="2800" smtClean="0">
                <a:latin typeface="Times New Roman" pitchFamily="18" charset="0"/>
                <a:cs typeface="Times New Roman" pitchFamily="18" charset="0"/>
              </a:rPr>
              <a:t>ă</a:t>
            </a:r>
            <a:r>
              <a:rPr lang="en-US" sz="2800" err="1" smtClean="0">
                <a:latin typeface="Times New Roman" pitchFamily="18" charset="0"/>
                <a:cs typeface="Times New Roman" pitchFamily="18" charset="0"/>
              </a:rPr>
              <a:t>ng</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đ</a:t>
            </a:r>
            <a:r>
              <a:rPr lang="en-US" sz="2800" err="1" smtClean="0">
                <a:latin typeface="Times New Roman" pitchFamily="18" charset="0"/>
                <a:cs typeface="Times New Roman" pitchFamily="18" charset="0"/>
              </a:rPr>
              <a:t>iều</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tiết</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nền</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kinh</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tế</a:t>
            </a:r>
            <a:r>
              <a:rPr lang="en-US" sz="2800" smtClean="0">
                <a:latin typeface="Times New Roman" pitchFamily="18" charset="0"/>
                <a:cs typeface="Times New Roman" pitchFamily="18" charset="0"/>
              </a:rPr>
              <a:t>  </a:t>
            </a:r>
            <a:endParaRPr lang="en-US" sz="2800">
              <a:latin typeface="Times New Roman" pitchFamily="18" charset="0"/>
              <a:cs typeface="Times New Roman" pitchFamily="18" charset="0"/>
            </a:endParaRPr>
          </a:p>
        </p:txBody>
      </p:sp>
      <p:pic>
        <p:nvPicPr>
          <p:cNvPr id="3074" name="Picture 2" descr="C:\Users\DELL\Desktop\khủng hoảng.jpg"/>
          <p:cNvPicPr>
            <a:picLocks noChangeAspect="1" noChangeArrowheads="1"/>
          </p:cNvPicPr>
          <p:nvPr/>
        </p:nvPicPr>
        <p:blipFill>
          <a:blip r:embed="rId2"/>
          <a:srcRect/>
          <a:stretch>
            <a:fillRect/>
          </a:stretch>
        </p:blipFill>
        <p:spPr bwMode="auto">
          <a:xfrm>
            <a:off x="1000100" y="2000240"/>
            <a:ext cx="2571768" cy="2428892"/>
          </a:xfrm>
          <a:prstGeom prst="rect">
            <a:avLst/>
          </a:prstGeom>
          <a:noFill/>
        </p:spPr>
      </p:pic>
      <p:pic>
        <p:nvPicPr>
          <p:cNvPr id="3075" name="Picture 3" descr="C:\Users\DELL\Desktop\khủng hoảng 2.jpg"/>
          <p:cNvPicPr>
            <a:picLocks noChangeAspect="1" noChangeArrowheads="1"/>
          </p:cNvPicPr>
          <p:nvPr/>
        </p:nvPicPr>
        <p:blipFill>
          <a:blip r:embed="rId3"/>
          <a:srcRect/>
          <a:stretch>
            <a:fillRect/>
          </a:stretch>
        </p:blipFill>
        <p:spPr bwMode="auto">
          <a:xfrm>
            <a:off x="4929190" y="2000240"/>
            <a:ext cx="2714644" cy="2357454"/>
          </a:xfrm>
          <a:prstGeom prst="rect">
            <a:avLst/>
          </a:prstGeom>
          <a:noFill/>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 calcmode="lin" valueType="num">
                                      <p:cBhvr additive="base">
                                        <p:cTn id="12" dur="500" fill="hold"/>
                                        <p:tgtEl>
                                          <p:spTgt spid="3074"/>
                                        </p:tgtEl>
                                        <p:attrNameLst>
                                          <p:attrName>ppt_x</p:attrName>
                                        </p:attrNameLst>
                                      </p:cBhvr>
                                      <p:tavLst>
                                        <p:tav tm="0">
                                          <p:val>
                                            <p:strVal val="#ppt_x"/>
                                          </p:val>
                                        </p:tav>
                                        <p:tav tm="100000">
                                          <p:val>
                                            <p:strVal val="#ppt_x"/>
                                          </p:val>
                                        </p:tav>
                                      </p:tavLst>
                                    </p:anim>
                                    <p:anim calcmode="lin" valueType="num">
                                      <p:cBhvr additive="base">
                                        <p:cTn id="13"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075"/>
                                        </p:tgtEl>
                                        <p:attrNameLst>
                                          <p:attrName>style.visibility</p:attrName>
                                        </p:attrNameLst>
                                      </p:cBhvr>
                                      <p:to>
                                        <p:strVal val="visible"/>
                                      </p:to>
                                    </p:set>
                                    <p:anim calcmode="lin" valueType="num">
                                      <p:cBhvr additive="base">
                                        <p:cTn id="18" dur="500" fill="hold"/>
                                        <p:tgtEl>
                                          <p:spTgt spid="3075"/>
                                        </p:tgtEl>
                                        <p:attrNameLst>
                                          <p:attrName>ppt_x</p:attrName>
                                        </p:attrNameLst>
                                      </p:cBhvr>
                                      <p:tavLst>
                                        <p:tav tm="0">
                                          <p:val>
                                            <p:strVal val="#ppt_x"/>
                                          </p:val>
                                        </p:tav>
                                        <p:tav tm="100000">
                                          <p:val>
                                            <p:strVal val="#ppt_x"/>
                                          </p:val>
                                        </p:tav>
                                      </p:tavLst>
                                    </p:anim>
                                    <p:anim calcmode="lin" valueType="num">
                                      <p:cBhvr additive="base">
                                        <p:cTn id="19"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barn(inVertical)">
                                      <p:cBhvr>
                                        <p:cTn id="2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285728"/>
            <a:ext cx="8229600" cy="1143000"/>
          </a:xfrm>
        </p:spPr>
        <p:txBody>
          <a:bodyPr>
            <a:normAutofit fontScale="90000"/>
          </a:bodyPr>
          <a:lstStyle/>
          <a:p>
            <a:pPr algn="just"/>
            <a:r>
              <a:rPr lang="en-US" sz="2800" smtClean="0"/>
              <a:t>-</a:t>
            </a:r>
            <a:r>
              <a:rPr lang="en-US" sz="2800" err="1" smtClean="0">
                <a:latin typeface="Times New Roman" pitchFamily="18" charset="0"/>
                <a:cs typeface="Times New Roman" pitchFamily="18" charset="0"/>
              </a:rPr>
              <a:t>Sự</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xuất</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hiện</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lý</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thuyết</a:t>
            </a:r>
            <a:r>
              <a:rPr lang="en-US" sz="2800" smtClean="0">
                <a:latin typeface="Times New Roman" pitchFamily="18" charset="0"/>
                <a:cs typeface="Times New Roman" pitchFamily="18" charset="0"/>
              </a:rPr>
              <a:t> Keynes </a:t>
            </a:r>
            <a:r>
              <a:rPr lang="en-US" sz="2800" err="1" smtClean="0">
                <a:latin typeface="Times New Roman" pitchFamily="18" charset="0"/>
                <a:cs typeface="Times New Roman" pitchFamily="18" charset="0"/>
              </a:rPr>
              <a:t>và</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những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thành</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tựu</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của</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quản</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lý</a:t>
            </a:r>
            <a:r>
              <a:rPr lang="en-US" sz="2800" smtClean="0">
                <a:latin typeface="Times New Roman" pitchFamily="18" charset="0"/>
                <a:cs typeface="Times New Roman" pitchFamily="18" charset="0"/>
              </a:rPr>
              <a:t> KT </a:t>
            </a:r>
            <a:r>
              <a:rPr lang="en-US" sz="2800" err="1" smtClean="0">
                <a:latin typeface="Times New Roman" pitchFamily="18" charset="0"/>
                <a:cs typeface="Times New Roman" pitchFamily="18" charset="0"/>
              </a:rPr>
              <a:t>theo</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kế</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hoạch</a:t>
            </a:r>
            <a:r>
              <a:rPr lang="en-US" sz="2800" smtClean="0">
                <a:latin typeface="Times New Roman" pitchFamily="18" charset="0"/>
                <a:cs typeface="Times New Roman" pitchFamily="18" charset="0"/>
              </a:rPr>
              <a:t> ở </a:t>
            </a:r>
            <a:r>
              <a:rPr lang="en-US" sz="2800" err="1" smtClean="0">
                <a:latin typeface="Times New Roman" pitchFamily="18" charset="0"/>
                <a:cs typeface="Times New Roman" pitchFamily="18" charset="0"/>
              </a:rPr>
              <a:t>các</a:t>
            </a:r>
            <a:r>
              <a:rPr lang="en-US" sz="2800" smtClean="0">
                <a:latin typeface="Times New Roman" pitchFamily="18" charset="0"/>
                <a:cs typeface="Times New Roman" pitchFamily="18" charset="0"/>
              </a:rPr>
              <a:t> n</a:t>
            </a:r>
            <a:r>
              <a:rPr lang="vi-VN" sz="2800" smtClean="0">
                <a:latin typeface="Times New Roman" pitchFamily="18" charset="0"/>
                <a:cs typeface="Times New Roman" pitchFamily="18" charset="0"/>
              </a:rPr>
              <a:t>ước</a:t>
            </a:r>
            <a:r>
              <a:rPr lang="en-US" sz="2800" smtClean="0">
                <a:latin typeface="Times New Roman" pitchFamily="18" charset="0"/>
                <a:cs typeface="Times New Roman" pitchFamily="18" charset="0"/>
              </a:rPr>
              <a:t> XHCN </a:t>
            </a:r>
            <a:r>
              <a:rPr lang="en-US" sz="2800" err="1" smtClean="0">
                <a:latin typeface="Times New Roman" pitchFamily="18" charset="0"/>
                <a:cs typeface="Times New Roman" pitchFamily="18" charset="0"/>
              </a:rPr>
              <a:t>cũng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tác</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động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mạnh</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mẽ</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tới</a:t>
            </a:r>
            <a:r>
              <a:rPr lang="en-US" sz="2800" smtClean="0">
                <a:latin typeface="Times New Roman" pitchFamily="18" charset="0"/>
                <a:cs typeface="Times New Roman" pitchFamily="18" charset="0"/>
              </a:rPr>
              <a:t> t</a:t>
            </a:r>
            <a:r>
              <a:rPr lang="vi-VN" sz="2800" smtClean="0">
                <a:latin typeface="Times New Roman" pitchFamily="18" charset="0"/>
                <a:cs typeface="Times New Roman" pitchFamily="18" charset="0"/>
              </a:rPr>
              <a:t>ư</a:t>
            </a:r>
            <a:r>
              <a:rPr lang="en-US" sz="2800" smtClean="0">
                <a:latin typeface="Times New Roman" pitchFamily="18" charset="0"/>
                <a:cs typeface="Times New Roman" pitchFamily="18" charset="0"/>
              </a:rPr>
              <a:t> t</a:t>
            </a:r>
            <a:r>
              <a:rPr lang="vi-VN" sz="2800" smtClean="0">
                <a:latin typeface="Times New Roman" pitchFamily="18" charset="0"/>
                <a:cs typeface="Times New Roman" pitchFamily="18" charset="0"/>
              </a:rPr>
              <a:t>ưởng</a:t>
            </a:r>
            <a:r>
              <a:rPr lang="en-US" sz="2800" smtClean="0">
                <a:latin typeface="Times New Roman" pitchFamily="18" charset="0"/>
                <a:cs typeface="Times New Roman" pitchFamily="18" charset="0"/>
              </a:rPr>
              <a:t> </a:t>
            </a:r>
            <a:r>
              <a:rPr lang="en-US" sz="2800" err="1" smtClean="0">
                <a:latin typeface="Times New Roman" pitchFamily="18" charset="0"/>
                <a:cs typeface="Times New Roman" pitchFamily="18" charset="0"/>
              </a:rPr>
              <a:t>tự</a:t>
            </a:r>
            <a:r>
              <a:rPr lang="en-US" sz="2800" smtClean="0">
                <a:latin typeface="Times New Roman" pitchFamily="18" charset="0"/>
                <a:cs typeface="Times New Roman" pitchFamily="18" charset="0"/>
              </a:rPr>
              <a:t> do.</a:t>
            </a:r>
            <a:endParaRPr lang="en-US" sz="2800">
              <a:latin typeface="Times New Roman" pitchFamily="18" charset="0"/>
              <a:cs typeface="Times New Roman" pitchFamily="18" charset="0"/>
            </a:endParaRPr>
          </a:p>
        </p:txBody>
      </p:sp>
      <p:pic>
        <p:nvPicPr>
          <p:cNvPr id="5123" name="Picture 3" descr="C:\Users\DELL\Desktop\lãi suất.jpg"/>
          <p:cNvPicPr>
            <a:picLocks noGrp="1" noChangeAspect="1" noChangeArrowheads="1"/>
          </p:cNvPicPr>
          <p:nvPr>
            <p:ph sz="half" idx="1"/>
          </p:nvPr>
        </p:nvPicPr>
        <p:blipFill>
          <a:blip r:embed="rId2"/>
          <a:srcRect/>
          <a:stretch>
            <a:fillRect/>
          </a:stretch>
        </p:blipFill>
        <p:spPr bwMode="auto">
          <a:xfrm>
            <a:off x="539552" y="1700808"/>
            <a:ext cx="3357586" cy="4071966"/>
          </a:xfrm>
          <a:prstGeom prst="rect">
            <a:avLst/>
          </a:prstGeom>
          <a:noFill/>
        </p:spPr>
      </p:pic>
      <p:pic>
        <p:nvPicPr>
          <p:cNvPr id="5124" name="Picture 4" descr="C:\Users\DELL\Desktop\nhà nước 2.jpg"/>
          <p:cNvPicPr>
            <a:picLocks noGrp="1" noChangeAspect="1" noChangeArrowheads="1"/>
          </p:cNvPicPr>
          <p:nvPr>
            <p:ph sz="half" idx="2"/>
          </p:nvPr>
        </p:nvPicPr>
        <p:blipFill>
          <a:blip r:embed="rId3"/>
          <a:srcRect/>
          <a:stretch>
            <a:fillRect/>
          </a:stretch>
        </p:blipFill>
        <p:spPr bwMode="auto">
          <a:xfrm>
            <a:off x="4499992" y="1700808"/>
            <a:ext cx="4038600" cy="4071966"/>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123"/>
                                        </p:tgtEl>
                                        <p:attrNameLst>
                                          <p:attrName>style.visibility</p:attrName>
                                        </p:attrNameLst>
                                      </p:cBhvr>
                                      <p:to>
                                        <p:strVal val="visible"/>
                                      </p:to>
                                    </p:set>
                                    <p:animEffect transition="in" filter="fade">
                                      <p:cBhvr>
                                        <p:cTn id="13" dur="1000"/>
                                        <p:tgtEl>
                                          <p:spTgt spid="5123"/>
                                        </p:tgtEl>
                                      </p:cBhvr>
                                    </p:animEffect>
                                    <p:anim calcmode="lin" valueType="num">
                                      <p:cBhvr>
                                        <p:cTn id="14" dur="1000" fill="hold"/>
                                        <p:tgtEl>
                                          <p:spTgt spid="5123"/>
                                        </p:tgtEl>
                                        <p:attrNameLst>
                                          <p:attrName>ppt_x</p:attrName>
                                        </p:attrNameLst>
                                      </p:cBhvr>
                                      <p:tavLst>
                                        <p:tav tm="0">
                                          <p:val>
                                            <p:strVal val="#ppt_x"/>
                                          </p:val>
                                        </p:tav>
                                        <p:tav tm="100000">
                                          <p:val>
                                            <p:strVal val="#ppt_x"/>
                                          </p:val>
                                        </p:tav>
                                      </p:tavLst>
                                    </p:anim>
                                    <p:anim calcmode="lin" valueType="num">
                                      <p:cBhvr>
                                        <p:cTn id="15" dur="1000" fill="hold"/>
                                        <p:tgtEl>
                                          <p:spTgt spid="512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124"/>
                                        </p:tgtEl>
                                        <p:attrNameLst>
                                          <p:attrName>style.visibility</p:attrName>
                                        </p:attrNameLst>
                                      </p:cBhvr>
                                      <p:to>
                                        <p:strVal val="visible"/>
                                      </p:to>
                                    </p:set>
                                    <p:animEffect transition="in" filter="fade">
                                      <p:cBhvr>
                                        <p:cTn id="20" dur="1000"/>
                                        <p:tgtEl>
                                          <p:spTgt spid="5124"/>
                                        </p:tgtEl>
                                      </p:cBhvr>
                                    </p:animEffect>
                                    <p:anim calcmode="lin" valueType="num">
                                      <p:cBhvr>
                                        <p:cTn id="21" dur="1000" fill="hold"/>
                                        <p:tgtEl>
                                          <p:spTgt spid="5124"/>
                                        </p:tgtEl>
                                        <p:attrNameLst>
                                          <p:attrName>ppt_x</p:attrName>
                                        </p:attrNameLst>
                                      </p:cBhvr>
                                      <p:tavLst>
                                        <p:tav tm="0">
                                          <p:val>
                                            <p:strVal val="#ppt_x"/>
                                          </p:val>
                                        </p:tav>
                                        <p:tav tm="100000">
                                          <p:val>
                                            <p:strVal val="#ppt_x"/>
                                          </p:val>
                                        </p:tav>
                                      </p:tavLst>
                                    </p:anim>
                                    <p:anim calcmode="lin" valueType="num">
                                      <p:cBhvr>
                                        <p:cTn id="22" dur="1000" fill="hold"/>
                                        <p:tgtEl>
                                          <p:spTgt spid="51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7"/>
          <p:cNvSpPr/>
          <p:nvPr/>
        </p:nvSpPr>
        <p:spPr>
          <a:xfrm>
            <a:off x="1142976" y="642918"/>
            <a:ext cx="7072362" cy="2571768"/>
          </a:xfrm>
          <a:prstGeom prst="wedgeRoundRectCallout">
            <a:avLst/>
          </a:prstGeom>
          <a:blipFill>
            <a:blip r:embed="rId2"/>
            <a:tile tx="0" ty="0" sx="100000" sy="100000" flip="none" algn="tl"/>
          </a:blipFill>
          <a:ln w="3175">
            <a:solidFill>
              <a:schemeClr val="accent1"/>
            </a:solidFill>
          </a:ln>
          <a:scene3d>
            <a:camera prst="perspectiveLeft" fov="3000000">
              <a:rot lat="0" lon="600000" rev="0"/>
            </a:camera>
            <a:lightRig rig="threePt" dir="t"/>
          </a:scene3d>
          <a:sp3d extrusionH="76200">
            <a:bevelT w="6350" h="107950"/>
            <a:bevelB w="19050" h="88900"/>
            <a:extrusionClr>
              <a:schemeClr val="accent1">
                <a:lumMod val="40000"/>
                <a:lumOff val="6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err="1" smtClean="0">
                <a:solidFill>
                  <a:srgbClr val="002060"/>
                </a:solidFill>
                <a:latin typeface="Times New Roman" pitchFamily="18" charset="0"/>
                <a:cs typeface="Times New Roman" pitchFamily="18" charset="0"/>
              </a:rPr>
              <a:t>Từ</a:t>
            </a:r>
            <a:r>
              <a:rPr lang="en-US" sz="2800" i="1" smtClean="0">
                <a:solidFill>
                  <a:srgbClr val="002060"/>
                </a:solidFill>
                <a:latin typeface="Times New Roman" pitchFamily="18" charset="0"/>
                <a:cs typeface="Times New Roman" pitchFamily="18" charset="0"/>
              </a:rPr>
              <a:t> </a:t>
            </a:r>
            <a:r>
              <a:rPr lang="vi-VN" sz="2800" i="1" smtClean="0">
                <a:solidFill>
                  <a:srgbClr val="002060"/>
                </a:solidFill>
                <a:latin typeface="Times New Roman" pitchFamily="18" charset="0"/>
                <a:cs typeface="Times New Roman" pitchFamily="18" charset="0"/>
              </a:rPr>
              <a:t>đó</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khẳng</a:t>
            </a:r>
            <a:r>
              <a:rPr lang="en-US" sz="2800" i="1" smtClean="0">
                <a:solidFill>
                  <a:srgbClr val="002060"/>
                </a:solidFill>
                <a:latin typeface="Times New Roman" pitchFamily="18" charset="0"/>
                <a:cs typeface="Times New Roman" pitchFamily="18" charset="0"/>
              </a:rPr>
              <a:t> </a:t>
            </a:r>
            <a:r>
              <a:rPr lang="vi-VN" sz="2800" i="1" smtClean="0">
                <a:solidFill>
                  <a:srgbClr val="002060"/>
                </a:solidFill>
                <a:latin typeface="Times New Roman" pitchFamily="18" charset="0"/>
                <a:cs typeface="Times New Roman" pitchFamily="18" charset="0"/>
              </a:rPr>
              <a:t>định</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rõ</a:t>
            </a:r>
            <a:r>
              <a:rPr lang="en-US" sz="2800" i="1" smtClean="0">
                <a:solidFill>
                  <a:srgbClr val="002060"/>
                </a:solidFill>
                <a:latin typeface="Times New Roman" pitchFamily="18" charset="0"/>
                <a:cs typeface="Times New Roman" pitchFamily="18" charset="0"/>
              </a:rPr>
              <a:t> h</a:t>
            </a:r>
            <a:r>
              <a:rPr lang="vi-VN" sz="2800" i="1" smtClean="0">
                <a:solidFill>
                  <a:srgbClr val="002060"/>
                </a:solidFill>
                <a:latin typeface="Times New Roman" pitchFamily="18" charset="0"/>
                <a:cs typeface="Times New Roman" pitchFamily="18" charset="0"/>
              </a:rPr>
              <a:t>ơ</a:t>
            </a:r>
            <a:r>
              <a:rPr lang="en-US" sz="2800" i="1" smtClean="0">
                <a:solidFill>
                  <a:srgbClr val="002060"/>
                </a:solidFill>
                <a:latin typeface="Times New Roman" pitchFamily="18" charset="0"/>
                <a:cs typeface="Times New Roman" pitchFamily="18" charset="0"/>
              </a:rPr>
              <a:t>n </a:t>
            </a:r>
            <a:r>
              <a:rPr lang="en-US" sz="2800" i="1" err="1" smtClean="0">
                <a:solidFill>
                  <a:srgbClr val="002060"/>
                </a:solidFill>
                <a:latin typeface="Times New Roman" pitchFamily="18" charset="0"/>
                <a:cs typeface="Times New Roman" pitchFamily="18" charset="0"/>
              </a:rPr>
              <a:t>cho</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vai</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trò</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kinh</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tế</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của</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nhà</a:t>
            </a:r>
            <a:r>
              <a:rPr lang="en-US" sz="2800" i="1" smtClean="0">
                <a:solidFill>
                  <a:srgbClr val="002060"/>
                </a:solidFill>
                <a:latin typeface="Times New Roman" pitchFamily="18" charset="0"/>
                <a:cs typeface="Times New Roman" pitchFamily="18" charset="0"/>
              </a:rPr>
              <a:t> n</a:t>
            </a:r>
            <a:r>
              <a:rPr lang="vi-VN" sz="2800" i="1" smtClean="0">
                <a:solidFill>
                  <a:srgbClr val="002060"/>
                </a:solidFill>
                <a:latin typeface="Times New Roman" pitchFamily="18" charset="0"/>
                <a:cs typeface="Times New Roman" pitchFamily="18" charset="0"/>
              </a:rPr>
              <a:t>ước</a:t>
            </a:r>
            <a:r>
              <a:rPr lang="en-US" sz="2800" i="1" smtClean="0">
                <a:solidFill>
                  <a:srgbClr val="002060"/>
                </a:solidFill>
                <a:latin typeface="Times New Roman" pitchFamily="18" charset="0"/>
                <a:cs typeface="Times New Roman" pitchFamily="18" charset="0"/>
              </a:rPr>
              <a:t> </a:t>
            </a:r>
            <a:r>
              <a:rPr lang="vi-VN" sz="2800" i="1" smtClean="0">
                <a:solidFill>
                  <a:srgbClr val="002060"/>
                </a:solidFill>
                <a:latin typeface="Times New Roman" pitchFamily="18" charset="0"/>
                <a:cs typeface="Times New Roman" pitchFamily="18" charset="0"/>
              </a:rPr>
              <a:t>đối</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với</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quá</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trình</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xây</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dựng</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và</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phát</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triển</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kinh</a:t>
            </a:r>
            <a:r>
              <a:rPr lang="en-US" sz="2800" i="1" smtClean="0">
                <a:solidFill>
                  <a:srgbClr val="002060"/>
                </a:solidFill>
                <a:latin typeface="Times New Roman" pitchFamily="18" charset="0"/>
                <a:cs typeface="Times New Roman" pitchFamily="18" charset="0"/>
              </a:rPr>
              <a:t> </a:t>
            </a:r>
            <a:r>
              <a:rPr lang="en-US" sz="2800" i="1" err="1" smtClean="0">
                <a:solidFill>
                  <a:srgbClr val="002060"/>
                </a:solidFill>
                <a:latin typeface="Times New Roman" pitchFamily="18" charset="0"/>
                <a:cs typeface="Times New Roman" pitchFamily="18" charset="0"/>
              </a:rPr>
              <a:t>tế</a:t>
            </a:r>
            <a:endParaRPr lang="en-US" sz="2800" i="1">
              <a:solidFill>
                <a:srgbClr val="002060"/>
              </a:solidFill>
              <a:latin typeface="Times New Roman" pitchFamily="18" charset="0"/>
              <a:cs typeface="Times New Roman" pitchFamily="18" charset="0"/>
            </a:endParaRPr>
          </a:p>
        </p:txBody>
      </p:sp>
      <p:pic>
        <p:nvPicPr>
          <p:cNvPr id="2050" name="Picture 2" descr="C:\Users\DELL\Desktop\nhà nước.jpg"/>
          <p:cNvPicPr>
            <a:picLocks noChangeAspect="1" noChangeArrowheads="1"/>
          </p:cNvPicPr>
          <p:nvPr/>
        </p:nvPicPr>
        <p:blipFill>
          <a:blip r:embed="rId3"/>
          <a:srcRect/>
          <a:stretch>
            <a:fillRect/>
          </a:stretch>
        </p:blipFill>
        <p:spPr bwMode="auto">
          <a:xfrm>
            <a:off x="2428860" y="3786190"/>
            <a:ext cx="4071966" cy="2786082"/>
          </a:xfrm>
          <a:prstGeom prst="rect">
            <a:avLst/>
          </a:prstGeom>
          <a:noFill/>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500" fill="hold"/>
                                        <p:tgtEl>
                                          <p:spTgt spid="2050"/>
                                        </p:tgtEl>
                                        <p:attrNameLst>
                                          <p:attrName>ppt_w</p:attrName>
                                        </p:attrNameLst>
                                      </p:cBhvr>
                                      <p:tavLst>
                                        <p:tav tm="0">
                                          <p:val>
                                            <p:fltVal val="0"/>
                                          </p:val>
                                        </p:tav>
                                        <p:tav tm="100000">
                                          <p:val>
                                            <p:strVal val="#ppt_w"/>
                                          </p:val>
                                        </p:tav>
                                      </p:tavLst>
                                    </p:anim>
                                    <p:anim calcmode="lin" valueType="num">
                                      <p:cBhvr>
                                        <p:cTn id="13" dur="500" fill="hold"/>
                                        <p:tgtEl>
                                          <p:spTgt spid="2050"/>
                                        </p:tgtEl>
                                        <p:attrNameLst>
                                          <p:attrName>ppt_h</p:attrName>
                                        </p:attrNameLst>
                                      </p:cBhvr>
                                      <p:tavLst>
                                        <p:tav tm="0">
                                          <p:val>
                                            <p:fltVal val="0"/>
                                          </p:val>
                                        </p:tav>
                                        <p:tav tm="100000">
                                          <p:val>
                                            <p:strVal val="#ppt_h"/>
                                          </p:val>
                                        </p:tav>
                                      </p:tavLst>
                                    </p:anim>
                                    <p:animEffect transition="in" filter="fade">
                                      <p:cBhvr>
                                        <p:cTn id="14"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372476" cy="1714512"/>
          </a:xfrm>
          <a:blipFill>
            <a:blip r:embed="rId2"/>
            <a:tile tx="0" ty="0" sx="100000" sy="100000" flip="none" algn="tl"/>
          </a:blipFill>
          <a:ln>
            <a:noFill/>
          </a:ln>
          <a:effectLst>
            <a:outerShdw blurRad="50800" dist="50800" dir="5400000" algn="ctr" rotWithShape="0">
              <a:schemeClr val="bg1"/>
            </a:outerShdw>
          </a:effectLst>
          <a:scene3d>
            <a:camera prst="orthographicFront"/>
            <a:lightRig rig="threePt" dir="t"/>
          </a:scene3d>
          <a:sp3d contourW="12700">
            <a:contourClr>
              <a:schemeClr val="bg1"/>
            </a:contourClr>
          </a:sp3d>
        </p:spPr>
        <p:txBody>
          <a:bodyPr>
            <a:normAutofit/>
          </a:bodyPr>
          <a:lstStyle/>
          <a:p>
            <a:pPr algn="just"/>
            <a:r>
              <a:rPr lang="en-US" sz="2800" i="1" err="1" smtClean="0"/>
              <a:t>Tr</a:t>
            </a:r>
            <a:r>
              <a:rPr lang="vi-VN" sz="2800" i="1" smtClean="0"/>
              <a:t>ước</a:t>
            </a:r>
            <a:r>
              <a:rPr lang="en-US" sz="2800" i="1" smtClean="0"/>
              <a:t> </a:t>
            </a:r>
            <a:r>
              <a:rPr lang="en-US" sz="2800" i="1" err="1" smtClean="0"/>
              <a:t>bối</a:t>
            </a:r>
            <a:r>
              <a:rPr lang="en-US" sz="2800" i="1" smtClean="0"/>
              <a:t> </a:t>
            </a:r>
            <a:r>
              <a:rPr lang="en-US" sz="2800" i="1" err="1" smtClean="0"/>
              <a:t>cảnh</a:t>
            </a:r>
            <a:r>
              <a:rPr lang="en-US" sz="2800" i="1" smtClean="0"/>
              <a:t> </a:t>
            </a:r>
            <a:r>
              <a:rPr lang="vi-VN" sz="2800" i="1" smtClean="0"/>
              <a:t>đó</a:t>
            </a:r>
            <a:r>
              <a:rPr lang="en-US" sz="2800" i="1" smtClean="0"/>
              <a:t>,</a:t>
            </a:r>
            <a:r>
              <a:rPr lang="en-US" sz="2800" i="1" err="1" smtClean="0"/>
              <a:t>các</a:t>
            </a:r>
            <a:r>
              <a:rPr lang="en-US" sz="2800" i="1" smtClean="0"/>
              <a:t> </a:t>
            </a:r>
            <a:r>
              <a:rPr lang="en-US" sz="2800" i="1" err="1" smtClean="0"/>
              <a:t>nhà</a:t>
            </a:r>
            <a:r>
              <a:rPr lang="en-US" sz="2800" i="1" smtClean="0"/>
              <a:t> </a:t>
            </a:r>
            <a:r>
              <a:rPr lang="en-US" sz="2800" i="1" err="1" smtClean="0"/>
              <a:t>kinh</a:t>
            </a:r>
            <a:r>
              <a:rPr lang="en-US" sz="2800" i="1" smtClean="0"/>
              <a:t> </a:t>
            </a:r>
            <a:r>
              <a:rPr lang="en-US" sz="2800" i="1" err="1" smtClean="0"/>
              <a:t>tế</a:t>
            </a:r>
            <a:r>
              <a:rPr lang="en-US" sz="2800" i="1" smtClean="0"/>
              <a:t> </a:t>
            </a:r>
            <a:r>
              <a:rPr lang="en-US" sz="2800" i="1" err="1" smtClean="0"/>
              <a:t>học</a:t>
            </a:r>
            <a:r>
              <a:rPr lang="en-US" sz="2800" i="1" smtClean="0"/>
              <a:t> t</a:t>
            </a:r>
            <a:r>
              <a:rPr lang="vi-VN" sz="2800" i="1" smtClean="0"/>
              <a:t>ư</a:t>
            </a:r>
            <a:r>
              <a:rPr lang="en-US" sz="2800" i="1" smtClean="0"/>
              <a:t> </a:t>
            </a:r>
            <a:r>
              <a:rPr lang="en-US" sz="2800" i="1" err="1" smtClean="0"/>
              <a:t>sản</a:t>
            </a:r>
            <a:r>
              <a:rPr lang="en-US" sz="2800" i="1" smtClean="0"/>
              <a:t> </a:t>
            </a:r>
            <a:r>
              <a:rPr lang="en-US" sz="2800" i="1" err="1" smtClean="0"/>
              <a:t>phải</a:t>
            </a:r>
            <a:r>
              <a:rPr lang="en-US" sz="2800" i="1" smtClean="0"/>
              <a:t> </a:t>
            </a:r>
            <a:r>
              <a:rPr lang="en-US" sz="2800" i="1" err="1" smtClean="0"/>
              <a:t>tìm</a:t>
            </a:r>
            <a:r>
              <a:rPr lang="en-US" sz="2800" i="1" smtClean="0"/>
              <a:t> </a:t>
            </a:r>
            <a:r>
              <a:rPr lang="en-US" sz="2800" i="1" err="1" smtClean="0"/>
              <a:t>một</a:t>
            </a:r>
            <a:r>
              <a:rPr lang="en-US" sz="2800" i="1" smtClean="0"/>
              <a:t> </a:t>
            </a:r>
            <a:r>
              <a:rPr lang="en-US" sz="2800" i="1" err="1" smtClean="0"/>
              <a:t>hệ</a:t>
            </a:r>
            <a:r>
              <a:rPr lang="en-US" sz="2800" i="1" smtClean="0"/>
              <a:t> </a:t>
            </a:r>
            <a:r>
              <a:rPr lang="en-US" sz="2800" i="1" err="1" smtClean="0"/>
              <a:t>thống</a:t>
            </a:r>
            <a:r>
              <a:rPr lang="en-US" sz="2800" i="1" smtClean="0"/>
              <a:t> t</a:t>
            </a:r>
            <a:r>
              <a:rPr lang="vi-VN" sz="2800" i="1" smtClean="0"/>
              <a:t>ư</a:t>
            </a:r>
            <a:r>
              <a:rPr lang="en-US" sz="2800" i="1" smtClean="0"/>
              <a:t> t</a:t>
            </a:r>
            <a:r>
              <a:rPr lang="vi-VN" sz="2800" i="1" smtClean="0"/>
              <a:t>ưởng</a:t>
            </a:r>
            <a:r>
              <a:rPr lang="en-US" sz="2800" i="1" smtClean="0"/>
              <a:t> </a:t>
            </a:r>
            <a:r>
              <a:rPr lang="en-US" sz="2800" i="1" err="1" smtClean="0"/>
              <a:t>kinh</a:t>
            </a:r>
            <a:r>
              <a:rPr lang="en-US" sz="2800" i="1" smtClean="0"/>
              <a:t> </a:t>
            </a:r>
            <a:r>
              <a:rPr lang="en-US" sz="2800" i="1" err="1" smtClean="0"/>
              <a:t>tế</a:t>
            </a:r>
            <a:r>
              <a:rPr lang="en-US" sz="2800" i="1" smtClean="0"/>
              <a:t> </a:t>
            </a:r>
            <a:r>
              <a:rPr lang="en-US" sz="2800" i="1" err="1" smtClean="0"/>
              <a:t>mới</a:t>
            </a:r>
            <a:r>
              <a:rPr lang="en-US" sz="2800" i="1" smtClean="0"/>
              <a:t> </a:t>
            </a:r>
            <a:r>
              <a:rPr lang="en-US" sz="2800" i="1" err="1" smtClean="0"/>
              <a:t>thích</a:t>
            </a:r>
            <a:r>
              <a:rPr lang="en-US" sz="2800" i="1" smtClean="0"/>
              <a:t> </a:t>
            </a:r>
            <a:r>
              <a:rPr lang="en-US" sz="2800" i="1" err="1" smtClean="0"/>
              <a:t>hợp</a:t>
            </a:r>
            <a:r>
              <a:rPr lang="en-US" sz="2800" i="1" smtClean="0"/>
              <a:t> </a:t>
            </a:r>
            <a:r>
              <a:rPr lang="en-US" sz="2800" i="1" err="1" smtClean="0"/>
              <a:t>với</a:t>
            </a:r>
            <a:r>
              <a:rPr lang="en-US" sz="2800" i="1" smtClean="0"/>
              <a:t> </a:t>
            </a:r>
            <a:r>
              <a:rPr lang="en-US" sz="2800" i="1" err="1" smtClean="0"/>
              <a:t>tình</a:t>
            </a:r>
            <a:r>
              <a:rPr lang="en-US" sz="2800" i="1" smtClean="0"/>
              <a:t> </a:t>
            </a:r>
            <a:r>
              <a:rPr lang="en-US" sz="2800" i="1" err="1" smtClean="0"/>
              <a:t>hình</a:t>
            </a:r>
            <a:r>
              <a:rPr lang="en-US" sz="2800" i="1" smtClean="0"/>
              <a:t> ,</a:t>
            </a:r>
            <a:r>
              <a:rPr lang="en-US" sz="2800" i="1" err="1" smtClean="0"/>
              <a:t>tạo</a:t>
            </a:r>
            <a:r>
              <a:rPr lang="en-US" sz="2800" i="1" smtClean="0"/>
              <a:t> </a:t>
            </a:r>
            <a:r>
              <a:rPr lang="vi-VN" sz="2800" i="1" smtClean="0"/>
              <a:t>động</a:t>
            </a:r>
            <a:r>
              <a:rPr lang="en-US" sz="2800" i="1" smtClean="0"/>
              <a:t> </a:t>
            </a:r>
            <a:r>
              <a:rPr lang="en-US" sz="2800" i="1" err="1" smtClean="0"/>
              <a:t>lực</a:t>
            </a:r>
            <a:r>
              <a:rPr lang="en-US" sz="2800" i="1" smtClean="0"/>
              <a:t> </a:t>
            </a:r>
            <a:r>
              <a:rPr lang="en-US" sz="2800" i="1" err="1" smtClean="0"/>
              <a:t>cho</a:t>
            </a:r>
            <a:r>
              <a:rPr lang="en-US" sz="2800" i="1" smtClean="0"/>
              <a:t> </a:t>
            </a:r>
            <a:r>
              <a:rPr lang="en-US" sz="2800" i="1" err="1" smtClean="0"/>
              <a:t>nền</a:t>
            </a:r>
            <a:r>
              <a:rPr lang="en-US" sz="2800" i="1" smtClean="0"/>
              <a:t> </a:t>
            </a:r>
            <a:r>
              <a:rPr lang="en-US" sz="2800" i="1" err="1" smtClean="0"/>
              <a:t>kinh</a:t>
            </a:r>
            <a:r>
              <a:rPr lang="en-US" sz="2800" i="1" smtClean="0"/>
              <a:t> </a:t>
            </a:r>
            <a:r>
              <a:rPr lang="en-US" sz="2800" i="1" err="1" smtClean="0"/>
              <a:t>tế</a:t>
            </a:r>
            <a:r>
              <a:rPr lang="en-US" sz="2800" i="1" smtClean="0"/>
              <a:t> </a:t>
            </a:r>
            <a:r>
              <a:rPr lang="en-US" sz="2800" i="1" err="1" smtClean="0"/>
              <a:t>thị</a:t>
            </a:r>
            <a:r>
              <a:rPr lang="en-US" sz="2800" i="1" smtClean="0"/>
              <a:t> </a:t>
            </a:r>
            <a:r>
              <a:rPr lang="en-US" sz="2800" i="1" err="1" smtClean="0"/>
              <a:t>tr</a:t>
            </a:r>
            <a:r>
              <a:rPr lang="vi-VN" sz="2800" i="1" smtClean="0"/>
              <a:t>ường</a:t>
            </a:r>
            <a:r>
              <a:rPr lang="en-US" sz="2800" i="1" smtClean="0"/>
              <a:t> </a:t>
            </a:r>
            <a:r>
              <a:rPr lang="en-US" sz="2800" i="1" err="1" smtClean="0"/>
              <a:t>phát</a:t>
            </a:r>
            <a:r>
              <a:rPr lang="en-US" sz="2800" i="1" smtClean="0"/>
              <a:t> </a:t>
            </a:r>
            <a:r>
              <a:rPr lang="en-US" sz="2800" i="1" err="1" smtClean="0"/>
              <a:t>triển</a:t>
            </a:r>
            <a:r>
              <a:rPr lang="en-US" sz="2800" i="1" smtClean="0"/>
              <a:t> </a:t>
            </a:r>
            <a:endParaRPr lang="en-US" sz="2800" i="1"/>
          </a:p>
        </p:txBody>
      </p:sp>
      <p:sp>
        <p:nvSpPr>
          <p:cNvPr id="3" name="Content Placeholder 2"/>
          <p:cNvSpPr>
            <a:spLocks noGrp="1"/>
          </p:cNvSpPr>
          <p:nvPr>
            <p:ph idx="1"/>
          </p:nvPr>
        </p:nvSpPr>
        <p:spPr>
          <a:xfrm>
            <a:off x="642910" y="3357562"/>
            <a:ext cx="8115328" cy="1143008"/>
          </a:xfrm>
        </p:spPr>
        <p:txBody>
          <a:bodyPr/>
          <a:lstStyle/>
          <a:p>
            <a:pPr algn="ctr">
              <a:buNone/>
            </a:pPr>
            <a:r>
              <a:rPr lang="en-US" b="1" smtClean="0">
                <a:latin typeface="Times New Roman" pitchFamily="18" charset="0"/>
                <a:cs typeface="Times New Roman" pitchFamily="18" charset="0"/>
              </a:rPr>
              <a:t>“</a:t>
            </a:r>
            <a:r>
              <a:rPr lang="en-US" sz="2800" b="1" err="1" smtClean="0">
                <a:latin typeface="Times New Roman" pitchFamily="18" charset="0"/>
                <a:cs typeface="Times New Roman" pitchFamily="18" charset="0"/>
              </a:rPr>
              <a:t>Học</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thuyết</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kinh</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tế</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chủ</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nghĩa</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tự</a:t>
            </a:r>
            <a:r>
              <a:rPr lang="en-US" sz="2800" b="1" smtClean="0">
                <a:latin typeface="Times New Roman" pitchFamily="18" charset="0"/>
                <a:cs typeface="Times New Roman" pitchFamily="18" charset="0"/>
              </a:rPr>
              <a:t> do </a:t>
            </a:r>
            <a:r>
              <a:rPr lang="en-US" sz="2800" b="1" err="1" smtClean="0">
                <a:latin typeface="Times New Roman" pitchFamily="18" charset="0"/>
                <a:cs typeface="Times New Roman" pitchFamily="18" charset="0"/>
              </a:rPr>
              <a:t>mới</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ra</a:t>
            </a:r>
            <a:r>
              <a:rPr lang="en-US" sz="2800" b="1" smtClean="0">
                <a:latin typeface="Times New Roman" pitchFamily="18" charset="0"/>
                <a:cs typeface="Times New Roman" pitchFamily="18" charset="0"/>
              </a:rPr>
              <a:t> </a:t>
            </a:r>
            <a:r>
              <a:rPr lang="vi-VN" sz="2800" b="1" smtClean="0">
                <a:latin typeface="Times New Roman" pitchFamily="18" charset="0"/>
                <a:cs typeface="Times New Roman" pitchFamily="18" charset="0"/>
              </a:rPr>
              <a:t>đời</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và</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phát</a:t>
            </a:r>
            <a:r>
              <a:rPr lang="en-US" sz="2800" b="1" smtClean="0">
                <a:latin typeface="Times New Roman" pitchFamily="18" charset="0"/>
                <a:cs typeface="Times New Roman" pitchFamily="18" charset="0"/>
              </a:rPr>
              <a:t> </a:t>
            </a:r>
            <a:r>
              <a:rPr lang="en-US" sz="2800" b="1" err="1" smtClean="0">
                <a:latin typeface="Times New Roman" pitchFamily="18" charset="0"/>
                <a:cs typeface="Times New Roman" pitchFamily="18" charset="0"/>
              </a:rPr>
              <a:t>triển</a:t>
            </a:r>
            <a:r>
              <a:rPr lang="en-US" sz="2800" b="1" smtClean="0">
                <a:latin typeface="Times New Roman" pitchFamily="18" charset="0"/>
                <a:cs typeface="Times New Roman" pitchFamily="18" charset="0"/>
              </a:rPr>
              <a:t>.</a:t>
            </a:r>
          </a:p>
          <a:p>
            <a:pPr>
              <a:buNone/>
            </a:pPr>
            <a:endParaRPr lang="en-US" sz="2800"/>
          </a:p>
        </p:txBody>
      </p:sp>
      <p:sp>
        <p:nvSpPr>
          <p:cNvPr id="6" name="Down Arrow Callout 5"/>
          <p:cNvSpPr/>
          <p:nvPr/>
        </p:nvSpPr>
        <p:spPr>
          <a:xfrm>
            <a:off x="357158" y="428604"/>
            <a:ext cx="8501090" cy="2928958"/>
          </a:xfrm>
          <a:prstGeom prst="downArrowCallout">
            <a:avLst>
              <a:gd name="adj1" fmla="val 25000"/>
              <a:gd name="adj2" fmla="val 28726"/>
              <a:gd name="adj3" fmla="val 25000"/>
              <a:gd name="adj4" fmla="val 64977"/>
            </a:avLst>
          </a:prstGeom>
          <a:noFill/>
          <a:ln w="6350">
            <a:solidFill>
              <a:srgbClr val="FF0000"/>
            </a:solidFill>
            <a:prstDash val="sysDash"/>
          </a:ln>
          <a:effectLst>
            <a:outerShdw blurRad="38100" dist="38100" sx="96000" sy="96000" algn="l" rotWithShape="0">
              <a:srgbClr val="00B050">
                <a:alpha val="40000"/>
              </a:srgbClr>
            </a:outerShdw>
          </a:effectLst>
          <a:scene3d>
            <a:camera prst="perspectiveAbove"/>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C:\Users\DELL\Desktop\xu thế mới.jpg"/>
          <p:cNvPicPr>
            <a:picLocks noChangeAspect="1" noChangeArrowheads="1"/>
          </p:cNvPicPr>
          <p:nvPr/>
        </p:nvPicPr>
        <p:blipFill>
          <a:blip r:embed="rId3"/>
          <a:srcRect/>
          <a:stretch>
            <a:fillRect/>
          </a:stretch>
        </p:blipFill>
        <p:spPr bwMode="auto">
          <a:xfrm>
            <a:off x="2285984" y="4429132"/>
            <a:ext cx="4143404" cy="2214578"/>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nodeType="clickEffect">
                                  <p:stCondLst>
                                    <p:cond delay="0"/>
                                  </p:stCondLst>
                                  <p:childTnLst>
                                    <p:set>
                                      <p:cBhvr>
                                        <p:cTn id="17" dur="1" fill="hold">
                                          <p:stCondLst>
                                            <p:cond delay="0"/>
                                          </p:stCondLst>
                                        </p:cTn>
                                        <p:tgtEl>
                                          <p:spTgt spid="1028"/>
                                        </p:tgtEl>
                                        <p:attrNameLst>
                                          <p:attrName>style.visibility</p:attrName>
                                        </p:attrNameLst>
                                      </p:cBhvr>
                                      <p:to>
                                        <p:strVal val="visible"/>
                                      </p:to>
                                    </p:set>
                                    <p:animEffect transition="in" filter="wipe(down)">
                                      <p:cBhvr>
                                        <p:cTn id="18" dur="580">
                                          <p:stCondLst>
                                            <p:cond delay="0"/>
                                          </p:stCondLst>
                                        </p:cTn>
                                        <p:tgtEl>
                                          <p:spTgt spid="1028"/>
                                        </p:tgtEl>
                                      </p:cBhvr>
                                    </p:animEffect>
                                    <p:anim calcmode="lin" valueType="num">
                                      <p:cBhvr>
                                        <p:cTn id="19" dur="1822" tmFilter="0,0; 0.14,0.36; 0.43,0.73; 0.71,0.91; 1.0,1.0">
                                          <p:stCondLst>
                                            <p:cond delay="0"/>
                                          </p:stCondLst>
                                        </p:cTn>
                                        <p:tgtEl>
                                          <p:spTgt spid="1028"/>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1028"/>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1028"/>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1028"/>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1028"/>
                                        </p:tgtEl>
                                        <p:attrNameLst>
                                          <p:attrName>ppt_y</p:attrName>
                                        </p:attrNameLst>
                                      </p:cBhvr>
                                      <p:tavLst>
                                        <p:tav tm="0" fmla="#ppt_y-sin(pi*$)/81">
                                          <p:val>
                                            <p:fltVal val="0"/>
                                          </p:val>
                                        </p:tav>
                                        <p:tav tm="100000">
                                          <p:val>
                                            <p:fltVal val="1"/>
                                          </p:val>
                                        </p:tav>
                                      </p:tavLst>
                                    </p:anim>
                                    <p:animScale>
                                      <p:cBhvr>
                                        <p:cTn id="24" dur="26">
                                          <p:stCondLst>
                                            <p:cond delay="650"/>
                                          </p:stCondLst>
                                        </p:cTn>
                                        <p:tgtEl>
                                          <p:spTgt spid="1028"/>
                                        </p:tgtEl>
                                      </p:cBhvr>
                                      <p:to x="100000" y="60000"/>
                                    </p:animScale>
                                    <p:animScale>
                                      <p:cBhvr>
                                        <p:cTn id="25" dur="166" decel="50000">
                                          <p:stCondLst>
                                            <p:cond delay="676"/>
                                          </p:stCondLst>
                                        </p:cTn>
                                        <p:tgtEl>
                                          <p:spTgt spid="1028"/>
                                        </p:tgtEl>
                                      </p:cBhvr>
                                      <p:to x="100000" y="100000"/>
                                    </p:animScale>
                                    <p:animScale>
                                      <p:cBhvr>
                                        <p:cTn id="26" dur="26">
                                          <p:stCondLst>
                                            <p:cond delay="1312"/>
                                          </p:stCondLst>
                                        </p:cTn>
                                        <p:tgtEl>
                                          <p:spTgt spid="1028"/>
                                        </p:tgtEl>
                                      </p:cBhvr>
                                      <p:to x="100000" y="80000"/>
                                    </p:animScale>
                                    <p:animScale>
                                      <p:cBhvr>
                                        <p:cTn id="27" dur="166" decel="50000">
                                          <p:stCondLst>
                                            <p:cond delay="1338"/>
                                          </p:stCondLst>
                                        </p:cTn>
                                        <p:tgtEl>
                                          <p:spTgt spid="1028"/>
                                        </p:tgtEl>
                                      </p:cBhvr>
                                      <p:to x="100000" y="100000"/>
                                    </p:animScale>
                                    <p:animScale>
                                      <p:cBhvr>
                                        <p:cTn id="28" dur="26">
                                          <p:stCondLst>
                                            <p:cond delay="1642"/>
                                          </p:stCondLst>
                                        </p:cTn>
                                        <p:tgtEl>
                                          <p:spTgt spid="1028"/>
                                        </p:tgtEl>
                                      </p:cBhvr>
                                      <p:to x="100000" y="90000"/>
                                    </p:animScale>
                                    <p:animScale>
                                      <p:cBhvr>
                                        <p:cTn id="29" dur="166" decel="50000">
                                          <p:stCondLst>
                                            <p:cond delay="1668"/>
                                          </p:stCondLst>
                                        </p:cTn>
                                        <p:tgtEl>
                                          <p:spTgt spid="1028"/>
                                        </p:tgtEl>
                                      </p:cBhvr>
                                      <p:to x="100000" y="100000"/>
                                    </p:animScale>
                                    <p:animScale>
                                      <p:cBhvr>
                                        <p:cTn id="30" dur="26">
                                          <p:stCondLst>
                                            <p:cond delay="1808"/>
                                          </p:stCondLst>
                                        </p:cTn>
                                        <p:tgtEl>
                                          <p:spTgt spid="1028"/>
                                        </p:tgtEl>
                                      </p:cBhvr>
                                      <p:to x="100000" y="95000"/>
                                    </p:animScale>
                                    <p:animScale>
                                      <p:cBhvr>
                                        <p:cTn id="31" dur="166" decel="50000">
                                          <p:stCondLst>
                                            <p:cond delay="1834"/>
                                          </p:stCondLst>
                                        </p:cTn>
                                        <p:tgtEl>
                                          <p:spTgt spid="102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smtClean="0"/>
              <a:t>1.2</a:t>
            </a:r>
            <a:r>
              <a:rPr lang="vi-VN" sz="3600" b="1" i="1" dirty="0" smtClean="0"/>
              <a:t>.Đặc </a:t>
            </a:r>
            <a:r>
              <a:rPr lang="vi-VN" sz="3600" b="1" i="1" dirty="0"/>
              <a:t>điểm của CNTD mới</a:t>
            </a:r>
            <a:endParaRPr lang="en-US" sz="3600" b="1" i="1" dirty="0"/>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pPr>
              <a:spcBef>
                <a:spcPts val="2400"/>
              </a:spcBef>
            </a:pPr>
            <a:r>
              <a:rPr lang="vi-VN" sz="2800" dirty="0">
                <a:latin typeface="+mj-lt"/>
              </a:rPr>
              <a:t>Tư tưởng </a:t>
            </a:r>
            <a:r>
              <a:rPr lang="vi-VN" sz="2800" dirty="0" smtClean="0">
                <a:latin typeface="+mj-lt"/>
              </a:rPr>
              <a:t>c</a:t>
            </a:r>
            <a:r>
              <a:rPr lang="en-US" sz="2800" dirty="0" smtClean="0">
                <a:latin typeface="+mj-lt"/>
              </a:rPr>
              <a:t>ơ</a:t>
            </a:r>
            <a:r>
              <a:rPr lang="vi-VN" sz="2800" dirty="0" smtClean="0">
                <a:latin typeface="+mj-lt"/>
              </a:rPr>
              <a:t> </a:t>
            </a:r>
            <a:r>
              <a:rPr lang="vi-VN" sz="2800" dirty="0">
                <a:latin typeface="+mj-lt"/>
              </a:rPr>
              <a:t>bản là “ </a:t>
            </a:r>
            <a:r>
              <a:rPr lang="vi-VN" sz="2800" i="1" dirty="0" smtClean="0">
                <a:solidFill>
                  <a:srgbClr val="FF0000"/>
                </a:solidFill>
                <a:latin typeface="+mj-lt"/>
              </a:rPr>
              <a:t>T</a:t>
            </a:r>
            <a:r>
              <a:rPr lang="en-US" sz="2800" i="1" dirty="0" smtClean="0">
                <a:solidFill>
                  <a:srgbClr val="FF0000"/>
                </a:solidFill>
                <a:latin typeface="+mj-lt"/>
              </a:rPr>
              <a:t>ự</a:t>
            </a:r>
            <a:r>
              <a:rPr lang="vi-VN" sz="2800" i="1" dirty="0" smtClean="0">
                <a:solidFill>
                  <a:srgbClr val="FF0000"/>
                </a:solidFill>
                <a:latin typeface="+mj-lt"/>
              </a:rPr>
              <a:t> </a:t>
            </a:r>
            <a:r>
              <a:rPr lang="vi-VN" sz="2800" i="1" dirty="0">
                <a:solidFill>
                  <a:srgbClr val="FF0000"/>
                </a:solidFill>
                <a:latin typeface="+mj-lt"/>
              </a:rPr>
              <a:t>do kinh doanh – Tự do thị trường– Tự do cạnh tranh</a:t>
            </a:r>
            <a:r>
              <a:rPr lang="vi-VN" sz="2800" dirty="0">
                <a:latin typeface="+mj-lt"/>
              </a:rPr>
              <a:t>”, chống lại sự can </a:t>
            </a:r>
            <a:r>
              <a:rPr lang="vi-VN" sz="2800" dirty="0" smtClean="0">
                <a:latin typeface="+mj-lt"/>
              </a:rPr>
              <a:t>thiệp </a:t>
            </a:r>
            <a:r>
              <a:rPr lang="vi-VN" sz="2800" dirty="0">
                <a:latin typeface="+mj-lt"/>
              </a:rPr>
              <a:t>của Nhà nước vào các hoạt động kinh </a:t>
            </a:r>
            <a:r>
              <a:rPr lang="vi-VN" sz="2800" dirty="0" smtClean="0">
                <a:latin typeface="+mj-lt"/>
              </a:rPr>
              <a:t>doanh</a:t>
            </a:r>
            <a:r>
              <a:rPr lang="en-US" sz="2800" dirty="0" smtClean="0">
                <a:latin typeface="+mj-lt"/>
              </a:rPr>
              <a:t>.</a:t>
            </a:r>
            <a:endParaRPr lang="vi-VN" sz="2800" dirty="0">
              <a:latin typeface="+mj-lt"/>
            </a:endParaRPr>
          </a:p>
          <a:p>
            <a:pPr>
              <a:spcBef>
                <a:spcPct val="50000"/>
              </a:spcBef>
            </a:pPr>
            <a:r>
              <a:rPr lang="en-US" sz="2800" dirty="0" smtClean="0">
                <a:latin typeface="Times New Roman" pitchFamily="18" charset="0"/>
              </a:rPr>
              <a:t>- </a:t>
            </a:r>
            <a:r>
              <a:rPr lang="en-US" sz="2800" dirty="0" err="1" smtClean="0">
                <a:latin typeface="Times New Roman" pitchFamily="18" charset="0"/>
              </a:rPr>
              <a:t>Là</a:t>
            </a:r>
            <a:r>
              <a:rPr lang="en-US" sz="2800" dirty="0" smtClean="0">
                <a:latin typeface="Times New Roman" pitchFamily="18" charset="0"/>
              </a:rPr>
              <a:t> </a:t>
            </a:r>
            <a:r>
              <a:rPr lang="en-US" sz="2800" dirty="0" err="1" smtClean="0">
                <a:latin typeface="Times New Roman" pitchFamily="18" charset="0"/>
              </a:rPr>
              <a:t>một</a:t>
            </a:r>
            <a:r>
              <a:rPr lang="en-US" sz="2800" dirty="0" smtClean="0">
                <a:latin typeface="Times New Roman" pitchFamily="18" charset="0"/>
              </a:rPr>
              <a:t> </a:t>
            </a:r>
            <a:r>
              <a:rPr lang="en-US" sz="2800" dirty="0" err="1" smtClean="0">
                <a:latin typeface="Times New Roman" pitchFamily="18" charset="0"/>
              </a:rPr>
              <a:t>trào</a:t>
            </a:r>
            <a:r>
              <a:rPr lang="en-US" sz="2800" dirty="0" smtClean="0">
                <a:latin typeface="Times New Roman" pitchFamily="18" charset="0"/>
              </a:rPr>
              <a:t> </a:t>
            </a:r>
            <a:r>
              <a:rPr lang="en-US" sz="2800" dirty="0" err="1" smtClean="0">
                <a:latin typeface="Times New Roman" pitchFamily="18" charset="0"/>
              </a:rPr>
              <a:t>lưu</a:t>
            </a:r>
            <a:r>
              <a:rPr lang="en-US" sz="2800" dirty="0" smtClean="0">
                <a:latin typeface="Times New Roman" pitchFamily="18" charset="0"/>
              </a:rPr>
              <a:t> </a:t>
            </a:r>
            <a:r>
              <a:rPr lang="en-US" sz="2800" dirty="0" err="1" smtClean="0">
                <a:latin typeface="Times New Roman" pitchFamily="18" charset="0"/>
              </a:rPr>
              <a:t>tư</a:t>
            </a:r>
            <a:r>
              <a:rPr lang="en-US" sz="2800" dirty="0" smtClean="0">
                <a:latin typeface="Times New Roman" pitchFamily="18" charset="0"/>
              </a:rPr>
              <a:t> </a:t>
            </a:r>
            <a:r>
              <a:rPr lang="en-US" sz="2800" dirty="0" err="1" smtClean="0">
                <a:latin typeface="Times New Roman" pitchFamily="18" charset="0"/>
              </a:rPr>
              <a:t>tưởng</a:t>
            </a:r>
            <a:r>
              <a:rPr lang="en-US" sz="2800" dirty="0" smtClean="0">
                <a:latin typeface="Times New Roman" pitchFamily="18" charset="0"/>
              </a:rPr>
              <a:t> </a:t>
            </a:r>
            <a:r>
              <a:rPr lang="en-US" sz="2800" dirty="0" err="1" smtClean="0">
                <a:latin typeface="Times New Roman" pitchFamily="18" charset="0"/>
              </a:rPr>
              <a:t>tư</a:t>
            </a:r>
            <a:r>
              <a:rPr lang="en-US" sz="2800" dirty="0" smtClean="0">
                <a:latin typeface="Times New Roman" pitchFamily="18" charset="0"/>
              </a:rPr>
              <a:t> </a:t>
            </a:r>
            <a:r>
              <a:rPr lang="en-US" sz="2800" dirty="0" err="1" smtClean="0">
                <a:latin typeface="Times New Roman" pitchFamily="18" charset="0"/>
              </a:rPr>
              <a:t>sản</a:t>
            </a:r>
            <a:r>
              <a:rPr lang="en-US" sz="2800" dirty="0" smtClean="0">
                <a:latin typeface="Times New Roman" pitchFamily="18" charset="0"/>
              </a:rPr>
              <a:t> </a:t>
            </a:r>
            <a:r>
              <a:rPr lang="en-US" sz="2800" dirty="0" err="1" smtClean="0">
                <a:latin typeface="Times New Roman" pitchFamily="18" charset="0"/>
              </a:rPr>
              <a:t>hiện</a:t>
            </a:r>
            <a:r>
              <a:rPr lang="en-US" sz="2800" dirty="0" smtClean="0">
                <a:latin typeface="Times New Roman" pitchFamily="18" charset="0"/>
              </a:rPr>
              <a:t> </a:t>
            </a:r>
            <a:r>
              <a:rPr lang="en-US" sz="2800" dirty="0" err="1" smtClean="0">
                <a:latin typeface="Times New Roman" pitchFamily="18" charset="0"/>
              </a:rPr>
              <a:t>đại</a:t>
            </a:r>
            <a:r>
              <a:rPr lang="en-US" sz="2800" dirty="0" smtClean="0">
                <a:latin typeface="Times New Roman" pitchFamily="18" charset="0"/>
              </a:rPr>
              <a:t>, </a:t>
            </a:r>
            <a:r>
              <a:rPr lang="en-US" sz="2800" dirty="0" err="1" smtClean="0">
                <a:latin typeface="Times New Roman" pitchFamily="18" charset="0"/>
              </a:rPr>
              <a:t>kết</a:t>
            </a:r>
            <a:r>
              <a:rPr lang="en-US" sz="2800" dirty="0" smtClean="0">
                <a:latin typeface="Times New Roman" pitchFamily="18" charset="0"/>
              </a:rPr>
              <a:t> </a:t>
            </a:r>
            <a:r>
              <a:rPr lang="en-US" sz="2800" dirty="0" err="1" smtClean="0">
                <a:latin typeface="Times New Roman" pitchFamily="18" charset="0"/>
              </a:rPr>
              <a:t>hợp</a:t>
            </a:r>
            <a:r>
              <a:rPr lang="en-US" sz="2800" dirty="0" smtClean="0">
                <a:latin typeface="Times New Roman" pitchFamily="18" charset="0"/>
              </a:rPr>
              <a:t> </a:t>
            </a:r>
            <a:r>
              <a:rPr lang="en-US" sz="2800" dirty="0" err="1" smtClean="0">
                <a:latin typeface="Times New Roman" pitchFamily="18" charset="0"/>
              </a:rPr>
              <a:t>tự</a:t>
            </a:r>
            <a:r>
              <a:rPr lang="en-US" sz="2800" dirty="0" smtClean="0">
                <a:latin typeface="Times New Roman" pitchFamily="18" charset="0"/>
              </a:rPr>
              <a:t> do </a:t>
            </a:r>
            <a:r>
              <a:rPr lang="en-US" sz="2800" dirty="0" err="1" smtClean="0">
                <a:latin typeface="Times New Roman" pitchFamily="18" charset="0"/>
              </a:rPr>
              <a:t>cũ</a:t>
            </a:r>
            <a:r>
              <a:rPr lang="en-US" sz="2800" dirty="0" smtClean="0">
                <a:latin typeface="Times New Roman" pitchFamily="18" charset="0"/>
              </a:rPr>
              <a:t>, </a:t>
            </a:r>
            <a:r>
              <a:rPr lang="en-US" sz="2800" dirty="0" err="1" smtClean="0">
                <a:latin typeface="Times New Roman" pitchFamily="18" charset="0"/>
              </a:rPr>
              <a:t>trọng</a:t>
            </a:r>
            <a:r>
              <a:rPr lang="en-US" sz="2800" dirty="0" smtClean="0">
                <a:latin typeface="Times New Roman" pitchFamily="18" charset="0"/>
              </a:rPr>
              <a:t> </a:t>
            </a:r>
            <a:r>
              <a:rPr lang="en-US" sz="2800" dirty="0" err="1" smtClean="0">
                <a:latin typeface="Times New Roman" pitchFamily="18" charset="0"/>
              </a:rPr>
              <a:t>thương</a:t>
            </a:r>
            <a:r>
              <a:rPr lang="en-US" sz="2800" dirty="0" smtClean="0">
                <a:latin typeface="Times New Roman" pitchFamily="18" charset="0"/>
              </a:rPr>
              <a:t> </a:t>
            </a:r>
            <a:r>
              <a:rPr lang="en-US" sz="2800" dirty="0" err="1" smtClean="0">
                <a:latin typeface="Times New Roman" pitchFamily="18" charset="0"/>
              </a:rPr>
              <a:t>mới</a:t>
            </a:r>
            <a:r>
              <a:rPr lang="en-US" sz="2800" dirty="0" smtClean="0">
                <a:latin typeface="Times New Roman" pitchFamily="18" charset="0"/>
              </a:rPr>
              <a:t>, </a:t>
            </a:r>
            <a:r>
              <a:rPr lang="en-US" sz="2800" dirty="0" err="1" smtClean="0">
                <a:latin typeface="Times New Roman" pitchFamily="18" charset="0"/>
              </a:rPr>
              <a:t>học</a:t>
            </a:r>
            <a:r>
              <a:rPr lang="en-US" sz="2800" dirty="0" smtClean="0">
                <a:latin typeface="Times New Roman" pitchFamily="18" charset="0"/>
              </a:rPr>
              <a:t> </a:t>
            </a:r>
            <a:r>
              <a:rPr lang="en-US" sz="2800" dirty="0" err="1" smtClean="0">
                <a:latin typeface="Times New Roman" pitchFamily="18" charset="0"/>
              </a:rPr>
              <a:t>thuyết</a:t>
            </a:r>
            <a:r>
              <a:rPr lang="en-US" sz="2800" dirty="0" smtClean="0">
                <a:latin typeface="Times New Roman" pitchFamily="18" charset="0"/>
              </a:rPr>
              <a:t> Keynes </a:t>
            </a:r>
            <a:r>
              <a:rPr lang="en-US" sz="2800" dirty="0" err="1" smtClean="0">
                <a:latin typeface="Times New Roman" pitchFamily="18" charset="0"/>
              </a:rPr>
              <a:t>để</a:t>
            </a:r>
            <a:r>
              <a:rPr lang="en-US" sz="2800" dirty="0" smtClean="0">
                <a:latin typeface="Times New Roman" pitchFamily="18" charset="0"/>
              </a:rPr>
              <a:t> </a:t>
            </a:r>
            <a:r>
              <a:rPr lang="en-US" sz="2800" dirty="0" err="1" smtClean="0">
                <a:latin typeface="Times New Roman" pitchFamily="18" charset="0"/>
              </a:rPr>
              <a:t>điều</a:t>
            </a:r>
            <a:r>
              <a:rPr lang="en-US" sz="2800" dirty="0" smtClean="0">
                <a:latin typeface="Times New Roman" pitchFamily="18" charset="0"/>
              </a:rPr>
              <a:t> </a:t>
            </a:r>
            <a:r>
              <a:rPr lang="en-US" sz="2800" dirty="0" err="1" smtClean="0">
                <a:latin typeface="Times New Roman" pitchFamily="18" charset="0"/>
              </a:rPr>
              <a:t>tiết</a:t>
            </a:r>
            <a:r>
              <a:rPr lang="en-US" sz="2800" dirty="0" smtClean="0">
                <a:latin typeface="Times New Roman" pitchFamily="18" charset="0"/>
              </a:rPr>
              <a:t> </a:t>
            </a:r>
            <a:r>
              <a:rPr lang="en-US" sz="2800" dirty="0" err="1" smtClean="0">
                <a:latin typeface="Times New Roman" pitchFamily="18" charset="0"/>
              </a:rPr>
              <a:t>nền</a:t>
            </a:r>
            <a:r>
              <a:rPr lang="en-US" sz="2800" dirty="0" smtClean="0">
                <a:latin typeface="Times New Roman" pitchFamily="18" charset="0"/>
              </a:rPr>
              <a:t> </a:t>
            </a:r>
            <a:r>
              <a:rPr lang="en-US" sz="2800" dirty="0" err="1" smtClean="0">
                <a:latin typeface="Times New Roman" pitchFamily="18" charset="0"/>
              </a:rPr>
              <a:t>kinh</a:t>
            </a:r>
            <a:r>
              <a:rPr lang="en-US" sz="2800" dirty="0" smtClean="0">
                <a:latin typeface="Times New Roman" pitchFamily="18" charset="0"/>
              </a:rPr>
              <a:t> </a:t>
            </a:r>
            <a:r>
              <a:rPr lang="en-US" sz="2800" dirty="0" err="1" smtClean="0">
                <a:latin typeface="Times New Roman" pitchFamily="18" charset="0"/>
              </a:rPr>
              <a:t>tế</a:t>
            </a:r>
            <a:r>
              <a:rPr lang="en-US" sz="2800" dirty="0" smtClean="0">
                <a:latin typeface="Times New Roman" pitchFamily="18" charset="0"/>
              </a:rPr>
              <a:t> TBCN </a:t>
            </a:r>
            <a:r>
              <a:rPr lang="en-US" sz="2800" dirty="0" err="1" smtClean="0">
                <a:latin typeface="Times New Roman" pitchFamily="18" charset="0"/>
              </a:rPr>
              <a:t>thập</a:t>
            </a:r>
            <a:r>
              <a:rPr lang="en-US" sz="2800" dirty="0" smtClean="0">
                <a:latin typeface="Times New Roman" pitchFamily="18" charset="0"/>
              </a:rPr>
              <a:t> </a:t>
            </a:r>
            <a:r>
              <a:rPr lang="en-US" sz="2800" dirty="0" err="1" smtClean="0">
                <a:latin typeface="Times New Roman" pitchFamily="18" charset="0"/>
              </a:rPr>
              <a:t>niên</a:t>
            </a:r>
            <a:r>
              <a:rPr lang="en-US" sz="2800" dirty="0" smtClean="0">
                <a:latin typeface="Times New Roman" pitchFamily="18" charset="0"/>
              </a:rPr>
              <a:t> 70 TK20 </a:t>
            </a:r>
            <a:r>
              <a:rPr lang="en-US" sz="2800" dirty="0" err="1" smtClean="0">
                <a:latin typeface="Times New Roman" pitchFamily="18" charset="0"/>
              </a:rPr>
              <a:t>đến</a:t>
            </a:r>
            <a:r>
              <a:rPr lang="en-US" sz="2800" dirty="0" smtClean="0">
                <a:latin typeface="Times New Roman" pitchFamily="18" charset="0"/>
              </a:rPr>
              <a:t> nay</a:t>
            </a:r>
          </a:p>
          <a:p>
            <a:pPr>
              <a:spcBef>
                <a:spcPct val="50000"/>
              </a:spcBef>
              <a:buFontTx/>
              <a:buChar char="-"/>
            </a:pPr>
            <a:r>
              <a:rPr lang="en-US" sz="2800" dirty="0" err="1" smtClean="0">
                <a:latin typeface="Times New Roman" pitchFamily="18" charset="0"/>
              </a:rPr>
              <a:t>Tư</a:t>
            </a:r>
            <a:r>
              <a:rPr lang="en-US" sz="2800" dirty="0" smtClean="0">
                <a:latin typeface="Times New Roman" pitchFamily="18" charset="0"/>
              </a:rPr>
              <a:t> </a:t>
            </a:r>
            <a:r>
              <a:rPr lang="en-US" sz="2800" dirty="0" err="1" smtClean="0">
                <a:latin typeface="Times New Roman" pitchFamily="18" charset="0"/>
              </a:rPr>
              <a:t>tưởng</a:t>
            </a:r>
            <a:r>
              <a:rPr lang="en-US" sz="2800" dirty="0" smtClean="0">
                <a:latin typeface="Times New Roman" pitchFamily="18" charset="0"/>
              </a:rPr>
              <a:t> </a:t>
            </a:r>
            <a:r>
              <a:rPr lang="en-US" sz="2800" dirty="0" err="1" smtClean="0">
                <a:latin typeface="Times New Roman" pitchFamily="18" charset="0"/>
              </a:rPr>
              <a:t>chủ</a:t>
            </a:r>
            <a:r>
              <a:rPr lang="en-US" sz="2800" dirty="0" smtClean="0">
                <a:latin typeface="Times New Roman" pitchFamily="18" charset="0"/>
              </a:rPr>
              <a:t> </a:t>
            </a:r>
            <a:r>
              <a:rPr lang="en-US" sz="2800" dirty="0" err="1" smtClean="0">
                <a:latin typeface="Times New Roman" pitchFamily="18" charset="0"/>
              </a:rPr>
              <a:t>đạo</a:t>
            </a:r>
            <a:r>
              <a:rPr lang="en-US" sz="2800" dirty="0" smtClean="0">
                <a:latin typeface="Times New Roman" pitchFamily="18" charset="0"/>
              </a:rPr>
              <a:t>: </a:t>
            </a:r>
            <a:r>
              <a:rPr lang="en-US" sz="2800" dirty="0" err="1" smtClean="0">
                <a:latin typeface="Times New Roman" pitchFamily="18" charset="0"/>
              </a:rPr>
              <a:t>cơ</a:t>
            </a:r>
            <a:r>
              <a:rPr lang="en-US" sz="2800" dirty="0" smtClean="0">
                <a:latin typeface="Times New Roman" pitchFamily="18" charset="0"/>
              </a:rPr>
              <a:t> </a:t>
            </a:r>
            <a:r>
              <a:rPr lang="en-US" sz="2800" dirty="0" err="1" smtClean="0">
                <a:latin typeface="Times New Roman" pitchFamily="18" charset="0"/>
              </a:rPr>
              <a:t>chế</a:t>
            </a:r>
            <a:r>
              <a:rPr lang="en-US" sz="2800" dirty="0" smtClean="0">
                <a:latin typeface="Times New Roman" pitchFamily="18" charset="0"/>
              </a:rPr>
              <a:t> </a:t>
            </a:r>
            <a:r>
              <a:rPr lang="en-US" sz="2800" dirty="0" err="1" smtClean="0">
                <a:latin typeface="Times New Roman" pitchFamily="18" charset="0"/>
              </a:rPr>
              <a:t>thị</a:t>
            </a:r>
            <a:r>
              <a:rPr lang="en-US" sz="2800" dirty="0" smtClean="0">
                <a:latin typeface="Times New Roman" pitchFamily="18" charset="0"/>
              </a:rPr>
              <a:t> </a:t>
            </a:r>
            <a:r>
              <a:rPr lang="en-US" sz="2800" dirty="0" err="1" smtClean="0">
                <a:latin typeface="Times New Roman" pitchFamily="18" charset="0"/>
              </a:rPr>
              <a:t>trường</a:t>
            </a:r>
            <a:r>
              <a:rPr lang="en-US" sz="2800" dirty="0" smtClean="0">
                <a:latin typeface="Times New Roman" pitchFamily="18" charset="0"/>
              </a:rPr>
              <a:t> </a:t>
            </a:r>
            <a:r>
              <a:rPr lang="en-US" sz="2800" dirty="0" err="1" smtClean="0">
                <a:latin typeface="Times New Roman" pitchFamily="18" charset="0"/>
              </a:rPr>
              <a:t>có</a:t>
            </a:r>
            <a:r>
              <a:rPr lang="en-US" sz="2800" dirty="0" smtClean="0">
                <a:latin typeface="Times New Roman" pitchFamily="18" charset="0"/>
              </a:rPr>
              <a:t> </a:t>
            </a:r>
            <a:r>
              <a:rPr lang="en-US" sz="2800" dirty="0" err="1" smtClean="0">
                <a:latin typeface="Times New Roman" pitchFamily="18" charset="0"/>
              </a:rPr>
              <a:t>sự</a:t>
            </a:r>
            <a:r>
              <a:rPr lang="en-US" sz="2800" dirty="0" smtClean="0">
                <a:latin typeface="Times New Roman" pitchFamily="18" charset="0"/>
              </a:rPr>
              <a:t> </a:t>
            </a:r>
            <a:r>
              <a:rPr lang="en-US" sz="2800" dirty="0" err="1" smtClean="0">
                <a:latin typeface="Times New Roman" pitchFamily="18" charset="0"/>
              </a:rPr>
              <a:t>điều</a:t>
            </a:r>
            <a:r>
              <a:rPr lang="en-US" sz="2800" dirty="0" smtClean="0">
                <a:latin typeface="Times New Roman" pitchFamily="18" charset="0"/>
              </a:rPr>
              <a:t> </a:t>
            </a:r>
            <a:r>
              <a:rPr lang="en-US" sz="2800" dirty="0" err="1" smtClean="0">
                <a:latin typeface="Times New Roman" pitchFamily="18" charset="0"/>
              </a:rPr>
              <a:t>tiết</a:t>
            </a:r>
            <a:r>
              <a:rPr lang="en-US" sz="2800" dirty="0" smtClean="0">
                <a:latin typeface="Times New Roman" pitchFamily="18" charset="0"/>
              </a:rPr>
              <a:t> </a:t>
            </a:r>
            <a:r>
              <a:rPr lang="en-US" sz="2800" dirty="0" err="1" smtClean="0">
                <a:latin typeface="Times New Roman" pitchFamily="18" charset="0"/>
              </a:rPr>
              <a:t>của</a:t>
            </a:r>
            <a:r>
              <a:rPr lang="en-US" sz="2800" dirty="0" smtClean="0">
                <a:latin typeface="Times New Roman" pitchFamily="18" charset="0"/>
              </a:rPr>
              <a:t> </a:t>
            </a:r>
            <a:r>
              <a:rPr lang="en-US" sz="2800" dirty="0" err="1" smtClean="0">
                <a:latin typeface="Times New Roman" pitchFamily="18" charset="0"/>
              </a:rPr>
              <a:t>nhà</a:t>
            </a:r>
            <a:r>
              <a:rPr lang="en-US" sz="2800" dirty="0" smtClean="0">
                <a:latin typeface="Times New Roman" pitchFamily="18" charset="0"/>
              </a:rPr>
              <a:t> </a:t>
            </a:r>
            <a:r>
              <a:rPr lang="en-US" sz="2800" dirty="0" err="1" smtClean="0">
                <a:latin typeface="Times New Roman" pitchFamily="18" charset="0"/>
              </a:rPr>
              <a:t>nước</a:t>
            </a:r>
            <a:r>
              <a:rPr lang="en-US" sz="2800" dirty="0" smtClean="0">
                <a:latin typeface="Times New Roman" pitchFamily="18" charset="0"/>
              </a:rPr>
              <a:t> ở </a:t>
            </a:r>
            <a:r>
              <a:rPr lang="en-US" sz="2800" dirty="0" err="1" smtClean="0">
                <a:latin typeface="Times New Roman" pitchFamily="18" charset="0"/>
              </a:rPr>
              <a:t>một</a:t>
            </a:r>
            <a:r>
              <a:rPr lang="en-US" sz="2800" dirty="0" smtClean="0">
                <a:latin typeface="Times New Roman" pitchFamily="18" charset="0"/>
              </a:rPr>
              <a:t> </a:t>
            </a:r>
            <a:r>
              <a:rPr lang="en-US" sz="2800" dirty="0" err="1" smtClean="0">
                <a:latin typeface="Times New Roman" pitchFamily="18" charset="0"/>
              </a:rPr>
              <a:t>mức</a:t>
            </a:r>
            <a:r>
              <a:rPr lang="en-US" sz="2800" dirty="0" smtClean="0">
                <a:latin typeface="Times New Roman" pitchFamily="18" charset="0"/>
              </a:rPr>
              <a:t> </a:t>
            </a:r>
            <a:r>
              <a:rPr lang="en-US" sz="2800" dirty="0" err="1" smtClean="0">
                <a:latin typeface="Times New Roman" pitchFamily="18" charset="0"/>
              </a:rPr>
              <a:t>độ</a:t>
            </a:r>
            <a:r>
              <a:rPr lang="en-US" sz="2800" dirty="0" smtClean="0">
                <a:latin typeface="Times New Roman" pitchFamily="18" charset="0"/>
              </a:rPr>
              <a:t> </a:t>
            </a:r>
            <a:r>
              <a:rPr lang="en-US" sz="2800" dirty="0" err="1" smtClean="0">
                <a:latin typeface="Times New Roman" pitchFamily="18" charset="0"/>
              </a:rPr>
              <a:t>nhất</a:t>
            </a:r>
            <a:r>
              <a:rPr lang="en-US" sz="2800" dirty="0" smtClean="0">
                <a:latin typeface="Times New Roman" pitchFamily="18" charset="0"/>
              </a:rPr>
              <a:t> </a:t>
            </a:r>
            <a:r>
              <a:rPr lang="en-US" sz="2800" dirty="0" err="1" smtClean="0">
                <a:latin typeface="Times New Roman" pitchFamily="18" charset="0"/>
              </a:rPr>
              <a:t>định</a:t>
            </a:r>
            <a:endParaRPr lang="en-US" sz="2800" dirty="0" smtClean="0">
              <a:latin typeface="Times New Roman" pitchFamily="18" charset="0"/>
            </a:endParaRPr>
          </a:p>
          <a:p>
            <a:pPr>
              <a:spcBef>
                <a:spcPct val="50000"/>
              </a:spcBef>
              <a:buFontTx/>
              <a:buChar char="-"/>
            </a:pPr>
            <a:r>
              <a:rPr lang="en-US" sz="2800" dirty="0" smtClean="0">
                <a:latin typeface="Times New Roman" pitchFamily="18" charset="0"/>
              </a:rPr>
              <a:t> </a:t>
            </a:r>
            <a:r>
              <a:rPr lang="en-US" sz="2800" dirty="0" err="1" smtClean="0">
                <a:latin typeface="Times New Roman" pitchFamily="18" charset="0"/>
              </a:rPr>
              <a:t>Khẩu</a:t>
            </a:r>
            <a:r>
              <a:rPr lang="en-US" sz="2800" dirty="0" smtClean="0">
                <a:latin typeface="Times New Roman" pitchFamily="18" charset="0"/>
              </a:rPr>
              <a:t> </a:t>
            </a:r>
            <a:r>
              <a:rPr lang="en-US" sz="2800" dirty="0" err="1" smtClean="0">
                <a:latin typeface="Times New Roman" pitchFamily="18" charset="0"/>
              </a:rPr>
              <a:t>hiệu</a:t>
            </a:r>
            <a:r>
              <a:rPr lang="en-US" sz="2800" dirty="0" smtClean="0">
                <a:latin typeface="Times New Roman" pitchFamily="18" charset="0"/>
              </a:rPr>
              <a:t>: </a:t>
            </a:r>
            <a:r>
              <a:rPr lang="en-US" sz="2800" dirty="0" err="1" smtClean="0">
                <a:latin typeface="Times New Roman" pitchFamily="18" charset="0"/>
              </a:rPr>
              <a:t>thị</a:t>
            </a:r>
            <a:r>
              <a:rPr lang="en-US" sz="2800" dirty="0" smtClean="0">
                <a:latin typeface="Times New Roman" pitchFamily="18" charset="0"/>
              </a:rPr>
              <a:t> </a:t>
            </a:r>
            <a:r>
              <a:rPr lang="en-US" sz="2800" dirty="0" err="1" smtClean="0">
                <a:latin typeface="Times New Roman" pitchFamily="18" charset="0"/>
              </a:rPr>
              <a:t>trường</a:t>
            </a:r>
            <a:r>
              <a:rPr lang="en-US" sz="2800" dirty="0" smtClean="0">
                <a:latin typeface="Times New Roman" pitchFamily="18" charset="0"/>
              </a:rPr>
              <a:t> </a:t>
            </a:r>
            <a:r>
              <a:rPr lang="en-US" sz="2800" dirty="0" err="1" smtClean="0">
                <a:latin typeface="Times New Roman" pitchFamily="18" charset="0"/>
              </a:rPr>
              <a:t>nhiều</a:t>
            </a:r>
            <a:r>
              <a:rPr lang="en-US" sz="2800" dirty="0" smtClean="0">
                <a:latin typeface="Times New Roman" pitchFamily="18" charset="0"/>
              </a:rPr>
              <a:t> </a:t>
            </a:r>
            <a:r>
              <a:rPr lang="en-US" sz="2800" dirty="0" err="1" smtClean="0">
                <a:latin typeface="Times New Roman" pitchFamily="18" charset="0"/>
              </a:rPr>
              <a:t>hơn</a:t>
            </a:r>
            <a:r>
              <a:rPr lang="en-US" sz="2800" dirty="0" smtClean="0">
                <a:latin typeface="Times New Roman" pitchFamily="18" charset="0"/>
              </a:rPr>
              <a:t>, </a:t>
            </a:r>
            <a:r>
              <a:rPr lang="en-US" sz="2800" dirty="0" err="1" smtClean="0">
                <a:latin typeface="Times New Roman" pitchFamily="18" charset="0"/>
              </a:rPr>
              <a:t>nhà</a:t>
            </a:r>
            <a:r>
              <a:rPr lang="en-US" sz="2800" dirty="0" smtClean="0">
                <a:latin typeface="Times New Roman" pitchFamily="18" charset="0"/>
              </a:rPr>
              <a:t> </a:t>
            </a:r>
            <a:r>
              <a:rPr lang="en-US" sz="2800" dirty="0" err="1" smtClean="0">
                <a:latin typeface="Times New Roman" pitchFamily="18" charset="0"/>
              </a:rPr>
              <a:t>nước</a:t>
            </a:r>
            <a:r>
              <a:rPr lang="en-US" sz="2800" dirty="0" smtClean="0">
                <a:latin typeface="Times New Roman" pitchFamily="18" charset="0"/>
              </a:rPr>
              <a:t> </a:t>
            </a:r>
            <a:r>
              <a:rPr lang="en-US" sz="2800" dirty="0" err="1" smtClean="0">
                <a:latin typeface="Times New Roman" pitchFamily="18" charset="0"/>
              </a:rPr>
              <a:t>ít</a:t>
            </a:r>
            <a:r>
              <a:rPr lang="en-US" sz="2800" dirty="0" smtClean="0">
                <a:latin typeface="Times New Roman" pitchFamily="18" charset="0"/>
              </a:rPr>
              <a:t> </a:t>
            </a:r>
            <a:r>
              <a:rPr lang="en-US" sz="2800" dirty="0" err="1" smtClean="0">
                <a:latin typeface="Times New Roman" pitchFamily="18" charset="0"/>
              </a:rPr>
              <a:t>hơn</a:t>
            </a:r>
            <a:r>
              <a:rPr lang="en-US" sz="2800" dirty="0" smtClean="0">
                <a:latin typeface="Times New Roman" pitchFamily="18" charset="0"/>
              </a:rPr>
              <a:t> </a:t>
            </a:r>
          </a:p>
          <a:p>
            <a:pPr>
              <a:spcBef>
                <a:spcPct val="50000"/>
              </a:spcBef>
              <a:buFontTx/>
              <a:buChar char="-"/>
            </a:pPr>
            <a:r>
              <a:rPr lang="en-US" sz="2800" dirty="0" smtClean="0">
                <a:latin typeface="Times New Roman" pitchFamily="18" charset="0"/>
              </a:rPr>
              <a:t> </a:t>
            </a:r>
            <a:r>
              <a:rPr lang="en-US" sz="2800" dirty="0" err="1" smtClean="0">
                <a:latin typeface="Times New Roman" pitchFamily="18" charset="0"/>
              </a:rPr>
              <a:t>Nhấn</a:t>
            </a:r>
            <a:r>
              <a:rPr lang="en-US" sz="2800" dirty="0" smtClean="0">
                <a:latin typeface="Times New Roman" pitchFamily="18" charset="0"/>
              </a:rPr>
              <a:t> </a:t>
            </a:r>
            <a:r>
              <a:rPr lang="en-US" sz="2800" dirty="0" err="1" smtClean="0">
                <a:latin typeface="Times New Roman" pitchFamily="18" charset="0"/>
              </a:rPr>
              <a:t>mạnh</a:t>
            </a:r>
            <a:r>
              <a:rPr lang="en-US" sz="2800" dirty="0" smtClean="0">
                <a:latin typeface="Times New Roman" pitchFamily="18" charset="0"/>
              </a:rPr>
              <a:t> </a:t>
            </a:r>
            <a:r>
              <a:rPr lang="en-US" sz="2800" dirty="0" err="1" smtClean="0">
                <a:latin typeface="Times New Roman" pitchFamily="18" charset="0"/>
              </a:rPr>
              <a:t>yếu</a:t>
            </a:r>
            <a:r>
              <a:rPr lang="en-US" sz="2800" dirty="0" smtClean="0">
                <a:latin typeface="Times New Roman" pitchFamily="18" charset="0"/>
              </a:rPr>
              <a:t> </a:t>
            </a:r>
            <a:r>
              <a:rPr lang="en-US" sz="2800" dirty="0" err="1" smtClean="0">
                <a:latin typeface="Times New Roman" pitchFamily="18" charset="0"/>
              </a:rPr>
              <a:t>tố</a:t>
            </a:r>
            <a:r>
              <a:rPr lang="en-US" sz="2800" dirty="0" smtClean="0">
                <a:latin typeface="Times New Roman" pitchFamily="18" charset="0"/>
              </a:rPr>
              <a:t> </a:t>
            </a:r>
            <a:r>
              <a:rPr lang="en-US" sz="2800" dirty="0" err="1" smtClean="0">
                <a:latin typeface="Times New Roman" pitchFamily="18" charset="0"/>
              </a:rPr>
              <a:t>tâm</a:t>
            </a:r>
            <a:r>
              <a:rPr lang="en-US" sz="2800" dirty="0" smtClean="0">
                <a:latin typeface="Times New Roman" pitchFamily="18" charset="0"/>
              </a:rPr>
              <a:t> </a:t>
            </a:r>
            <a:r>
              <a:rPr lang="en-US" sz="2800" dirty="0" err="1" smtClean="0">
                <a:latin typeface="Times New Roman" pitchFamily="18" charset="0"/>
              </a:rPr>
              <a:t>lý</a:t>
            </a:r>
            <a:r>
              <a:rPr lang="en-US" sz="2800" dirty="0" smtClean="0">
                <a:latin typeface="Times New Roman" pitchFamily="18" charset="0"/>
              </a:rPr>
              <a:t> </a:t>
            </a:r>
            <a:r>
              <a:rPr lang="en-US" sz="2800" dirty="0" err="1" smtClean="0">
                <a:latin typeface="Times New Roman" pitchFamily="18" charset="0"/>
              </a:rPr>
              <a:t>của</a:t>
            </a:r>
            <a:r>
              <a:rPr lang="en-US" sz="2800" dirty="0" smtClean="0">
                <a:latin typeface="Times New Roman" pitchFamily="18" charset="0"/>
              </a:rPr>
              <a:t> </a:t>
            </a:r>
            <a:r>
              <a:rPr lang="en-US" sz="2800" dirty="0" err="1" smtClean="0">
                <a:latin typeface="Times New Roman" pitchFamily="18" charset="0"/>
              </a:rPr>
              <a:t>cá</a:t>
            </a:r>
            <a:r>
              <a:rPr lang="en-US" sz="2800" dirty="0" smtClean="0">
                <a:latin typeface="Times New Roman" pitchFamily="18" charset="0"/>
              </a:rPr>
              <a:t> </a:t>
            </a:r>
            <a:r>
              <a:rPr lang="en-US" sz="2800" dirty="0" err="1" smtClean="0">
                <a:latin typeface="Times New Roman" pitchFamily="18" charset="0"/>
              </a:rPr>
              <a:t>nhân</a:t>
            </a:r>
            <a:r>
              <a:rPr lang="en-US" sz="2800" dirty="0" smtClean="0">
                <a:latin typeface="Times New Roman" pitchFamily="18" charset="0"/>
              </a:rPr>
              <a:t> </a:t>
            </a:r>
            <a:r>
              <a:rPr lang="en-US" sz="2800" dirty="0" err="1" smtClean="0">
                <a:latin typeface="Times New Roman" pitchFamily="18" charset="0"/>
              </a:rPr>
              <a:t>quyết</a:t>
            </a:r>
            <a:r>
              <a:rPr lang="en-US" sz="2800" dirty="0" smtClean="0">
                <a:latin typeface="Times New Roman" pitchFamily="18" charset="0"/>
              </a:rPr>
              <a:t> </a:t>
            </a:r>
            <a:r>
              <a:rPr lang="en-US" sz="2800" dirty="0" err="1" smtClean="0">
                <a:latin typeface="Times New Roman" pitchFamily="18" charset="0"/>
              </a:rPr>
              <a:t>định</a:t>
            </a:r>
            <a:r>
              <a:rPr lang="en-US" sz="2800" dirty="0" smtClean="0">
                <a:latin typeface="Times New Roman" pitchFamily="18" charset="0"/>
              </a:rPr>
              <a:t> </a:t>
            </a:r>
            <a:r>
              <a:rPr lang="en-US" sz="2800" dirty="0" err="1" smtClean="0">
                <a:latin typeface="Times New Roman" pitchFamily="18" charset="0"/>
              </a:rPr>
              <a:t>sản</a:t>
            </a:r>
            <a:r>
              <a:rPr lang="en-US" sz="2800" dirty="0" smtClean="0">
                <a:latin typeface="Times New Roman" pitchFamily="18" charset="0"/>
              </a:rPr>
              <a:t> </a:t>
            </a:r>
            <a:r>
              <a:rPr lang="en-US" sz="2800" dirty="0" err="1" smtClean="0">
                <a:latin typeface="Times New Roman" pitchFamily="18" charset="0"/>
              </a:rPr>
              <a:t>xuất</a:t>
            </a:r>
            <a:r>
              <a:rPr lang="en-US" sz="2800" dirty="0" smtClean="0">
                <a:latin typeface="Times New Roman" pitchFamily="18" charset="0"/>
              </a:rPr>
              <a:t> </a:t>
            </a:r>
            <a:r>
              <a:rPr lang="en-US" sz="2800" dirty="0" err="1" smtClean="0">
                <a:latin typeface="Times New Roman" pitchFamily="18" charset="0"/>
              </a:rPr>
              <a:t>và</a:t>
            </a:r>
            <a:r>
              <a:rPr lang="en-US" sz="2800" dirty="0" smtClean="0">
                <a:latin typeface="Times New Roman" pitchFamily="18" charset="0"/>
              </a:rPr>
              <a:t> </a:t>
            </a:r>
            <a:r>
              <a:rPr lang="en-US" sz="2800" dirty="0" err="1" smtClean="0">
                <a:latin typeface="Times New Roman" pitchFamily="18" charset="0"/>
              </a:rPr>
              <a:t>tiêu</a:t>
            </a:r>
            <a:r>
              <a:rPr lang="en-US" sz="2800" dirty="0" smtClean="0">
                <a:latin typeface="Times New Roman" pitchFamily="18" charset="0"/>
              </a:rPr>
              <a:t> </a:t>
            </a:r>
            <a:r>
              <a:rPr lang="en-US" sz="2800" dirty="0" err="1" smtClean="0">
                <a:latin typeface="Times New Roman" pitchFamily="18" charset="0"/>
              </a:rPr>
              <a:t>dùng</a:t>
            </a:r>
            <a:r>
              <a:rPr lang="en-US" sz="2800" dirty="0" smtClean="0">
                <a:latin typeface="Times New Roman" pitchFamily="18" charset="0"/>
              </a:rPr>
              <a:t> </a:t>
            </a:r>
          </a:p>
          <a:p>
            <a:pPr>
              <a:spcBef>
                <a:spcPts val="2400"/>
              </a:spcBef>
              <a:buNone/>
            </a:pPr>
            <a:endParaRPr lang="vi-VN" sz="2800" dirty="0">
              <a:latin typeface="+mj-lt"/>
            </a:endParaRPr>
          </a:p>
          <a:p>
            <a:endParaRPr lang="en-US" dirty="0">
              <a:latin typeface="+mj-lt"/>
            </a:endParaRPr>
          </a:p>
        </p:txBody>
      </p:sp>
    </p:spTree>
    <p:extLst>
      <p:ext uri="{BB962C8B-B14F-4D97-AF65-F5344CB8AC3E}">
        <p14:creationId xmlns="" xmlns:p14="http://schemas.microsoft.com/office/powerpoint/2010/main" val="1790649530"/>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0" y="228600"/>
            <a:ext cx="8458200" cy="457200"/>
          </a:xfrm>
        </p:spPr>
        <p:txBody>
          <a:bodyPr>
            <a:normAutofit fontScale="90000"/>
          </a:bodyPr>
          <a:lstStyle/>
          <a:p>
            <a:pPr eaLnBrk="1" hangingPunct="1">
              <a:defRPr/>
            </a:pPr>
            <a:r>
              <a:rPr lang="en-US" sz="2400" b="1" smtClean="0">
                <a:latin typeface="VNI-Times" pitchFamily="2" charset="0"/>
              </a:rPr>
              <a:t/>
            </a:r>
            <a:br>
              <a:rPr lang="en-US" sz="2400" b="1" smtClean="0">
                <a:latin typeface="VNI-Times" pitchFamily="2" charset="0"/>
              </a:rPr>
            </a:br>
            <a:r>
              <a:rPr lang="en-US" sz="2400" b="1" smtClean="0">
                <a:latin typeface="VNI-Times" pitchFamily="2" charset="0"/>
              </a:rPr>
              <a:t/>
            </a:r>
            <a:br>
              <a:rPr lang="en-US" sz="2400" b="1" smtClean="0">
                <a:latin typeface="VNI-Times" pitchFamily="2" charset="0"/>
              </a:rPr>
            </a:br>
            <a:r>
              <a:rPr lang="en-US" sz="2400" b="1" smtClean="0">
                <a:latin typeface="VNI-Times" pitchFamily="2" charset="0"/>
              </a:rPr>
              <a:t/>
            </a:r>
            <a:br>
              <a:rPr lang="en-US" sz="2400" b="1" smtClean="0">
                <a:latin typeface="VNI-Times" pitchFamily="2" charset="0"/>
              </a:rPr>
            </a:br>
            <a:endParaRPr lang="en-US" sz="2400" b="1" smtClean="0">
              <a:latin typeface="VNI-Times" pitchFamily="2" charset="0"/>
            </a:endParaRPr>
          </a:p>
        </p:txBody>
      </p:sp>
      <p:sp>
        <p:nvSpPr>
          <p:cNvPr id="6147" name="Rectangle 3"/>
          <p:cNvSpPr>
            <a:spLocks noGrp="1" noChangeArrowheads="1"/>
          </p:cNvSpPr>
          <p:nvPr>
            <p:ph type="body" idx="1"/>
          </p:nvPr>
        </p:nvSpPr>
        <p:spPr>
          <a:xfrm>
            <a:off x="304800" y="609600"/>
            <a:ext cx="8610600" cy="5446713"/>
          </a:xfrm>
        </p:spPr>
        <p:txBody>
          <a:bodyPr/>
          <a:lstStyle/>
          <a:p>
            <a:pPr eaLnBrk="1" hangingPunct="1">
              <a:buFontTx/>
              <a:buNone/>
            </a:pPr>
            <a:r>
              <a:rPr lang="en-US" sz="2400" b="1" smtClean="0">
                <a:latin typeface="VNI-Times" pitchFamily="2" charset="0"/>
              </a:rPr>
              <a:t>II. HOÏC THUYEÁT VEÀ NEÀN KINH TEÁ THÒ TRÖÔØNG XAÕ HOÄI ÔÛ COÄNG HOØA LIEÂN BANG ÑÖÙC</a:t>
            </a:r>
          </a:p>
          <a:p>
            <a:pPr eaLnBrk="1" hangingPunct="1">
              <a:buFontTx/>
              <a:buNone/>
            </a:pPr>
            <a:r>
              <a:rPr lang="en-US" sz="2400" b="1" smtClean="0">
                <a:latin typeface="VNI-Times" pitchFamily="2" charset="0"/>
              </a:rPr>
              <a:t/>
            </a:r>
            <a:br>
              <a:rPr lang="en-US" sz="2400" b="1" smtClean="0">
                <a:latin typeface="VNI-Times" pitchFamily="2" charset="0"/>
              </a:rPr>
            </a:br>
            <a:endParaRPr lang="en-US" sz="2400" smtClean="0">
              <a:latin typeface="VNI-Times" pitchFamily="2" charset="0"/>
            </a:endParaRPr>
          </a:p>
        </p:txBody>
      </p:sp>
      <p:sp>
        <p:nvSpPr>
          <p:cNvPr id="6148" name="Rectangle 4"/>
          <p:cNvSpPr>
            <a:spLocks noChangeArrowheads="1"/>
          </p:cNvSpPr>
          <p:nvPr/>
        </p:nvSpPr>
        <p:spPr bwMode="auto">
          <a:xfrm>
            <a:off x="3962400" y="2438400"/>
            <a:ext cx="1524000" cy="5334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 nội dung </a:t>
            </a:r>
          </a:p>
        </p:txBody>
      </p:sp>
      <p:sp>
        <p:nvSpPr>
          <p:cNvPr id="6149" name="Rectangle 5"/>
          <p:cNvSpPr>
            <a:spLocks noChangeArrowheads="1"/>
          </p:cNvSpPr>
          <p:nvPr/>
        </p:nvSpPr>
        <p:spPr bwMode="auto">
          <a:xfrm>
            <a:off x="685800" y="3886200"/>
            <a:ext cx="19812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Các nguyên tắc </a:t>
            </a:r>
          </a:p>
        </p:txBody>
      </p:sp>
      <p:sp>
        <p:nvSpPr>
          <p:cNvPr id="6150" name="Rectangle 6"/>
          <p:cNvSpPr>
            <a:spLocks noChangeArrowheads="1"/>
          </p:cNvSpPr>
          <p:nvPr/>
        </p:nvSpPr>
        <p:spPr bwMode="auto">
          <a:xfrm>
            <a:off x="2971800" y="3886200"/>
            <a:ext cx="32766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Các chức năng cạnh tranh </a:t>
            </a:r>
          </a:p>
        </p:txBody>
      </p:sp>
      <p:sp>
        <p:nvSpPr>
          <p:cNvPr id="6151" name="Rectangle 7"/>
          <p:cNvSpPr>
            <a:spLocks noChangeArrowheads="1"/>
          </p:cNvSpPr>
          <p:nvPr/>
        </p:nvSpPr>
        <p:spPr bwMode="auto">
          <a:xfrm>
            <a:off x="6781800" y="3886200"/>
            <a:ext cx="20574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err="1"/>
              <a:t>Yếu</a:t>
            </a:r>
            <a:r>
              <a:rPr lang="en-US" sz="2400" dirty="0"/>
              <a:t> </a:t>
            </a:r>
            <a:r>
              <a:rPr lang="en-US" sz="2400" dirty="0" err="1"/>
              <a:t>tố</a:t>
            </a:r>
            <a:r>
              <a:rPr lang="en-US" sz="2400" dirty="0"/>
              <a:t> </a:t>
            </a:r>
            <a:r>
              <a:rPr lang="en-US" sz="2400" dirty="0" err="1"/>
              <a:t>xã</a:t>
            </a:r>
            <a:r>
              <a:rPr lang="en-US" sz="2400" dirty="0"/>
              <a:t> </a:t>
            </a:r>
            <a:r>
              <a:rPr lang="en-US" sz="2400" dirty="0" err="1"/>
              <a:t>hội</a:t>
            </a:r>
            <a:r>
              <a:rPr lang="en-US" sz="2400" dirty="0"/>
              <a:t> </a:t>
            </a:r>
          </a:p>
          <a:p>
            <a:pPr algn="ctr"/>
            <a:r>
              <a:rPr lang="en-US" sz="2400" dirty="0" err="1"/>
              <a:t>trong</a:t>
            </a:r>
            <a:r>
              <a:rPr lang="en-US" sz="2400" dirty="0"/>
              <a:t> </a:t>
            </a:r>
            <a:r>
              <a:rPr lang="en-US" sz="2400" dirty="0" err="1"/>
              <a:t>nền</a:t>
            </a:r>
            <a:r>
              <a:rPr lang="en-US" sz="2400" dirty="0"/>
              <a:t> KTTT </a:t>
            </a:r>
          </a:p>
        </p:txBody>
      </p:sp>
      <p:sp>
        <p:nvSpPr>
          <p:cNvPr id="6152" name="Line 8"/>
          <p:cNvSpPr>
            <a:spLocks noChangeShapeType="1"/>
          </p:cNvSpPr>
          <p:nvPr/>
        </p:nvSpPr>
        <p:spPr bwMode="auto">
          <a:xfrm flipH="1">
            <a:off x="1981200" y="2971800"/>
            <a:ext cx="2667000" cy="914400"/>
          </a:xfrm>
          <a:prstGeom prst="line">
            <a:avLst/>
          </a:prstGeom>
          <a:noFill/>
          <a:ln w="9525">
            <a:solidFill>
              <a:schemeClr val="tx1"/>
            </a:solidFill>
            <a:round/>
            <a:headEnd/>
            <a:tailEnd type="triangle" w="med" len="med"/>
          </a:ln>
          <a:effectLst/>
        </p:spPr>
        <p:txBody>
          <a:bodyPr/>
          <a:lstStyle/>
          <a:p>
            <a:endParaRPr lang="en-US" sz="2400"/>
          </a:p>
        </p:txBody>
      </p:sp>
      <p:sp>
        <p:nvSpPr>
          <p:cNvPr id="6153" name="Line 9"/>
          <p:cNvSpPr>
            <a:spLocks noChangeShapeType="1"/>
          </p:cNvSpPr>
          <p:nvPr/>
        </p:nvSpPr>
        <p:spPr bwMode="auto">
          <a:xfrm>
            <a:off x="4648200" y="2895600"/>
            <a:ext cx="0" cy="990600"/>
          </a:xfrm>
          <a:prstGeom prst="line">
            <a:avLst/>
          </a:prstGeom>
          <a:noFill/>
          <a:ln w="9525">
            <a:solidFill>
              <a:schemeClr val="tx1"/>
            </a:solidFill>
            <a:round/>
            <a:headEnd/>
            <a:tailEnd type="triangle" w="med" len="med"/>
          </a:ln>
          <a:effectLst/>
        </p:spPr>
        <p:txBody>
          <a:bodyPr/>
          <a:lstStyle/>
          <a:p>
            <a:endParaRPr lang="en-US" sz="2400"/>
          </a:p>
        </p:txBody>
      </p:sp>
      <p:sp>
        <p:nvSpPr>
          <p:cNvPr id="6154" name="Line 10"/>
          <p:cNvSpPr>
            <a:spLocks noChangeShapeType="1"/>
          </p:cNvSpPr>
          <p:nvPr/>
        </p:nvSpPr>
        <p:spPr bwMode="auto">
          <a:xfrm>
            <a:off x="4648200" y="2971800"/>
            <a:ext cx="2743200" cy="914400"/>
          </a:xfrm>
          <a:prstGeom prst="line">
            <a:avLst/>
          </a:prstGeom>
          <a:noFill/>
          <a:ln w="9525">
            <a:solidFill>
              <a:schemeClr val="tx1"/>
            </a:solidFill>
            <a:round/>
            <a:headEnd/>
            <a:tailEnd type="triangle" w="med" len="med"/>
          </a:ln>
          <a:effectLst/>
        </p:spPr>
        <p:txBody>
          <a:bodyPr/>
          <a:lstStyle/>
          <a:p>
            <a:endParaRPr lang="en-US" sz="2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1216</TotalTime>
  <Words>3411</Words>
  <Application>Microsoft Office PowerPoint</Application>
  <PresentationFormat>On-screen Show (4:3)</PresentationFormat>
  <Paragraphs>288</Paragraphs>
  <Slides>31</Slides>
  <Notes>10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I.Nguyên nhân xuất hiện CNTD mới. Các khuynh hướng và đặc điểm. 1.1.Nguyên nhân xuất hiện CNTD mới.</vt:lpstr>
      <vt:lpstr>Những người đề xướng ra tư tưởng tự do kinh tế:</vt:lpstr>
      <vt:lpstr>Sang thế kỉ XX,tư tưởng tự do kinh tế tỏ ra kém hiệu quả </vt:lpstr>
      <vt:lpstr>-Sự xuất hiện lý thuyết Keynes và những thành tựu của quản lý KT theo kế hoạch ở các nước XHCN cũng tác động mạnh mẽ tới tư tưởng tự do.</vt:lpstr>
      <vt:lpstr>Slide 6</vt:lpstr>
      <vt:lpstr>Trước bối cảnh đó,các nhà kinh tế học tư sản phải tìm một hệ thống tư tưởng kinh tế mới thích hợp với tình hình ,tạo động lực cho nền kinh tế thị trường phát triển </vt:lpstr>
      <vt:lpstr>1.2.Đặc điểm của CNTD mới</vt:lpstr>
      <vt:lpstr>   </vt:lpstr>
      <vt:lpstr>Slide 10</vt:lpstr>
      <vt:lpstr>2.2 Cạnh tranh trong nền kinh tế thị trường xã hội </vt:lpstr>
      <vt:lpstr>Slide 12</vt:lpstr>
      <vt:lpstr>2.3 Yếu tố xã hội trong nền kinh tế thị trường xã hội</vt:lpstr>
      <vt:lpstr>2.3. Yếu tố xã hội trong nền kinh tế thị trường xã hội</vt:lpstr>
      <vt:lpstr>2.3. Yeáu toá xaõ hoäi trong neàn kinh teá thò tröôøng xaõ hoäi</vt:lpstr>
      <vt:lpstr>Slide 16</vt:lpstr>
      <vt:lpstr>Slide 17</vt:lpstr>
      <vt:lpstr>CNTD Mới Ở Mĩ – Tiền Đề Phát Triển</vt:lpstr>
      <vt:lpstr>CNTD Mới Ở Mĩ – Nền Tảng Lí Luận</vt:lpstr>
      <vt:lpstr>CNTD Mới Ở Mĩ – Nhà Tiên Phong</vt:lpstr>
      <vt:lpstr> </vt:lpstr>
      <vt:lpstr>CNTD Mới Ở Mĩ – Các Chính Sách</vt:lpstr>
      <vt:lpstr>CNTD Mới Ở Mĩ – Các Vấn Đề</vt:lpstr>
      <vt:lpstr>CNTD Mới Ở Pháp</vt:lpstr>
      <vt:lpstr>CNTD Mới Trên Thế Giới</vt:lpstr>
      <vt:lpstr>CNTD Mới – Xu Thế Toàn Cầu Hóa</vt:lpstr>
      <vt:lpstr>4. Phương pháp luận </vt:lpstr>
      <vt:lpstr>Slide 28</vt:lpstr>
      <vt:lpstr>Bảng tóm tắt:</vt:lpstr>
      <vt:lpstr>Slide 30</vt:lpstr>
      <vt:lpstr>5. Cơ sở lý luận: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VTam</cp:lastModifiedBy>
  <cp:revision>86</cp:revision>
  <dcterms:created xsi:type="dcterms:W3CDTF">2012-04-17T14:08:29Z</dcterms:created>
  <dcterms:modified xsi:type="dcterms:W3CDTF">2015-12-31T01:29:30Z</dcterms:modified>
</cp:coreProperties>
</file>